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7" r:id="rId5"/>
    <p:sldMasterId id="2147483879" r:id="rId6"/>
    <p:sldMasterId id="2147483892" r:id="rId7"/>
    <p:sldMasterId id="2147483902" r:id="rId8"/>
  </p:sldMasterIdLst>
  <p:notesMasterIdLst>
    <p:notesMasterId r:id="rId42"/>
  </p:notesMasterIdLst>
  <p:handoutMasterIdLst>
    <p:handoutMasterId r:id="rId43"/>
  </p:handoutMasterIdLst>
  <p:sldIdLst>
    <p:sldId id="1826" r:id="rId9"/>
    <p:sldId id="1812" r:id="rId10"/>
    <p:sldId id="278" r:id="rId11"/>
    <p:sldId id="2140" r:id="rId12"/>
    <p:sldId id="1813" r:id="rId13"/>
    <p:sldId id="2307" r:id="rId14"/>
    <p:sldId id="2294" r:id="rId15"/>
    <p:sldId id="2342" r:id="rId16"/>
    <p:sldId id="2312" r:id="rId17"/>
    <p:sldId id="2320" r:id="rId18"/>
    <p:sldId id="2323" r:id="rId19"/>
    <p:sldId id="2321" r:id="rId20"/>
    <p:sldId id="2322" r:id="rId21"/>
    <p:sldId id="2316" r:id="rId22"/>
    <p:sldId id="2325" r:id="rId23"/>
    <p:sldId id="2328" r:id="rId24"/>
    <p:sldId id="2327" r:id="rId25"/>
    <p:sldId id="2326" r:id="rId26"/>
    <p:sldId id="2329" r:id="rId27"/>
    <p:sldId id="2318" r:id="rId28"/>
    <p:sldId id="2330" r:id="rId29"/>
    <p:sldId id="2333" r:id="rId30"/>
    <p:sldId id="2334" r:id="rId31"/>
    <p:sldId id="2335" r:id="rId32"/>
    <p:sldId id="2336" r:id="rId33"/>
    <p:sldId id="2319" r:id="rId34"/>
    <p:sldId id="2337" r:id="rId35"/>
    <p:sldId id="2331" r:id="rId36"/>
    <p:sldId id="2338" r:id="rId37"/>
    <p:sldId id="2339" r:id="rId38"/>
    <p:sldId id="2340" r:id="rId39"/>
    <p:sldId id="2324" r:id="rId40"/>
    <p:sldId id="2341"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E99A3-40CB-4F0F-BAAB-36751CA28C75}">
          <p14:sldIdLst>
            <p14:sldId id="1826"/>
          </p14:sldIdLst>
        </p14:section>
        <p14:section name="Logistics" id="{A8345F83-7D56-4043-A978-4734BE42CF6C}">
          <p14:sldIdLst>
            <p14:sldId id="1812"/>
            <p14:sldId id="278"/>
          </p14:sldIdLst>
        </p14:section>
        <p14:section name="Agenda" id="{252758DF-181E-42CA-B9BE-9B643012378F}">
          <p14:sldIdLst>
            <p14:sldId id="2140"/>
            <p14:sldId id="1813"/>
          </p14:sldIdLst>
        </p14:section>
        <p14:section name="Content" id="{B23DA24F-B886-45A7-B50E-44F9A718A88F}">
          <p14:sldIdLst>
            <p14:sldId id="2307"/>
            <p14:sldId id="2294"/>
            <p14:sldId id="2342"/>
            <p14:sldId id="2312"/>
            <p14:sldId id="2320"/>
            <p14:sldId id="2323"/>
            <p14:sldId id="2321"/>
            <p14:sldId id="2322"/>
            <p14:sldId id="2316"/>
            <p14:sldId id="2325"/>
            <p14:sldId id="2328"/>
            <p14:sldId id="2327"/>
            <p14:sldId id="2326"/>
            <p14:sldId id="2329"/>
            <p14:sldId id="2318"/>
            <p14:sldId id="2330"/>
            <p14:sldId id="2333"/>
            <p14:sldId id="2334"/>
            <p14:sldId id="2335"/>
            <p14:sldId id="2336"/>
            <p14:sldId id="2319"/>
            <p14:sldId id="2337"/>
            <p14:sldId id="2331"/>
            <p14:sldId id="2338"/>
            <p14:sldId id="2339"/>
            <p14:sldId id="2340"/>
            <p14:sldId id="2324"/>
            <p14:sldId id="23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724929-7206-466D-5654-1AC947F7F971}" name="Brian Alexander" initials="BA" userId="S::brian@ncceh.org::08c14714-1337-4938-b322-f9256203f469" providerId="AD"/>
  <p188:author id="{54E5373A-FC53-33A5-A93E-A67B923B531D}" name="Jenny Simmons" initials="JS" userId="S::jenny.simmons@ncceh.org::091962ce-6423-47b8-b727-3787344c83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enise Neunaber" initials="DN" lastIdx="52" clrIdx="0"/>
  <p:cmAuthor id="1" name="Emila" initials="ES" lastIdx="4" clrIdx="1"/>
  <p:cmAuthor id="2" name="Corey" initials="cer" lastIdx="49" clrIdx="2"/>
  <p:cmAuthor id="3" name="Denise Neunaber" initials="" lastIdx="6" clrIdx="3"/>
  <p:cmAuthor id="4" name="Emily Carmody" initials="EC" lastIdx="54" clrIdx="4"/>
  <p:cmAuthor id="5" name="Emily Kahn" initials="" lastIdx="6" clrIdx="5"/>
  <p:cmAuthor id="6" name="Nancy" initials="N" lastIdx="1" clrIdx="6"/>
  <p:cmAuthor id="7" name="Brian" initials="B" lastIdx="2" clrIdx="7">
    <p:extLst>
      <p:ext uri="{19B8F6BF-5375-455C-9EA6-DF929625EA0E}">
        <p15:presenceInfo xmlns:p15="http://schemas.microsoft.com/office/powerpoint/2012/main" userId="Brian" providerId="None"/>
      </p:ext>
    </p:extLst>
  </p:cmAuthor>
  <p:cmAuthor id="8" name="Ehren Dohler" initials="ED" lastIdx="1" clrIdx="8">
    <p:extLst>
      <p:ext uri="{19B8F6BF-5375-455C-9EA6-DF929625EA0E}">
        <p15:presenceInfo xmlns:p15="http://schemas.microsoft.com/office/powerpoint/2012/main" userId="Ehren Dohler" providerId="None"/>
      </p:ext>
    </p:extLst>
  </p:cmAuthor>
  <p:cmAuthor id="9" name="Ehren Dohler" initials="ED [2]" lastIdx="3" clrIdx="9">
    <p:extLst>
      <p:ext uri="{19B8F6BF-5375-455C-9EA6-DF929625EA0E}">
        <p15:presenceInfo xmlns:p15="http://schemas.microsoft.com/office/powerpoint/2012/main" userId="3653b5edfea3fa88" providerId="Windows Live"/>
      </p:ext>
    </p:extLst>
  </p:cmAuthor>
  <p:cmAuthor id="10" name="Amy Sawyer" initials="AS" lastIdx="6" clrIdx="10">
    <p:extLst>
      <p:ext uri="{19B8F6BF-5375-455C-9EA6-DF929625EA0E}">
        <p15:presenceInfo xmlns:p15="http://schemas.microsoft.com/office/powerpoint/2012/main" userId="S::amy@ncceh.onmicrosoft.com::a99a5a22-0374-40b6-97b1-417c48a6ab28" providerId="AD"/>
      </p:ext>
    </p:extLst>
  </p:cmAuthor>
  <p:cmAuthor id="11" name="Brian Alexander" initials="BA" lastIdx="2" clrIdx="11">
    <p:extLst>
      <p:ext uri="{19B8F6BF-5375-455C-9EA6-DF929625EA0E}">
        <p15:presenceInfo xmlns:p15="http://schemas.microsoft.com/office/powerpoint/2012/main" userId="S::brian@ncceh.onmicrosoft.com::08c14714-1337-4938-b322-f9256203f469" providerId="AD"/>
      </p:ext>
    </p:extLst>
  </p:cmAuthor>
  <p:cmAuthor id="12" name="Jenn Von Egidy" initials="JVE" lastIdx="4" clrIdx="12">
    <p:extLst>
      <p:ext uri="{19B8F6BF-5375-455C-9EA6-DF929625EA0E}">
        <p15:presenceInfo xmlns:p15="http://schemas.microsoft.com/office/powerpoint/2012/main" userId="S::jenn@ncceh.onmicrosoft.com::d538103f-0463-4843-9712-2877af44d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A"/>
    <a:srgbClr val="FFFF99"/>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69183-4DD2-4C32-81BC-A7D8536C78A0}" v="14" dt="2026-05-11T12:44:28.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97" autoAdjust="0"/>
  </p:normalViewPr>
  <p:slideViewPr>
    <p:cSldViewPr snapToGrid="0">
      <p:cViewPr varScale="1">
        <p:scale>
          <a:sx n="122" d="100"/>
          <a:sy n="122" d="100"/>
        </p:scale>
        <p:origin x="17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Rivera" userId="ca6b72ab-1656-41b8-9027-62be7fab647d" providerId="ADAL" clId="{39E2908B-AACC-433B-8075-0909C14EF273}"/>
    <pc:docChg chg="undo custSel addSld delSld modSld sldOrd delSection modSection">
      <pc:chgData name="Natalie Rivera" userId="ca6b72ab-1656-41b8-9027-62be7fab647d" providerId="ADAL" clId="{39E2908B-AACC-433B-8075-0909C14EF273}" dt="2026-05-11T12:44:34.780" v="33964" actId="207"/>
      <pc:docMkLst>
        <pc:docMk/>
      </pc:docMkLst>
      <pc:sldChg chg="modSp mod modNotesTx">
        <pc:chgData name="Natalie Rivera" userId="ca6b72ab-1656-41b8-9027-62be7fab647d" providerId="ADAL" clId="{39E2908B-AACC-433B-8075-0909C14EF273}" dt="2026-04-15T18:06:53.607" v="507" actId="27636"/>
        <pc:sldMkLst>
          <pc:docMk/>
          <pc:sldMk cId="4060568259" sldId="278"/>
        </pc:sldMkLst>
        <pc:spChg chg="mod">
          <ac:chgData name="Natalie Rivera" userId="ca6b72ab-1656-41b8-9027-62be7fab647d" providerId="ADAL" clId="{39E2908B-AACC-433B-8075-0909C14EF273}" dt="2026-04-15T18:06:53.607" v="507" actId="27636"/>
          <ac:spMkLst>
            <pc:docMk/>
            <pc:sldMk cId="4060568259" sldId="278"/>
            <ac:spMk id="7171" creationId="{00000000-0000-0000-0000-000000000000}"/>
          </ac:spMkLst>
        </pc:spChg>
      </pc:sldChg>
      <pc:sldChg chg="modSp mod modNotesTx">
        <pc:chgData name="Natalie Rivera" userId="ca6b72ab-1656-41b8-9027-62be7fab647d" providerId="ADAL" clId="{39E2908B-AACC-433B-8075-0909C14EF273}" dt="2026-04-15T18:04:00.565" v="52" actId="20577"/>
        <pc:sldMkLst>
          <pc:docMk/>
          <pc:sldMk cId="1491474483" sldId="1812"/>
        </pc:sldMkLst>
        <pc:spChg chg="mod">
          <ac:chgData name="Natalie Rivera" userId="ca6b72ab-1656-41b8-9027-62be7fab647d" providerId="ADAL" clId="{39E2908B-AACC-433B-8075-0909C14EF273}" dt="2026-04-15T18:04:00.565" v="52" actId="20577"/>
          <ac:spMkLst>
            <pc:docMk/>
            <pc:sldMk cId="1491474483" sldId="1812"/>
            <ac:spMk id="3" creationId="{0D7ABC06-2D50-4EA6-B7E2-B51FD7E344EE}"/>
          </ac:spMkLst>
        </pc:spChg>
      </pc:sldChg>
      <pc:sldChg chg="modSp mod modNotesTx">
        <pc:chgData name="Natalie Rivera" userId="ca6b72ab-1656-41b8-9027-62be7fab647d" providerId="ADAL" clId="{39E2908B-AACC-433B-8075-0909C14EF273}" dt="2026-05-11T11:22:03.713" v="29207" actId="20577"/>
        <pc:sldMkLst>
          <pc:docMk/>
          <pc:sldMk cId="2755573896" sldId="1813"/>
        </pc:sldMkLst>
        <pc:spChg chg="mod">
          <ac:chgData name="Natalie Rivera" userId="ca6b72ab-1656-41b8-9027-62be7fab647d" providerId="ADAL" clId="{39E2908B-AACC-433B-8075-0909C14EF273}" dt="2026-05-11T11:22:03.713" v="29207" actId="20577"/>
          <ac:spMkLst>
            <pc:docMk/>
            <pc:sldMk cId="2755573896" sldId="1813"/>
            <ac:spMk id="4" creationId="{BD0D1526-7867-E786-7876-F83796D411AD}"/>
          </ac:spMkLst>
        </pc:spChg>
      </pc:sldChg>
      <pc:sldChg chg="modSp mod modNotesTx">
        <pc:chgData name="Natalie Rivera" userId="ca6b72ab-1656-41b8-9027-62be7fab647d" providerId="ADAL" clId="{39E2908B-AACC-433B-8075-0909C14EF273}" dt="2026-05-11T11:21:08.572" v="29179" actId="20577"/>
        <pc:sldMkLst>
          <pc:docMk/>
          <pc:sldMk cId="0" sldId="1826"/>
        </pc:sldMkLst>
        <pc:spChg chg="mod">
          <ac:chgData name="Natalie Rivera" userId="ca6b72ab-1656-41b8-9027-62be7fab647d" providerId="ADAL" clId="{39E2908B-AACC-433B-8075-0909C14EF273}" dt="2026-05-11T11:16:16.561" v="28592" actId="20577"/>
          <ac:spMkLst>
            <pc:docMk/>
            <pc:sldMk cId="0" sldId="1826"/>
            <ac:spMk id="14" creationId="{069882F5-8F47-930D-2A77-F4C685C4C71A}"/>
          </ac:spMkLst>
        </pc:spChg>
      </pc:sldChg>
      <pc:sldChg chg="modNotesTx">
        <pc:chgData name="Natalie Rivera" userId="ca6b72ab-1656-41b8-9027-62be7fab647d" providerId="ADAL" clId="{39E2908B-AACC-433B-8075-0909C14EF273}" dt="2026-05-11T11:21:46.395" v="29180" actId="20577"/>
        <pc:sldMkLst>
          <pc:docMk/>
          <pc:sldMk cId="1876907418" sldId="2140"/>
        </pc:sldMkLst>
      </pc:sldChg>
      <pc:sldChg chg="addSp delSp modSp mod modNotesTx">
        <pc:chgData name="Natalie Rivera" userId="ca6b72ab-1656-41b8-9027-62be7fab647d" providerId="ADAL" clId="{39E2908B-AACC-433B-8075-0909C14EF273}" dt="2026-05-11T12:27:58.898" v="32895" actId="20577"/>
        <pc:sldMkLst>
          <pc:docMk/>
          <pc:sldMk cId="1408713572" sldId="2294"/>
        </pc:sldMkLst>
        <pc:spChg chg="mod">
          <ac:chgData name="Natalie Rivera" userId="ca6b72ab-1656-41b8-9027-62be7fab647d" providerId="ADAL" clId="{39E2908B-AACC-433B-8075-0909C14EF273}" dt="2026-05-11T12:09:19.175" v="30526" actId="20577"/>
          <ac:spMkLst>
            <pc:docMk/>
            <pc:sldMk cId="1408713572" sldId="2294"/>
            <ac:spMk id="2" creationId="{E2FC4604-88B9-4800-10F4-667776A97499}"/>
          </ac:spMkLst>
        </pc:spChg>
        <pc:spChg chg="mod">
          <ac:chgData name="Natalie Rivera" userId="ca6b72ab-1656-41b8-9027-62be7fab647d" providerId="ADAL" clId="{39E2908B-AACC-433B-8075-0909C14EF273}" dt="2026-05-11T12:14:19.368" v="31125" actId="20577"/>
          <ac:spMkLst>
            <pc:docMk/>
            <pc:sldMk cId="1408713572" sldId="2294"/>
            <ac:spMk id="3" creationId="{A516E083-996B-6793-D27C-E40E314675B6}"/>
          </ac:spMkLst>
        </pc:spChg>
        <pc:spChg chg="add del mod">
          <ac:chgData name="Natalie Rivera" userId="ca6b72ab-1656-41b8-9027-62be7fab647d" providerId="ADAL" clId="{39E2908B-AACC-433B-8075-0909C14EF273}" dt="2026-05-11T12:09:29.657" v="30529" actId="478"/>
          <ac:spMkLst>
            <pc:docMk/>
            <pc:sldMk cId="1408713572" sldId="2294"/>
            <ac:spMk id="4" creationId="{03103978-9CF7-51F1-D598-B1167B8D78FE}"/>
          </ac:spMkLst>
        </pc:spChg>
        <pc:spChg chg="add del mod">
          <ac:chgData name="Natalie Rivera" userId="ca6b72ab-1656-41b8-9027-62be7fab647d" providerId="ADAL" clId="{39E2908B-AACC-433B-8075-0909C14EF273}" dt="2026-05-11T12:09:28.060" v="30528" actId="478"/>
          <ac:spMkLst>
            <pc:docMk/>
            <pc:sldMk cId="1408713572" sldId="2294"/>
            <ac:spMk id="5" creationId="{E885FDEB-3B5F-E767-914A-B4C1CD046EA2}"/>
          </ac:spMkLst>
        </pc:spChg>
        <pc:spChg chg="add del mod">
          <ac:chgData name="Natalie Rivera" userId="ca6b72ab-1656-41b8-9027-62be7fab647d" providerId="ADAL" clId="{39E2908B-AACC-433B-8075-0909C14EF273}" dt="2026-05-11T12:09:26.125" v="30527" actId="478"/>
          <ac:spMkLst>
            <pc:docMk/>
            <pc:sldMk cId="1408713572" sldId="2294"/>
            <ac:spMk id="6" creationId="{EB3621F9-6955-7435-3B43-19B6A953E57A}"/>
          </ac:spMkLst>
        </pc:spChg>
      </pc:sldChg>
      <pc:sldChg chg="modSp mod modNotesTx">
        <pc:chgData name="Natalie Rivera" userId="ca6b72ab-1656-41b8-9027-62be7fab647d" providerId="ADAL" clId="{39E2908B-AACC-433B-8075-0909C14EF273}" dt="2026-05-01T13:13:06.522" v="11067" actId="20577"/>
        <pc:sldMkLst>
          <pc:docMk/>
          <pc:sldMk cId="1040563364" sldId="2307"/>
        </pc:sldMkLst>
        <pc:spChg chg="mod">
          <ac:chgData name="Natalie Rivera" userId="ca6b72ab-1656-41b8-9027-62be7fab647d" providerId="ADAL" clId="{39E2908B-AACC-433B-8075-0909C14EF273}" dt="2026-05-01T13:13:06.522" v="11067" actId="20577"/>
          <ac:spMkLst>
            <pc:docMk/>
            <pc:sldMk cId="1040563364" sldId="2307"/>
            <ac:spMk id="2" creationId="{4A688D37-08B7-C64F-2AC3-4E74F1C806DA}"/>
          </ac:spMkLst>
        </pc:spChg>
      </pc:sldChg>
      <pc:sldChg chg="modSp add mod ord">
        <pc:chgData name="Natalie Rivera" userId="ca6b72ab-1656-41b8-9027-62be7fab647d" providerId="ADAL" clId="{39E2908B-AACC-433B-8075-0909C14EF273}" dt="2026-05-01T13:30:47.673" v="12084" actId="255"/>
        <pc:sldMkLst>
          <pc:docMk/>
          <pc:sldMk cId="658765256" sldId="2312"/>
        </pc:sldMkLst>
        <pc:spChg chg="mod">
          <ac:chgData name="Natalie Rivera" userId="ca6b72ab-1656-41b8-9027-62be7fab647d" providerId="ADAL" clId="{39E2908B-AACC-433B-8075-0909C14EF273}" dt="2026-05-01T13:30:47.673" v="12084" actId="255"/>
          <ac:spMkLst>
            <pc:docMk/>
            <pc:sldMk cId="658765256" sldId="2312"/>
            <ac:spMk id="2" creationId="{B197E260-8745-A193-99E1-C12B9688D06C}"/>
          </ac:spMkLst>
        </pc:spChg>
      </pc:sldChg>
      <pc:sldChg chg="modSp add mod ord">
        <pc:chgData name="Natalie Rivera" userId="ca6b72ab-1656-41b8-9027-62be7fab647d" providerId="ADAL" clId="{39E2908B-AACC-433B-8075-0909C14EF273}" dt="2026-05-04T18:28:18.644" v="16392" actId="20577"/>
        <pc:sldMkLst>
          <pc:docMk/>
          <pc:sldMk cId="3695202593" sldId="2316"/>
        </pc:sldMkLst>
        <pc:spChg chg="mod">
          <ac:chgData name="Natalie Rivera" userId="ca6b72ab-1656-41b8-9027-62be7fab647d" providerId="ADAL" clId="{39E2908B-AACC-433B-8075-0909C14EF273}" dt="2026-05-04T18:28:18.644" v="16392" actId="20577"/>
          <ac:spMkLst>
            <pc:docMk/>
            <pc:sldMk cId="3695202593" sldId="2316"/>
            <ac:spMk id="2" creationId="{119DE16A-3904-E2D5-C3AA-6E88B07A3B96}"/>
          </ac:spMkLst>
        </pc:spChg>
      </pc:sldChg>
      <pc:sldChg chg="modSp add mod ord">
        <pc:chgData name="Natalie Rivera" userId="ca6b72ab-1656-41b8-9027-62be7fab647d" providerId="ADAL" clId="{39E2908B-AACC-433B-8075-0909C14EF273}" dt="2026-05-01T14:29:01.059" v="16234" actId="27636"/>
        <pc:sldMkLst>
          <pc:docMk/>
          <pc:sldMk cId="2923629495" sldId="2318"/>
        </pc:sldMkLst>
        <pc:spChg chg="mod">
          <ac:chgData name="Natalie Rivera" userId="ca6b72ab-1656-41b8-9027-62be7fab647d" providerId="ADAL" clId="{39E2908B-AACC-433B-8075-0909C14EF273}" dt="2026-05-01T14:29:01.059" v="16234" actId="27636"/>
          <ac:spMkLst>
            <pc:docMk/>
            <pc:sldMk cId="2923629495" sldId="2318"/>
            <ac:spMk id="2" creationId="{FD827DA6-6F0B-969C-C040-E2D8E9158473}"/>
          </ac:spMkLst>
        </pc:spChg>
      </pc:sldChg>
      <pc:sldChg chg="modSp add mod">
        <pc:chgData name="Natalie Rivera" userId="ca6b72ab-1656-41b8-9027-62be7fab647d" providerId="ADAL" clId="{39E2908B-AACC-433B-8075-0909C14EF273}" dt="2026-05-01T14:29:11.501" v="16257" actId="27636"/>
        <pc:sldMkLst>
          <pc:docMk/>
          <pc:sldMk cId="1391365045" sldId="2319"/>
        </pc:sldMkLst>
        <pc:spChg chg="mod">
          <ac:chgData name="Natalie Rivera" userId="ca6b72ab-1656-41b8-9027-62be7fab647d" providerId="ADAL" clId="{39E2908B-AACC-433B-8075-0909C14EF273}" dt="2026-05-01T14:29:11.501" v="16257" actId="27636"/>
          <ac:spMkLst>
            <pc:docMk/>
            <pc:sldMk cId="1391365045" sldId="2319"/>
            <ac:spMk id="2" creationId="{15E76BE8-0926-9BE8-AC50-4A584EB36122}"/>
          </ac:spMkLst>
        </pc:spChg>
      </pc:sldChg>
      <pc:sldChg chg="delSp modSp add mod ord modNotesTx">
        <pc:chgData name="Natalie Rivera" userId="ca6b72ab-1656-41b8-9027-62be7fab647d" providerId="ADAL" clId="{39E2908B-AACC-433B-8075-0909C14EF273}" dt="2026-05-11T12:39:08.093" v="33839" actId="20577"/>
        <pc:sldMkLst>
          <pc:docMk/>
          <pc:sldMk cId="791746854" sldId="2320"/>
        </pc:sldMkLst>
        <pc:spChg chg="mod">
          <ac:chgData name="Natalie Rivera" userId="ca6b72ab-1656-41b8-9027-62be7fab647d" providerId="ADAL" clId="{39E2908B-AACC-433B-8075-0909C14EF273}" dt="2026-05-01T13:31:35.142" v="12125" actId="20577"/>
          <ac:spMkLst>
            <pc:docMk/>
            <pc:sldMk cId="791746854" sldId="2320"/>
            <ac:spMk id="2" creationId="{2B04D27E-C3B4-D197-E6FE-FCB02A9884DB}"/>
          </ac:spMkLst>
        </pc:spChg>
        <pc:spChg chg="mod">
          <ac:chgData name="Natalie Rivera" userId="ca6b72ab-1656-41b8-9027-62be7fab647d" providerId="ADAL" clId="{39E2908B-AACC-433B-8075-0909C14EF273}" dt="2026-05-11T12:39:08.093" v="33839" actId="20577"/>
          <ac:spMkLst>
            <pc:docMk/>
            <pc:sldMk cId="791746854" sldId="2320"/>
            <ac:spMk id="3" creationId="{084065A1-2CA5-1F95-F176-B2E1A74B82E7}"/>
          </ac:spMkLst>
        </pc:spChg>
      </pc:sldChg>
      <pc:sldChg chg="modSp add mod">
        <pc:chgData name="Natalie Rivera" userId="ca6b72ab-1656-41b8-9027-62be7fab647d" providerId="ADAL" clId="{39E2908B-AACC-433B-8075-0909C14EF273}" dt="2026-05-01T14:23:10.053" v="15269" actId="20577"/>
        <pc:sldMkLst>
          <pc:docMk/>
          <pc:sldMk cId="3673201458" sldId="2321"/>
        </pc:sldMkLst>
        <pc:spChg chg="mod">
          <ac:chgData name="Natalie Rivera" userId="ca6b72ab-1656-41b8-9027-62be7fab647d" providerId="ADAL" clId="{39E2908B-AACC-433B-8075-0909C14EF273}" dt="2026-05-01T13:32:37.951" v="12237" actId="20577"/>
          <ac:spMkLst>
            <pc:docMk/>
            <pc:sldMk cId="3673201458" sldId="2321"/>
            <ac:spMk id="2" creationId="{D9ABD39D-F814-58A4-EC53-D33FDE060491}"/>
          </ac:spMkLst>
        </pc:spChg>
        <pc:spChg chg="mod">
          <ac:chgData name="Natalie Rivera" userId="ca6b72ab-1656-41b8-9027-62be7fab647d" providerId="ADAL" clId="{39E2908B-AACC-433B-8075-0909C14EF273}" dt="2026-05-01T14:23:10.053" v="15269" actId="20577"/>
          <ac:spMkLst>
            <pc:docMk/>
            <pc:sldMk cId="3673201458" sldId="2321"/>
            <ac:spMk id="3" creationId="{7FA0071D-9ECD-1C94-A008-C6E0F77BCF38}"/>
          </ac:spMkLst>
        </pc:spChg>
      </pc:sldChg>
      <pc:sldChg chg="modSp add mod">
        <pc:chgData name="Natalie Rivera" userId="ca6b72ab-1656-41b8-9027-62be7fab647d" providerId="ADAL" clId="{39E2908B-AACC-433B-8075-0909C14EF273}" dt="2026-05-11T11:06:02.566" v="28503" actId="3626"/>
        <pc:sldMkLst>
          <pc:docMk/>
          <pc:sldMk cId="3150722786" sldId="2322"/>
        </pc:sldMkLst>
        <pc:spChg chg="mod">
          <ac:chgData name="Natalie Rivera" userId="ca6b72ab-1656-41b8-9027-62be7fab647d" providerId="ADAL" clId="{39E2908B-AACC-433B-8075-0909C14EF273}" dt="2026-05-01T13:33:20.841" v="12263" actId="20577"/>
          <ac:spMkLst>
            <pc:docMk/>
            <pc:sldMk cId="3150722786" sldId="2322"/>
            <ac:spMk id="2" creationId="{3773BC85-889E-97BE-D5F0-2F88CC25A3E3}"/>
          </ac:spMkLst>
        </pc:spChg>
        <pc:spChg chg="mod">
          <ac:chgData name="Natalie Rivera" userId="ca6b72ab-1656-41b8-9027-62be7fab647d" providerId="ADAL" clId="{39E2908B-AACC-433B-8075-0909C14EF273}" dt="2026-05-11T11:06:02.566" v="28503" actId="3626"/>
          <ac:spMkLst>
            <pc:docMk/>
            <pc:sldMk cId="3150722786" sldId="2322"/>
            <ac:spMk id="3" creationId="{5B647D8E-FAE7-24CA-E671-970E43399C1E}"/>
          </ac:spMkLst>
        </pc:spChg>
      </pc:sldChg>
      <pc:sldChg chg="modSp add mod">
        <pc:chgData name="Natalie Rivera" userId="ca6b72ab-1656-41b8-9027-62be7fab647d" providerId="ADAL" clId="{39E2908B-AACC-433B-8075-0909C14EF273}" dt="2026-05-01T14:11:46.702" v="14428" actId="404"/>
        <pc:sldMkLst>
          <pc:docMk/>
          <pc:sldMk cId="2870581833" sldId="2323"/>
        </pc:sldMkLst>
        <pc:spChg chg="mod">
          <ac:chgData name="Natalie Rivera" userId="ca6b72ab-1656-41b8-9027-62be7fab647d" providerId="ADAL" clId="{39E2908B-AACC-433B-8075-0909C14EF273}" dt="2026-05-01T14:11:46.702" v="14428" actId="404"/>
          <ac:spMkLst>
            <pc:docMk/>
            <pc:sldMk cId="2870581833" sldId="2323"/>
            <ac:spMk id="3" creationId="{89E5ED1F-2DA8-545A-37D2-D2248E4997FE}"/>
          </ac:spMkLst>
        </pc:spChg>
      </pc:sldChg>
      <pc:sldChg chg="modSp add mod">
        <pc:chgData name="Natalie Rivera" userId="ca6b72ab-1656-41b8-9027-62be7fab647d" providerId="ADAL" clId="{39E2908B-AACC-433B-8075-0909C14EF273}" dt="2026-05-01T14:38:02.865" v="16268" actId="20577"/>
        <pc:sldMkLst>
          <pc:docMk/>
          <pc:sldMk cId="3354412228" sldId="2324"/>
        </pc:sldMkLst>
        <pc:spChg chg="mod">
          <ac:chgData name="Natalie Rivera" userId="ca6b72ab-1656-41b8-9027-62be7fab647d" providerId="ADAL" clId="{39E2908B-AACC-433B-8075-0909C14EF273}" dt="2026-05-01T14:38:02.865" v="16268" actId="20577"/>
          <ac:spMkLst>
            <pc:docMk/>
            <pc:sldMk cId="3354412228" sldId="2324"/>
            <ac:spMk id="2" creationId="{32E8C271-97C6-4634-3F9B-4B88B8C0127D}"/>
          </ac:spMkLst>
        </pc:spChg>
      </pc:sldChg>
      <pc:sldChg chg="modSp add mod ord">
        <pc:chgData name="Natalie Rivera" userId="ca6b72ab-1656-41b8-9027-62be7fab647d" providerId="ADAL" clId="{39E2908B-AACC-433B-8075-0909C14EF273}" dt="2026-05-04T18:35:52.152" v="16921" actId="20577"/>
        <pc:sldMkLst>
          <pc:docMk/>
          <pc:sldMk cId="3175391204" sldId="2325"/>
        </pc:sldMkLst>
        <pc:spChg chg="mod">
          <ac:chgData name="Natalie Rivera" userId="ca6b72ab-1656-41b8-9027-62be7fab647d" providerId="ADAL" clId="{39E2908B-AACC-433B-8075-0909C14EF273}" dt="2026-05-04T18:29:19.558" v="16421" actId="20577"/>
          <ac:spMkLst>
            <pc:docMk/>
            <pc:sldMk cId="3175391204" sldId="2325"/>
            <ac:spMk id="2" creationId="{8EA3CF3B-5620-0BDD-2430-24DDB77A3F11}"/>
          </ac:spMkLst>
        </pc:spChg>
        <pc:spChg chg="mod">
          <ac:chgData name="Natalie Rivera" userId="ca6b72ab-1656-41b8-9027-62be7fab647d" providerId="ADAL" clId="{39E2908B-AACC-433B-8075-0909C14EF273}" dt="2026-05-04T18:35:52.152" v="16921" actId="20577"/>
          <ac:spMkLst>
            <pc:docMk/>
            <pc:sldMk cId="3175391204" sldId="2325"/>
            <ac:spMk id="3" creationId="{FF837B25-B936-04B1-0BC2-FB7477CE749F}"/>
          </ac:spMkLst>
        </pc:spChg>
      </pc:sldChg>
      <pc:sldChg chg="modSp add mod">
        <pc:chgData name="Natalie Rivera" userId="ca6b72ab-1656-41b8-9027-62be7fab647d" providerId="ADAL" clId="{39E2908B-AACC-433B-8075-0909C14EF273}" dt="2026-05-11T12:41:02.956" v="33840" actId="20577"/>
        <pc:sldMkLst>
          <pc:docMk/>
          <pc:sldMk cId="314317381" sldId="2326"/>
        </pc:sldMkLst>
        <pc:spChg chg="mod">
          <ac:chgData name="Natalie Rivera" userId="ca6b72ab-1656-41b8-9027-62be7fab647d" providerId="ADAL" clId="{39E2908B-AACC-433B-8075-0909C14EF273}" dt="2026-05-04T18:46:00.608" v="18130" actId="20577"/>
          <ac:spMkLst>
            <pc:docMk/>
            <pc:sldMk cId="314317381" sldId="2326"/>
            <ac:spMk id="2" creationId="{EF42A6EE-F02D-7A58-A878-AF0BAC7EA8A7}"/>
          </ac:spMkLst>
        </pc:spChg>
        <pc:spChg chg="mod">
          <ac:chgData name="Natalie Rivera" userId="ca6b72ab-1656-41b8-9027-62be7fab647d" providerId="ADAL" clId="{39E2908B-AACC-433B-8075-0909C14EF273}" dt="2026-05-11T12:41:02.956" v="33840" actId="20577"/>
          <ac:spMkLst>
            <pc:docMk/>
            <pc:sldMk cId="314317381" sldId="2326"/>
            <ac:spMk id="3" creationId="{2B49058D-88DE-F4CA-ACAF-86123442E202}"/>
          </ac:spMkLst>
        </pc:spChg>
      </pc:sldChg>
      <pc:sldChg chg="modSp add mod">
        <pc:chgData name="Natalie Rivera" userId="ca6b72ab-1656-41b8-9027-62be7fab647d" providerId="ADAL" clId="{39E2908B-AACC-433B-8075-0909C14EF273}" dt="2026-05-04T18:45:43.978" v="18116" actId="20577"/>
        <pc:sldMkLst>
          <pc:docMk/>
          <pc:sldMk cId="837316865" sldId="2327"/>
        </pc:sldMkLst>
        <pc:spChg chg="mod">
          <ac:chgData name="Natalie Rivera" userId="ca6b72ab-1656-41b8-9027-62be7fab647d" providerId="ADAL" clId="{39E2908B-AACC-433B-8075-0909C14EF273}" dt="2026-05-04T18:29:43.228" v="16480" actId="20577"/>
          <ac:spMkLst>
            <pc:docMk/>
            <pc:sldMk cId="837316865" sldId="2327"/>
            <ac:spMk id="2" creationId="{4558E714-18A9-3BB9-121D-9E367C99B3FE}"/>
          </ac:spMkLst>
        </pc:spChg>
        <pc:spChg chg="mod">
          <ac:chgData name="Natalie Rivera" userId="ca6b72ab-1656-41b8-9027-62be7fab647d" providerId="ADAL" clId="{39E2908B-AACC-433B-8075-0909C14EF273}" dt="2026-05-04T18:45:43.978" v="18116" actId="20577"/>
          <ac:spMkLst>
            <pc:docMk/>
            <pc:sldMk cId="837316865" sldId="2327"/>
            <ac:spMk id="3" creationId="{D26B6F1E-6828-D5E0-FE0E-9CBA94B96271}"/>
          </ac:spMkLst>
        </pc:spChg>
      </pc:sldChg>
      <pc:sldChg chg="modSp add mod">
        <pc:chgData name="Natalie Rivera" userId="ca6b72ab-1656-41b8-9027-62be7fab647d" providerId="ADAL" clId="{39E2908B-AACC-433B-8075-0909C14EF273}" dt="2026-05-04T18:50:09.954" v="18398" actId="113"/>
        <pc:sldMkLst>
          <pc:docMk/>
          <pc:sldMk cId="2499862146" sldId="2328"/>
        </pc:sldMkLst>
        <pc:spChg chg="mod">
          <ac:chgData name="Natalie Rivera" userId="ca6b72ab-1656-41b8-9027-62be7fab647d" providerId="ADAL" clId="{39E2908B-AACC-433B-8075-0909C14EF273}" dt="2026-05-04T18:29:30.835" v="16435" actId="20577"/>
          <ac:spMkLst>
            <pc:docMk/>
            <pc:sldMk cId="2499862146" sldId="2328"/>
            <ac:spMk id="2" creationId="{15D046F2-6082-D865-8994-112647872328}"/>
          </ac:spMkLst>
        </pc:spChg>
        <pc:spChg chg="mod">
          <ac:chgData name="Natalie Rivera" userId="ca6b72ab-1656-41b8-9027-62be7fab647d" providerId="ADAL" clId="{39E2908B-AACC-433B-8075-0909C14EF273}" dt="2026-05-04T18:50:09.954" v="18398" actId="113"/>
          <ac:spMkLst>
            <pc:docMk/>
            <pc:sldMk cId="2499862146" sldId="2328"/>
            <ac:spMk id="3" creationId="{1F4522FA-19ED-D9A0-FC98-93C0202A3025}"/>
          </ac:spMkLst>
        </pc:spChg>
      </pc:sldChg>
      <pc:sldChg chg="modSp add mod">
        <pc:chgData name="Natalie Rivera" userId="ca6b72ab-1656-41b8-9027-62be7fab647d" providerId="ADAL" clId="{39E2908B-AACC-433B-8075-0909C14EF273}" dt="2026-05-11T11:08:00.139" v="28509" actId="20577"/>
        <pc:sldMkLst>
          <pc:docMk/>
          <pc:sldMk cId="1159692005" sldId="2329"/>
        </pc:sldMkLst>
        <pc:spChg chg="mod">
          <ac:chgData name="Natalie Rivera" userId="ca6b72ab-1656-41b8-9027-62be7fab647d" providerId="ADAL" clId="{39E2908B-AACC-433B-8075-0909C14EF273}" dt="2026-05-11T11:07:53.770" v="28507" actId="20577"/>
          <ac:spMkLst>
            <pc:docMk/>
            <pc:sldMk cId="1159692005" sldId="2329"/>
            <ac:spMk id="2" creationId="{0316055E-123E-7220-E245-8B823A68432B}"/>
          </ac:spMkLst>
        </pc:spChg>
        <pc:spChg chg="mod">
          <ac:chgData name="Natalie Rivera" userId="ca6b72ab-1656-41b8-9027-62be7fab647d" providerId="ADAL" clId="{39E2908B-AACC-433B-8075-0909C14EF273}" dt="2026-05-11T11:08:00.139" v="28509" actId="20577"/>
          <ac:spMkLst>
            <pc:docMk/>
            <pc:sldMk cId="1159692005" sldId="2329"/>
            <ac:spMk id="3" creationId="{5EADDD22-8F73-D781-68E3-EA3D7A4637DB}"/>
          </ac:spMkLst>
        </pc:spChg>
      </pc:sldChg>
      <pc:sldChg chg="modSp add mod ord">
        <pc:chgData name="Natalie Rivera" userId="ca6b72ab-1656-41b8-9027-62be7fab647d" providerId="ADAL" clId="{39E2908B-AACC-433B-8075-0909C14EF273}" dt="2026-05-11T11:08:46.006" v="28534" actId="20577"/>
        <pc:sldMkLst>
          <pc:docMk/>
          <pc:sldMk cId="4286865662" sldId="2330"/>
        </pc:sldMkLst>
        <pc:spChg chg="mod">
          <ac:chgData name="Natalie Rivera" userId="ca6b72ab-1656-41b8-9027-62be7fab647d" providerId="ADAL" clId="{39E2908B-AACC-433B-8075-0909C14EF273}" dt="2026-05-05T18:37:18.179" v="20748" actId="20577"/>
          <ac:spMkLst>
            <pc:docMk/>
            <pc:sldMk cId="4286865662" sldId="2330"/>
            <ac:spMk id="2" creationId="{6BAA6375-4D68-1D9D-8A56-361331A2D4EB}"/>
          </ac:spMkLst>
        </pc:spChg>
        <pc:spChg chg="mod">
          <ac:chgData name="Natalie Rivera" userId="ca6b72ab-1656-41b8-9027-62be7fab647d" providerId="ADAL" clId="{39E2908B-AACC-433B-8075-0909C14EF273}" dt="2026-05-11T11:08:46.006" v="28534" actId="20577"/>
          <ac:spMkLst>
            <pc:docMk/>
            <pc:sldMk cId="4286865662" sldId="2330"/>
            <ac:spMk id="3" creationId="{49376B0E-2C11-2363-F5E5-0C8F9B63EA18}"/>
          </ac:spMkLst>
        </pc:spChg>
      </pc:sldChg>
      <pc:sldChg chg="modSp add mod ord">
        <pc:chgData name="Natalie Rivera" userId="ca6b72ab-1656-41b8-9027-62be7fab647d" providerId="ADAL" clId="{39E2908B-AACC-433B-8075-0909C14EF273}" dt="2026-05-05T19:11:18.679" v="26057" actId="27107"/>
        <pc:sldMkLst>
          <pc:docMk/>
          <pc:sldMk cId="1936293212" sldId="2331"/>
        </pc:sldMkLst>
        <pc:spChg chg="mod">
          <ac:chgData name="Natalie Rivera" userId="ca6b72ab-1656-41b8-9027-62be7fab647d" providerId="ADAL" clId="{39E2908B-AACC-433B-8075-0909C14EF273}" dt="2026-05-05T19:06:30.804" v="25106" actId="20577"/>
          <ac:spMkLst>
            <pc:docMk/>
            <pc:sldMk cId="1936293212" sldId="2331"/>
            <ac:spMk id="2" creationId="{97DD960A-B564-481D-BD2F-EB0002A3E3B8}"/>
          </ac:spMkLst>
        </pc:spChg>
        <pc:spChg chg="mod">
          <ac:chgData name="Natalie Rivera" userId="ca6b72ab-1656-41b8-9027-62be7fab647d" providerId="ADAL" clId="{39E2908B-AACC-433B-8075-0909C14EF273}" dt="2026-05-05T19:11:18.679" v="26057" actId="27107"/>
          <ac:spMkLst>
            <pc:docMk/>
            <pc:sldMk cId="1936293212" sldId="2331"/>
            <ac:spMk id="3" creationId="{4DB42DE9-BF5E-C731-7CBE-F48F223233B2}"/>
          </ac:spMkLst>
        </pc:spChg>
      </pc:sldChg>
      <pc:sldChg chg="modSp add mod">
        <pc:chgData name="Natalie Rivera" userId="ca6b72ab-1656-41b8-9027-62be7fab647d" providerId="ADAL" clId="{39E2908B-AACC-433B-8075-0909C14EF273}" dt="2026-05-05T18:41:47.957" v="21910" actId="20577"/>
        <pc:sldMkLst>
          <pc:docMk/>
          <pc:sldMk cId="1472164900" sldId="2333"/>
        </pc:sldMkLst>
        <pc:spChg chg="mod">
          <ac:chgData name="Natalie Rivera" userId="ca6b72ab-1656-41b8-9027-62be7fab647d" providerId="ADAL" clId="{39E2908B-AACC-433B-8075-0909C14EF273}" dt="2026-05-05T18:39:10.214" v="21355" actId="20577"/>
          <ac:spMkLst>
            <pc:docMk/>
            <pc:sldMk cId="1472164900" sldId="2333"/>
            <ac:spMk id="2" creationId="{453660E2-76FB-0440-B943-FC52696CF64A}"/>
          </ac:spMkLst>
        </pc:spChg>
        <pc:spChg chg="mod">
          <ac:chgData name="Natalie Rivera" userId="ca6b72ab-1656-41b8-9027-62be7fab647d" providerId="ADAL" clId="{39E2908B-AACC-433B-8075-0909C14EF273}" dt="2026-05-05T18:41:47.957" v="21910" actId="20577"/>
          <ac:spMkLst>
            <pc:docMk/>
            <pc:sldMk cId="1472164900" sldId="2333"/>
            <ac:spMk id="3" creationId="{E4F85B5D-4D75-E54C-4446-9CBFCEA1B2BD}"/>
          </ac:spMkLst>
        </pc:spChg>
      </pc:sldChg>
      <pc:sldChg chg="modSp add mod">
        <pc:chgData name="Natalie Rivera" userId="ca6b72ab-1656-41b8-9027-62be7fab647d" providerId="ADAL" clId="{39E2908B-AACC-433B-8075-0909C14EF273}" dt="2026-05-05T19:02:18.664" v="24353" actId="20577"/>
        <pc:sldMkLst>
          <pc:docMk/>
          <pc:sldMk cId="3639689873" sldId="2334"/>
        </pc:sldMkLst>
        <pc:spChg chg="mod">
          <ac:chgData name="Natalie Rivera" userId="ca6b72ab-1656-41b8-9027-62be7fab647d" providerId="ADAL" clId="{39E2908B-AACC-433B-8075-0909C14EF273}" dt="2026-05-05T19:02:18.664" v="24353" actId="20577"/>
          <ac:spMkLst>
            <pc:docMk/>
            <pc:sldMk cId="3639689873" sldId="2334"/>
            <ac:spMk id="2" creationId="{BA49A798-F34C-BFF5-1E56-3923304080A9}"/>
          </ac:spMkLst>
        </pc:spChg>
        <pc:spChg chg="mod">
          <ac:chgData name="Natalie Rivera" userId="ca6b72ab-1656-41b8-9027-62be7fab647d" providerId="ADAL" clId="{39E2908B-AACC-433B-8075-0909C14EF273}" dt="2026-05-05T18:45:41.535" v="22557" actId="20577"/>
          <ac:spMkLst>
            <pc:docMk/>
            <pc:sldMk cId="3639689873" sldId="2334"/>
            <ac:spMk id="3" creationId="{E45346CC-38C1-1F39-1D8D-B3DA133B1B8F}"/>
          </ac:spMkLst>
        </pc:spChg>
      </pc:sldChg>
      <pc:sldChg chg="modSp add mod">
        <pc:chgData name="Natalie Rivera" userId="ca6b72ab-1656-41b8-9027-62be7fab647d" providerId="ADAL" clId="{39E2908B-AACC-433B-8075-0909C14EF273}" dt="2026-05-05T18:56:41.664" v="23308" actId="20577"/>
        <pc:sldMkLst>
          <pc:docMk/>
          <pc:sldMk cId="3839016504" sldId="2335"/>
        </pc:sldMkLst>
        <pc:spChg chg="mod">
          <ac:chgData name="Natalie Rivera" userId="ca6b72ab-1656-41b8-9027-62be7fab647d" providerId="ADAL" clId="{39E2908B-AACC-433B-8075-0909C14EF273}" dt="2026-05-05T18:52:25.409" v="22577" actId="20577"/>
          <ac:spMkLst>
            <pc:docMk/>
            <pc:sldMk cId="3839016504" sldId="2335"/>
            <ac:spMk id="2" creationId="{92A02FC9-1CA8-774C-624F-F98967BCDA84}"/>
          </ac:spMkLst>
        </pc:spChg>
        <pc:spChg chg="mod">
          <ac:chgData name="Natalie Rivera" userId="ca6b72ab-1656-41b8-9027-62be7fab647d" providerId="ADAL" clId="{39E2908B-AACC-433B-8075-0909C14EF273}" dt="2026-05-05T18:56:41.664" v="23308" actId="20577"/>
          <ac:spMkLst>
            <pc:docMk/>
            <pc:sldMk cId="3839016504" sldId="2335"/>
            <ac:spMk id="3" creationId="{8784884E-CF89-A6EE-CD6E-E3E9CC4D7F15}"/>
          </ac:spMkLst>
        </pc:spChg>
      </pc:sldChg>
      <pc:sldChg chg="modSp add mod">
        <pc:chgData name="Natalie Rivera" userId="ca6b72ab-1656-41b8-9027-62be7fab647d" providerId="ADAL" clId="{39E2908B-AACC-433B-8075-0909C14EF273}" dt="2026-05-11T11:14:01.479" v="28548" actId="20577"/>
        <pc:sldMkLst>
          <pc:docMk/>
          <pc:sldMk cId="604158291" sldId="2336"/>
        </pc:sldMkLst>
        <pc:spChg chg="mod">
          <ac:chgData name="Natalie Rivera" userId="ca6b72ab-1656-41b8-9027-62be7fab647d" providerId="ADAL" clId="{39E2908B-AACC-433B-8075-0909C14EF273}" dt="2026-05-05T18:58:30.116" v="23339" actId="20577"/>
          <ac:spMkLst>
            <pc:docMk/>
            <pc:sldMk cId="604158291" sldId="2336"/>
            <ac:spMk id="2" creationId="{EC508246-A704-1261-0CC3-3601E4DAFEFE}"/>
          </ac:spMkLst>
        </pc:spChg>
        <pc:spChg chg="mod">
          <ac:chgData name="Natalie Rivera" userId="ca6b72ab-1656-41b8-9027-62be7fab647d" providerId="ADAL" clId="{39E2908B-AACC-433B-8075-0909C14EF273}" dt="2026-05-11T11:14:01.479" v="28548" actId="20577"/>
          <ac:spMkLst>
            <pc:docMk/>
            <pc:sldMk cId="604158291" sldId="2336"/>
            <ac:spMk id="3" creationId="{810CB3CC-4EF7-3678-332A-A2B00719584E}"/>
          </ac:spMkLst>
        </pc:spChg>
      </pc:sldChg>
      <pc:sldChg chg="modSp add mod ord">
        <pc:chgData name="Natalie Rivera" userId="ca6b72ab-1656-41b8-9027-62be7fab647d" providerId="ADAL" clId="{39E2908B-AACC-433B-8075-0909C14EF273}" dt="2026-05-11T12:42:05.944" v="33963" actId="20577"/>
        <pc:sldMkLst>
          <pc:docMk/>
          <pc:sldMk cId="4250622398" sldId="2337"/>
        </pc:sldMkLst>
        <pc:spChg chg="mod">
          <ac:chgData name="Natalie Rivera" userId="ca6b72ab-1656-41b8-9027-62be7fab647d" providerId="ADAL" clId="{39E2908B-AACC-433B-8075-0909C14EF273}" dt="2026-05-05T19:07:08.101" v="25167" actId="20577"/>
          <ac:spMkLst>
            <pc:docMk/>
            <pc:sldMk cId="4250622398" sldId="2337"/>
            <ac:spMk id="2" creationId="{0583506F-CB69-AFC0-A505-BDC879F45B0E}"/>
          </ac:spMkLst>
        </pc:spChg>
        <pc:spChg chg="mod">
          <ac:chgData name="Natalie Rivera" userId="ca6b72ab-1656-41b8-9027-62be7fab647d" providerId="ADAL" clId="{39E2908B-AACC-433B-8075-0909C14EF273}" dt="2026-05-11T12:42:05.944" v="33963" actId="20577"/>
          <ac:spMkLst>
            <pc:docMk/>
            <pc:sldMk cId="4250622398" sldId="2337"/>
            <ac:spMk id="3" creationId="{D1FE3F24-89B5-412C-F02E-8B4423C148B0}"/>
          </ac:spMkLst>
        </pc:spChg>
      </pc:sldChg>
      <pc:sldChg chg="modSp add mod">
        <pc:chgData name="Natalie Rivera" userId="ca6b72ab-1656-41b8-9027-62be7fab647d" providerId="ADAL" clId="{39E2908B-AACC-433B-8075-0909C14EF273}" dt="2026-05-07T17:33:19.565" v="28499" actId="20577"/>
        <pc:sldMkLst>
          <pc:docMk/>
          <pc:sldMk cId="2549661891" sldId="2338"/>
        </pc:sldMkLst>
        <pc:spChg chg="mod">
          <ac:chgData name="Natalie Rivera" userId="ca6b72ab-1656-41b8-9027-62be7fab647d" providerId="ADAL" clId="{39E2908B-AACC-433B-8075-0909C14EF273}" dt="2026-05-05T19:06:37.979" v="25115" actId="20577"/>
          <ac:spMkLst>
            <pc:docMk/>
            <pc:sldMk cId="2549661891" sldId="2338"/>
            <ac:spMk id="2" creationId="{4D4FA08A-0395-7192-74BA-DF0D13C356B4}"/>
          </ac:spMkLst>
        </pc:spChg>
        <pc:spChg chg="mod">
          <ac:chgData name="Natalie Rivera" userId="ca6b72ab-1656-41b8-9027-62be7fab647d" providerId="ADAL" clId="{39E2908B-AACC-433B-8075-0909C14EF273}" dt="2026-05-07T17:33:19.565" v="28499" actId="20577"/>
          <ac:spMkLst>
            <pc:docMk/>
            <pc:sldMk cId="2549661891" sldId="2338"/>
            <ac:spMk id="3" creationId="{3BB209ED-A632-84DE-02AB-38278DEA95A0}"/>
          </ac:spMkLst>
        </pc:spChg>
      </pc:sldChg>
      <pc:sldChg chg="modSp add mod">
        <pc:chgData name="Natalie Rivera" userId="ca6b72ab-1656-41b8-9027-62be7fab647d" providerId="ADAL" clId="{39E2908B-AACC-433B-8075-0909C14EF273}" dt="2026-05-05T19:17:10.458" v="27289" actId="20577"/>
        <pc:sldMkLst>
          <pc:docMk/>
          <pc:sldMk cId="847240516" sldId="2339"/>
        </pc:sldMkLst>
        <pc:spChg chg="mod">
          <ac:chgData name="Natalie Rivera" userId="ca6b72ab-1656-41b8-9027-62be7fab647d" providerId="ADAL" clId="{39E2908B-AACC-433B-8075-0909C14EF273}" dt="2026-05-05T19:06:53.647" v="25134" actId="20577"/>
          <ac:spMkLst>
            <pc:docMk/>
            <pc:sldMk cId="847240516" sldId="2339"/>
            <ac:spMk id="2" creationId="{D0129869-4DFC-7628-15FD-1B5435E0CD33}"/>
          </ac:spMkLst>
        </pc:spChg>
        <pc:spChg chg="mod">
          <ac:chgData name="Natalie Rivera" userId="ca6b72ab-1656-41b8-9027-62be7fab647d" providerId="ADAL" clId="{39E2908B-AACC-433B-8075-0909C14EF273}" dt="2026-05-05T19:17:10.458" v="27289" actId="20577"/>
          <ac:spMkLst>
            <pc:docMk/>
            <pc:sldMk cId="847240516" sldId="2339"/>
            <ac:spMk id="3" creationId="{E7457003-B384-105C-F5FA-2640A22A3D81}"/>
          </ac:spMkLst>
        </pc:spChg>
      </pc:sldChg>
      <pc:sldChg chg="modSp add mod">
        <pc:chgData name="Natalie Rivera" userId="ca6b72ab-1656-41b8-9027-62be7fab647d" providerId="ADAL" clId="{39E2908B-AACC-433B-8075-0909C14EF273}" dt="2026-05-05T19:19:54.780" v="27882" actId="20577"/>
        <pc:sldMkLst>
          <pc:docMk/>
          <pc:sldMk cId="2728409519" sldId="2340"/>
        </pc:sldMkLst>
        <pc:spChg chg="mod">
          <ac:chgData name="Natalie Rivera" userId="ca6b72ab-1656-41b8-9027-62be7fab647d" providerId="ADAL" clId="{39E2908B-AACC-433B-8075-0909C14EF273}" dt="2026-05-05T19:07:01.723" v="25159" actId="20577"/>
          <ac:spMkLst>
            <pc:docMk/>
            <pc:sldMk cId="2728409519" sldId="2340"/>
            <ac:spMk id="2" creationId="{DFEE2AB1-11F6-0ADA-59F0-FD860ECDA602}"/>
          </ac:spMkLst>
        </pc:spChg>
        <pc:spChg chg="mod">
          <ac:chgData name="Natalie Rivera" userId="ca6b72ab-1656-41b8-9027-62be7fab647d" providerId="ADAL" clId="{39E2908B-AACC-433B-8075-0909C14EF273}" dt="2026-05-05T19:19:54.780" v="27882" actId="20577"/>
          <ac:spMkLst>
            <pc:docMk/>
            <pc:sldMk cId="2728409519" sldId="2340"/>
            <ac:spMk id="3" creationId="{CA197579-76CD-1DA6-2DCF-596FC0819D13}"/>
          </ac:spMkLst>
        </pc:spChg>
      </pc:sldChg>
      <pc:sldChg chg="addSp modSp add mod ord">
        <pc:chgData name="Natalie Rivera" userId="ca6b72ab-1656-41b8-9027-62be7fab647d" providerId="ADAL" clId="{39E2908B-AACC-433B-8075-0909C14EF273}" dt="2026-05-11T12:44:34.780" v="33964" actId="207"/>
        <pc:sldMkLst>
          <pc:docMk/>
          <pc:sldMk cId="170386550" sldId="2341"/>
        </pc:sldMkLst>
        <pc:spChg chg="mod">
          <ac:chgData name="Natalie Rivera" userId="ca6b72ab-1656-41b8-9027-62be7fab647d" providerId="ADAL" clId="{39E2908B-AACC-433B-8075-0909C14EF273}" dt="2026-05-05T19:20:16.107" v="27899" actId="20577"/>
          <ac:spMkLst>
            <pc:docMk/>
            <pc:sldMk cId="170386550" sldId="2341"/>
            <ac:spMk id="2" creationId="{81E5228A-5AB9-837C-A063-0C84AAB9E728}"/>
          </ac:spMkLst>
        </pc:spChg>
        <pc:spChg chg="mod">
          <ac:chgData name="Natalie Rivera" userId="ca6b72ab-1656-41b8-9027-62be7fab647d" providerId="ADAL" clId="{39E2908B-AACC-433B-8075-0909C14EF273}" dt="2026-05-11T12:44:34.780" v="33964" actId="207"/>
          <ac:spMkLst>
            <pc:docMk/>
            <pc:sldMk cId="170386550" sldId="2341"/>
            <ac:spMk id="3" creationId="{9C2546BB-1E48-5AD2-EB57-2813F66101BF}"/>
          </ac:spMkLst>
        </pc:spChg>
        <pc:spChg chg="add mod">
          <ac:chgData name="Natalie Rivera" userId="ca6b72ab-1656-41b8-9027-62be7fab647d" providerId="ADAL" clId="{39E2908B-AACC-433B-8075-0909C14EF273}" dt="2026-05-05T19:24:02.069" v="28468" actId="404"/>
          <ac:spMkLst>
            <pc:docMk/>
            <pc:sldMk cId="170386550" sldId="2341"/>
            <ac:spMk id="4" creationId="{D0277811-9505-253C-4828-927BD049930A}"/>
          </ac:spMkLst>
        </pc:spChg>
      </pc:sldChg>
      <pc:sldChg chg="modSp add mod modNotesTx">
        <pc:chgData name="Natalie Rivera" userId="ca6b72ab-1656-41b8-9027-62be7fab647d" providerId="ADAL" clId="{39E2908B-AACC-433B-8075-0909C14EF273}" dt="2026-05-11T12:30:16.577" v="33331" actId="313"/>
        <pc:sldMkLst>
          <pc:docMk/>
          <pc:sldMk cId="615247323" sldId="2342"/>
        </pc:sldMkLst>
        <pc:spChg chg="mod">
          <ac:chgData name="Natalie Rivera" userId="ca6b72ab-1656-41b8-9027-62be7fab647d" providerId="ADAL" clId="{39E2908B-AACC-433B-8075-0909C14EF273}" dt="2026-05-11T12:25:57.882" v="32213" actId="20577"/>
          <ac:spMkLst>
            <pc:docMk/>
            <pc:sldMk cId="615247323" sldId="2342"/>
            <ac:spMk id="4" creationId="{1BF7275A-13F6-B8EA-BA49-12FFC1B23B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C2A688-A88B-495C-AD0E-8E37C1DC6E08}" type="datetimeFigureOut">
              <a:rPr lang="en-US" smtClean="0"/>
              <a:t>5/11/2026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0A3859-9F5A-4956-88E5-D62D50051176}" type="slidenum">
              <a:rPr lang="en-US" smtClean="0"/>
              <a:t>‹#›</a:t>
            </a:fld>
            <a:endParaRPr lang="en-US"/>
          </a:p>
        </p:txBody>
      </p:sp>
    </p:spTree>
    <p:extLst>
      <p:ext uri="{BB962C8B-B14F-4D97-AF65-F5344CB8AC3E}">
        <p14:creationId xmlns:p14="http://schemas.microsoft.com/office/powerpoint/2010/main" val="252720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4E7651-164D-415D-847F-5690AE6978EB}" type="datetimeFigureOut">
              <a:rPr lang="en-US" smtClean="0"/>
              <a:pPr/>
              <a:t>5/11/2026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3E0ED6-3EAF-430E-9620-8A5333A56CF1}" type="slidenum">
              <a:rPr lang="en-US" smtClean="0"/>
              <a:pPr/>
              <a:t>‹#›</a:t>
            </a:fld>
            <a:endParaRPr lang="en-US"/>
          </a:p>
        </p:txBody>
      </p:sp>
    </p:spTree>
    <p:extLst>
      <p:ext uri="{BB962C8B-B14F-4D97-AF65-F5344CB8AC3E}">
        <p14:creationId xmlns:p14="http://schemas.microsoft.com/office/powerpoint/2010/main" val="14435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eligible-activities/coc-rental-assistan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hudexchange.info/homelessness-assistance/coc-esg-virtual-binders/coc-eligible-activities/supportive-servic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in to our pre-competition webinar for agencies who are interested in being new applicants in the FY2026 CoC Program Competition. So just a reminder that if you are an existing CoC Program grantee and you only intend to renew your existing project and not apply for a new one, then the information for you was in Friday’s webinar, and we’re working to have a recoding and the slides from that sessions posted on our website very soon. Today’s sessions will be tailored for new project applicants. </a:t>
            </a:r>
          </a:p>
        </p:txBody>
      </p:sp>
      <p:sp>
        <p:nvSpPr>
          <p:cNvPr id="4" name="Slide Number Placeholder 3"/>
          <p:cNvSpPr>
            <a:spLocks noGrp="1"/>
          </p:cNvSpPr>
          <p:nvPr>
            <p:ph type="sldNum" sz="quarter" idx="5"/>
          </p:nvPr>
        </p:nvSpPr>
        <p:spPr/>
        <p:txBody>
          <a:bodyPr/>
          <a:lstStyle/>
          <a:p>
            <a:fld id="{AE3E0ED6-3EAF-430E-9620-8A5333A56CF1}" type="slidenum">
              <a:rPr lang="en-US" smtClean="0"/>
              <a:pPr/>
              <a:t>1</a:t>
            </a:fld>
            <a:endParaRPr lang="en-US"/>
          </a:p>
        </p:txBody>
      </p:sp>
    </p:spTree>
    <p:extLst>
      <p:ext uri="{BB962C8B-B14F-4D97-AF65-F5344CB8AC3E}">
        <p14:creationId xmlns:p14="http://schemas.microsoft.com/office/powerpoint/2010/main" val="62134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C3F47-781C-B67C-1AF3-399720FFA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32DA0-C634-C42F-925E-812F76652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6B729-2697-14F7-3541-C06B589D63EA}"/>
              </a:ext>
            </a:extLst>
          </p:cNvPr>
          <p:cNvSpPr>
            <a:spLocks noGrp="1"/>
          </p:cNvSpPr>
          <p:nvPr>
            <p:ph type="body" idx="1"/>
          </p:nvPr>
        </p:nvSpPr>
        <p:spPr/>
        <p:txBody>
          <a:bodyPr/>
          <a:lstStyle/>
          <a:p>
            <a:endParaRPr lang="en-US" dirty="0"/>
          </a:p>
          <a:p>
            <a:r>
              <a:rPr lang="en-US" dirty="0"/>
              <a:t>(Read slide) </a:t>
            </a:r>
          </a:p>
          <a:p>
            <a:r>
              <a:rPr lang="en-US" dirty="0"/>
              <a:t>Preliminary Pro Rata Need: an amount calculated and assigned by HUD, supposed to be how much funding would solve homelessness in our CoC</a:t>
            </a:r>
          </a:p>
          <a:p>
            <a:r>
              <a:rPr lang="en-US" dirty="0"/>
              <a:t>Final Pro Rata Need: the higher amount between either our PPRN or our ARD. Both of these values are established by HUD once the NOFO is released. </a:t>
            </a:r>
          </a:p>
        </p:txBody>
      </p:sp>
      <p:sp>
        <p:nvSpPr>
          <p:cNvPr id="4" name="Slide Number Placeholder 3">
            <a:extLst>
              <a:ext uri="{FF2B5EF4-FFF2-40B4-BE49-F238E27FC236}">
                <a16:creationId xmlns:a16="http://schemas.microsoft.com/office/drawing/2014/main" id="{141BAA4B-D422-0F72-02D8-581454B0494E}"/>
              </a:ext>
            </a:extLst>
          </p:cNvPr>
          <p:cNvSpPr>
            <a:spLocks noGrp="1"/>
          </p:cNvSpPr>
          <p:nvPr>
            <p:ph type="sldNum" sz="quarter" idx="5"/>
          </p:nvPr>
        </p:nvSpPr>
        <p:spPr/>
        <p:txBody>
          <a:bodyPr/>
          <a:lstStyle/>
          <a:p>
            <a:fld id="{35D1D946-F2E8-4564-AB43-5780D50F768F}" type="slidenum">
              <a:rPr lang="en-US" smtClean="0"/>
              <a:pPr/>
              <a:t>10</a:t>
            </a:fld>
            <a:endParaRPr lang="en-US"/>
          </a:p>
        </p:txBody>
      </p:sp>
    </p:spTree>
    <p:extLst>
      <p:ext uri="{BB962C8B-B14F-4D97-AF65-F5344CB8AC3E}">
        <p14:creationId xmlns:p14="http://schemas.microsoft.com/office/powerpoint/2010/main" val="306222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52CB3-3081-9CA8-C2AF-3F4369152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14060-B999-188C-902B-02150EC78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7F448-4622-5A72-C054-CA0A2108D0B6}"/>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3DC91043-FF0C-CC1F-7823-536CD29199DF}"/>
              </a:ext>
            </a:extLst>
          </p:cNvPr>
          <p:cNvSpPr>
            <a:spLocks noGrp="1"/>
          </p:cNvSpPr>
          <p:nvPr>
            <p:ph type="sldNum" sz="quarter" idx="5"/>
          </p:nvPr>
        </p:nvSpPr>
        <p:spPr/>
        <p:txBody>
          <a:bodyPr/>
          <a:lstStyle/>
          <a:p>
            <a:fld id="{35D1D946-F2E8-4564-AB43-5780D50F768F}" type="slidenum">
              <a:rPr lang="en-US" smtClean="0"/>
              <a:pPr/>
              <a:t>11</a:t>
            </a:fld>
            <a:endParaRPr lang="en-US"/>
          </a:p>
        </p:txBody>
      </p:sp>
    </p:spTree>
    <p:extLst>
      <p:ext uri="{BB962C8B-B14F-4D97-AF65-F5344CB8AC3E}">
        <p14:creationId xmlns:p14="http://schemas.microsoft.com/office/powerpoint/2010/main" val="1460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9A06F-2ECA-E607-4F54-78D881F52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EC8D2-ECD6-9BF5-4B94-527FE385E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87B6D-534B-3F61-63FF-30EC08A39B5A}"/>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18219B4F-99A9-309D-D151-33C682BCDEF4}"/>
              </a:ext>
            </a:extLst>
          </p:cNvPr>
          <p:cNvSpPr>
            <a:spLocks noGrp="1"/>
          </p:cNvSpPr>
          <p:nvPr>
            <p:ph type="sldNum" sz="quarter" idx="5"/>
          </p:nvPr>
        </p:nvSpPr>
        <p:spPr/>
        <p:txBody>
          <a:bodyPr/>
          <a:lstStyle/>
          <a:p>
            <a:fld id="{35D1D946-F2E8-4564-AB43-5780D50F768F}" type="slidenum">
              <a:rPr lang="en-US" smtClean="0"/>
              <a:pPr/>
              <a:t>12</a:t>
            </a:fld>
            <a:endParaRPr lang="en-US"/>
          </a:p>
        </p:txBody>
      </p:sp>
    </p:spTree>
    <p:extLst>
      <p:ext uri="{BB962C8B-B14F-4D97-AF65-F5344CB8AC3E}">
        <p14:creationId xmlns:p14="http://schemas.microsoft.com/office/powerpoint/2010/main" val="410411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D87D5-53B0-4FD8-C756-05268C7B0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3AA10-17D9-2135-F603-50B824D2F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893A1-898F-0E78-D50B-D2C3792061AF}"/>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6335139-1BF1-F237-DAC6-6E2692D18A3A}"/>
              </a:ext>
            </a:extLst>
          </p:cNvPr>
          <p:cNvSpPr>
            <a:spLocks noGrp="1"/>
          </p:cNvSpPr>
          <p:nvPr>
            <p:ph type="sldNum" sz="quarter" idx="5"/>
          </p:nvPr>
        </p:nvSpPr>
        <p:spPr/>
        <p:txBody>
          <a:bodyPr/>
          <a:lstStyle/>
          <a:p>
            <a:fld id="{35D1D946-F2E8-4564-AB43-5780D50F768F}" type="slidenum">
              <a:rPr lang="en-US" smtClean="0"/>
              <a:pPr/>
              <a:t>13</a:t>
            </a:fld>
            <a:endParaRPr lang="en-US"/>
          </a:p>
        </p:txBody>
      </p:sp>
    </p:spTree>
    <p:extLst>
      <p:ext uri="{BB962C8B-B14F-4D97-AF65-F5344CB8AC3E}">
        <p14:creationId xmlns:p14="http://schemas.microsoft.com/office/powerpoint/2010/main" val="138467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C79CD-3C40-BB0B-BCAF-759E2133C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1DFDD-1BFA-AFC5-5660-B8D296A58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C2C41-125A-FB6C-448D-5F112AF91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5AB6B0-FC46-78C3-180C-986948C32AE8}"/>
              </a:ext>
            </a:extLst>
          </p:cNvPr>
          <p:cNvSpPr>
            <a:spLocks noGrp="1"/>
          </p:cNvSpPr>
          <p:nvPr>
            <p:ph type="sldNum" sz="quarter" idx="5"/>
          </p:nvPr>
        </p:nvSpPr>
        <p:spPr/>
        <p:txBody>
          <a:bodyPr/>
          <a:lstStyle/>
          <a:p>
            <a:fld id="{35D1D946-F2E8-4564-AB43-5780D50F768F}" type="slidenum">
              <a:rPr lang="en-US" smtClean="0"/>
              <a:pPr/>
              <a:t>14</a:t>
            </a:fld>
            <a:endParaRPr lang="en-US"/>
          </a:p>
        </p:txBody>
      </p:sp>
    </p:spTree>
    <p:extLst>
      <p:ext uri="{BB962C8B-B14F-4D97-AF65-F5344CB8AC3E}">
        <p14:creationId xmlns:p14="http://schemas.microsoft.com/office/powerpoint/2010/main" val="2779098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6245-91D0-58EF-0033-4B15B5F70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F1EF5-F14B-2397-6254-EDA88C6C6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506DE-2D9B-4BEA-5D4B-C8877A7D1354}"/>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EED5D6B-5AD9-8499-92CC-8803FD17EDAB}"/>
              </a:ext>
            </a:extLst>
          </p:cNvPr>
          <p:cNvSpPr>
            <a:spLocks noGrp="1"/>
          </p:cNvSpPr>
          <p:nvPr>
            <p:ph type="sldNum" sz="quarter" idx="5"/>
          </p:nvPr>
        </p:nvSpPr>
        <p:spPr/>
        <p:txBody>
          <a:bodyPr/>
          <a:lstStyle/>
          <a:p>
            <a:fld id="{35D1D946-F2E8-4564-AB43-5780D50F768F}" type="slidenum">
              <a:rPr lang="en-US" smtClean="0"/>
              <a:pPr/>
              <a:t>15</a:t>
            </a:fld>
            <a:endParaRPr lang="en-US"/>
          </a:p>
        </p:txBody>
      </p:sp>
    </p:spTree>
    <p:extLst>
      <p:ext uri="{BB962C8B-B14F-4D97-AF65-F5344CB8AC3E}">
        <p14:creationId xmlns:p14="http://schemas.microsoft.com/office/powerpoint/2010/main" val="3990154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1B400-4B61-BBAE-25F2-4B99B3385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37E02-3E15-B4A2-D0ED-B21858057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0E7A4-9669-4B3D-6F8C-88BF9FDF88AA}"/>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9CFE87F7-7827-FE53-42C4-74665D8CD10E}"/>
              </a:ext>
            </a:extLst>
          </p:cNvPr>
          <p:cNvSpPr>
            <a:spLocks noGrp="1"/>
          </p:cNvSpPr>
          <p:nvPr>
            <p:ph type="sldNum" sz="quarter" idx="5"/>
          </p:nvPr>
        </p:nvSpPr>
        <p:spPr/>
        <p:txBody>
          <a:bodyPr/>
          <a:lstStyle/>
          <a:p>
            <a:fld id="{35D1D946-F2E8-4564-AB43-5780D50F768F}" type="slidenum">
              <a:rPr lang="en-US" smtClean="0"/>
              <a:pPr/>
              <a:t>16</a:t>
            </a:fld>
            <a:endParaRPr lang="en-US"/>
          </a:p>
        </p:txBody>
      </p:sp>
    </p:spTree>
    <p:extLst>
      <p:ext uri="{BB962C8B-B14F-4D97-AF65-F5344CB8AC3E}">
        <p14:creationId xmlns:p14="http://schemas.microsoft.com/office/powerpoint/2010/main" val="42459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DAAD2-6241-8D88-8FB6-E0AADCE7E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03B01-0950-BEF4-2786-26CCF013D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A30DE-8947-BC6E-FAC9-664C9949660D}"/>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858DD98-DF84-9C2E-493F-4A7828A23B62}"/>
              </a:ext>
            </a:extLst>
          </p:cNvPr>
          <p:cNvSpPr>
            <a:spLocks noGrp="1"/>
          </p:cNvSpPr>
          <p:nvPr>
            <p:ph type="sldNum" sz="quarter" idx="5"/>
          </p:nvPr>
        </p:nvSpPr>
        <p:spPr/>
        <p:txBody>
          <a:bodyPr/>
          <a:lstStyle/>
          <a:p>
            <a:fld id="{35D1D946-F2E8-4564-AB43-5780D50F768F}" type="slidenum">
              <a:rPr lang="en-US" smtClean="0"/>
              <a:pPr/>
              <a:t>17</a:t>
            </a:fld>
            <a:endParaRPr lang="en-US"/>
          </a:p>
        </p:txBody>
      </p:sp>
    </p:spTree>
    <p:extLst>
      <p:ext uri="{BB962C8B-B14F-4D97-AF65-F5344CB8AC3E}">
        <p14:creationId xmlns:p14="http://schemas.microsoft.com/office/powerpoint/2010/main" val="1659276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001DF-CFE3-175C-113F-0BB58EE1F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49ADE-6E8E-13CD-CE98-396F2FF2E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35AAC-77BE-E1BF-58C5-0256A1A47B26}"/>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4A083E5-AB68-0C22-5A7F-D3589D5DC74F}"/>
              </a:ext>
            </a:extLst>
          </p:cNvPr>
          <p:cNvSpPr>
            <a:spLocks noGrp="1"/>
          </p:cNvSpPr>
          <p:nvPr>
            <p:ph type="sldNum" sz="quarter" idx="5"/>
          </p:nvPr>
        </p:nvSpPr>
        <p:spPr/>
        <p:txBody>
          <a:bodyPr/>
          <a:lstStyle/>
          <a:p>
            <a:fld id="{35D1D946-F2E8-4564-AB43-5780D50F768F}" type="slidenum">
              <a:rPr lang="en-US" smtClean="0"/>
              <a:pPr/>
              <a:t>18</a:t>
            </a:fld>
            <a:endParaRPr lang="en-US"/>
          </a:p>
        </p:txBody>
      </p:sp>
    </p:spTree>
    <p:extLst>
      <p:ext uri="{BB962C8B-B14F-4D97-AF65-F5344CB8AC3E}">
        <p14:creationId xmlns:p14="http://schemas.microsoft.com/office/powerpoint/2010/main" val="2126758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D1F65-64BC-DEB2-CE22-9DE07CC73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61D5A-B4F2-A2CA-3F71-068DDEF41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577A0-4666-5BAB-CA8C-71AA94036DAF}"/>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8B78BED6-4101-5433-2D11-56E4689F9E1E}"/>
              </a:ext>
            </a:extLst>
          </p:cNvPr>
          <p:cNvSpPr>
            <a:spLocks noGrp="1"/>
          </p:cNvSpPr>
          <p:nvPr>
            <p:ph type="sldNum" sz="quarter" idx="5"/>
          </p:nvPr>
        </p:nvSpPr>
        <p:spPr/>
        <p:txBody>
          <a:bodyPr/>
          <a:lstStyle/>
          <a:p>
            <a:fld id="{35D1D946-F2E8-4564-AB43-5780D50F768F}" type="slidenum">
              <a:rPr lang="en-US" smtClean="0"/>
              <a:pPr/>
              <a:t>19</a:t>
            </a:fld>
            <a:endParaRPr lang="en-US"/>
          </a:p>
        </p:txBody>
      </p:sp>
    </p:spTree>
    <p:extLst>
      <p:ext uri="{BB962C8B-B14F-4D97-AF65-F5344CB8AC3E}">
        <p14:creationId xmlns:p14="http://schemas.microsoft.com/office/powerpoint/2010/main" val="154789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2</a:t>
            </a:fld>
            <a:endParaRPr lang="en-US"/>
          </a:p>
        </p:txBody>
      </p:sp>
    </p:spTree>
    <p:extLst>
      <p:ext uri="{BB962C8B-B14F-4D97-AF65-F5344CB8AC3E}">
        <p14:creationId xmlns:p14="http://schemas.microsoft.com/office/powerpoint/2010/main" val="358936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AC5CB-4960-A891-9ADC-9BE8BF8E6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E07A1-C3A4-2FB1-0B22-BCD443B21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B1DC1-D7B1-1A16-21F1-C571A13E3D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EBA4CF-0A36-6394-15A2-2681B50C4946}"/>
              </a:ext>
            </a:extLst>
          </p:cNvPr>
          <p:cNvSpPr>
            <a:spLocks noGrp="1"/>
          </p:cNvSpPr>
          <p:nvPr>
            <p:ph type="sldNum" sz="quarter" idx="5"/>
          </p:nvPr>
        </p:nvSpPr>
        <p:spPr/>
        <p:txBody>
          <a:bodyPr/>
          <a:lstStyle/>
          <a:p>
            <a:fld id="{35D1D946-F2E8-4564-AB43-5780D50F768F}" type="slidenum">
              <a:rPr lang="en-US" smtClean="0"/>
              <a:pPr/>
              <a:t>20</a:t>
            </a:fld>
            <a:endParaRPr lang="en-US"/>
          </a:p>
        </p:txBody>
      </p:sp>
    </p:spTree>
    <p:extLst>
      <p:ext uri="{BB962C8B-B14F-4D97-AF65-F5344CB8AC3E}">
        <p14:creationId xmlns:p14="http://schemas.microsoft.com/office/powerpoint/2010/main" val="2698402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06FA6-8146-5D56-9B35-DAFE2551D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8FE40-29A1-ADDB-713F-D448D129E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290DA-6B7D-A0E6-282C-77F666D2C4FF}"/>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2822304-B8E6-512F-8354-3AB570260D19}"/>
              </a:ext>
            </a:extLst>
          </p:cNvPr>
          <p:cNvSpPr>
            <a:spLocks noGrp="1"/>
          </p:cNvSpPr>
          <p:nvPr>
            <p:ph type="sldNum" sz="quarter" idx="5"/>
          </p:nvPr>
        </p:nvSpPr>
        <p:spPr/>
        <p:txBody>
          <a:bodyPr/>
          <a:lstStyle/>
          <a:p>
            <a:fld id="{35D1D946-F2E8-4564-AB43-5780D50F768F}" type="slidenum">
              <a:rPr lang="en-US" smtClean="0"/>
              <a:pPr/>
              <a:t>21</a:t>
            </a:fld>
            <a:endParaRPr lang="en-US"/>
          </a:p>
        </p:txBody>
      </p:sp>
    </p:spTree>
    <p:extLst>
      <p:ext uri="{BB962C8B-B14F-4D97-AF65-F5344CB8AC3E}">
        <p14:creationId xmlns:p14="http://schemas.microsoft.com/office/powerpoint/2010/main" val="325640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C8059-818F-906C-334E-C8E3767E6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D4205-E875-3F3C-332E-8B4E64522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6BF45-0692-74BB-70EB-B30E0366CAB6}"/>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0C98FAE-B0D7-7414-0136-E8A70FE67BC8}"/>
              </a:ext>
            </a:extLst>
          </p:cNvPr>
          <p:cNvSpPr>
            <a:spLocks noGrp="1"/>
          </p:cNvSpPr>
          <p:nvPr>
            <p:ph type="sldNum" sz="quarter" idx="5"/>
          </p:nvPr>
        </p:nvSpPr>
        <p:spPr/>
        <p:txBody>
          <a:bodyPr/>
          <a:lstStyle/>
          <a:p>
            <a:fld id="{35D1D946-F2E8-4564-AB43-5780D50F768F}" type="slidenum">
              <a:rPr lang="en-US" smtClean="0"/>
              <a:pPr/>
              <a:t>22</a:t>
            </a:fld>
            <a:endParaRPr lang="en-US"/>
          </a:p>
        </p:txBody>
      </p:sp>
    </p:spTree>
    <p:extLst>
      <p:ext uri="{BB962C8B-B14F-4D97-AF65-F5344CB8AC3E}">
        <p14:creationId xmlns:p14="http://schemas.microsoft.com/office/powerpoint/2010/main" val="1476622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05D31-9E84-0CF9-EF61-0D34919F3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3DEAC-2AC0-01F4-55B0-A06F2333E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0F1EF-AEF0-5CFF-EEA5-EFBCAABA1E63}"/>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1F0912DE-E4B7-C9C4-E397-B7B70FF0E6D4}"/>
              </a:ext>
            </a:extLst>
          </p:cNvPr>
          <p:cNvSpPr>
            <a:spLocks noGrp="1"/>
          </p:cNvSpPr>
          <p:nvPr>
            <p:ph type="sldNum" sz="quarter" idx="5"/>
          </p:nvPr>
        </p:nvSpPr>
        <p:spPr/>
        <p:txBody>
          <a:bodyPr/>
          <a:lstStyle/>
          <a:p>
            <a:fld id="{35D1D946-F2E8-4564-AB43-5780D50F768F}" type="slidenum">
              <a:rPr lang="en-US" smtClean="0"/>
              <a:pPr/>
              <a:t>23</a:t>
            </a:fld>
            <a:endParaRPr lang="en-US"/>
          </a:p>
        </p:txBody>
      </p:sp>
    </p:spTree>
    <p:extLst>
      <p:ext uri="{BB962C8B-B14F-4D97-AF65-F5344CB8AC3E}">
        <p14:creationId xmlns:p14="http://schemas.microsoft.com/office/powerpoint/2010/main" val="87927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6A1F2-17FD-A233-8546-7FCDA73BB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91299-E626-6C85-6104-3E969C0B6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42B7A-8AE6-F9F7-5765-70A8F70CC34D}"/>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67391437-820F-0564-DF17-619DD635E0C4}"/>
              </a:ext>
            </a:extLst>
          </p:cNvPr>
          <p:cNvSpPr>
            <a:spLocks noGrp="1"/>
          </p:cNvSpPr>
          <p:nvPr>
            <p:ph type="sldNum" sz="quarter" idx="5"/>
          </p:nvPr>
        </p:nvSpPr>
        <p:spPr/>
        <p:txBody>
          <a:bodyPr/>
          <a:lstStyle/>
          <a:p>
            <a:fld id="{35D1D946-F2E8-4564-AB43-5780D50F768F}" type="slidenum">
              <a:rPr lang="en-US" smtClean="0"/>
              <a:pPr/>
              <a:t>24</a:t>
            </a:fld>
            <a:endParaRPr lang="en-US"/>
          </a:p>
        </p:txBody>
      </p:sp>
    </p:spTree>
    <p:extLst>
      <p:ext uri="{BB962C8B-B14F-4D97-AF65-F5344CB8AC3E}">
        <p14:creationId xmlns:p14="http://schemas.microsoft.com/office/powerpoint/2010/main" val="1471451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9F08-5EE9-3493-B916-B41C43BFE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9964D-33CC-2BD8-CEE9-6B7F92E53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28F3B-1220-3371-2396-96AF2C779C7F}"/>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AD57CE2-5EFF-5F60-6507-1F6B43890960}"/>
              </a:ext>
            </a:extLst>
          </p:cNvPr>
          <p:cNvSpPr>
            <a:spLocks noGrp="1"/>
          </p:cNvSpPr>
          <p:nvPr>
            <p:ph type="sldNum" sz="quarter" idx="5"/>
          </p:nvPr>
        </p:nvSpPr>
        <p:spPr/>
        <p:txBody>
          <a:bodyPr/>
          <a:lstStyle/>
          <a:p>
            <a:fld id="{35D1D946-F2E8-4564-AB43-5780D50F768F}" type="slidenum">
              <a:rPr lang="en-US" smtClean="0"/>
              <a:pPr/>
              <a:t>25</a:t>
            </a:fld>
            <a:endParaRPr lang="en-US"/>
          </a:p>
        </p:txBody>
      </p:sp>
    </p:spTree>
    <p:extLst>
      <p:ext uri="{BB962C8B-B14F-4D97-AF65-F5344CB8AC3E}">
        <p14:creationId xmlns:p14="http://schemas.microsoft.com/office/powerpoint/2010/main" val="2748625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32E3-7D8A-6B50-F8B5-E845593CD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F0C00-ADFB-E52B-BFCE-F0654EDE6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6AF2E-92E4-B0C8-B620-3D00B4E890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AAEDE-B9FC-3371-C093-3110529135F2}"/>
              </a:ext>
            </a:extLst>
          </p:cNvPr>
          <p:cNvSpPr>
            <a:spLocks noGrp="1"/>
          </p:cNvSpPr>
          <p:nvPr>
            <p:ph type="sldNum" sz="quarter" idx="5"/>
          </p:nvPr>
        </p:nvSpPr>
        <p:spPr/>
        <p:txBody>
          <a:bodyPr/>
          <a:lstStyle/>
          <a:p>
            <a:fld id="{35D1D946-F2E8-4564-AB43-5780D50F768F}" type="slidenum">
              <a:rPr lang="en-US" smtClean="0"/>
              <a:pPr/>
              <a:t>26</a:t>
            </a:fld>
            <a:endParaRPr lang="en-US"/>
          </a:p>
        </p:txBody>
      </p:sp>
    </p:spTree>
    <p:extLst>
      <p:ext uri="{BB962C8B-B14F-4D97-AF65-F5344CB8AC3E}">
        <p14:creationId xmlns:p14="http://schemas.microsoft.com/office/powerpoint/2010/main" val="1819420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C4B93-27B0-1F57-4990-7FE1D1947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8686D-B270-9139-C0A5-1994B48BE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90E0F-2AFF-5E4B-CCCB-6BC09F88B4EC}"/>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CD2ADC2-8647-9F77-36CA-29BFE50A93EE}"/>
              </a:ext>
            </a:extLst>
          </p:cNvPr>
          <p:cNvSpPr>
            <a:spLocks noGrp="1"/>
          </p:cNvSpPr>
          <p:nvPr>
            <p:ph type="sldNum" sz="quarter" idx="5"/>
          </p:nvPr>
        </p:nvSpPr>
        <p:spPr/>
        <p:txBody>
          <a:bodyPr/>
          <a:lstStyle/>
          <a:p>
            <a:fld id="{35D1D946-F2E8-4564-AB43-5780D50F768F}" type="slidenum">
              <a:rPr lang="en-US" smtClean="0"/>
              <a:pPr/>
              <a:t>27</a:t>
            </a:fld>
            <a:endParaRPr lang="en-US"/>
          </a:p>
        </p:txBody>
      </p:sp>
    </p:spTree>
    <p:extLst>
      <p:ext uri="{BB962C8B-B14F-4D97-AF65-F5344CB8AC3E}">
        <p14:creationId xmlns:p14="http://schemas.microsoft.com/office/powerpoint/2010/main" val="150794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C023-A3C0-B829-2CEB-4847965B2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62615-0654-F6F9-4CA9-F850B1793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48BD1-A077-FFB5-7216-6B1366C0C71C}"/>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603A7497-9092-3924-DB5A-D5007C62C67C}"/>
              </a:ext>
            </a:extLst>
          </p:cNvPr>
          <p:cNvSpPr>
            <a:spLocks noGrp="1"/>
          </p:cNvSpPr>
          <p:nvPr>
            <p:ph type="sldNum" sz="quarter" idx="5"/>
          </p:nvPr>
        </p:nvSpPr>
        <p:spPr/>
        <p:txBody>
          <a:bodyPr/>
          <a:lstStyle/>
          <a:p>
            <a:fld id="{35D1D946-F2E8-4564-AB43-5780D50F768F}" type="slidenum">
              <a:rPr lang="en-US" smtClean="0"/>
              <a:pPr/>
              <a:t>28</a:t>
            </a:fld>
            <a:endParaRPr lang="en-US"/>
          </a:p>
        </p:txBody>
      </p:sp>
    </p:spTree>
    <p:extLst>
      <p:ext uri="{BB962C8B-B14F-4D97-AF65-F5344CB8AC3E}">
        <p14:creationId xmlns:p14="http://schemas.microsoft.com/office/powerpoint/2010/main" val="3418512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75D3-63A4-5301-1955-226B1E2C5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FD829-CA6F-C3FD-1251-17CE98996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3BB60-3DEC-C574-65ED-F5C028225956}"/>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374A043E-3EBD-378D-257E-75AEFC8FE9E1}"/>
              </a:ext>
            </a:extLst>
          </p:cNvPr>
          <p:cNvSpPr>
            <a:spLocks noGrp="1"/>
          </p:cNvSpPr>
          <p:nvPr>
            <p:ph type="sldNum" sz="quarter" idx="5"/>
          </p:nvPr>
        </p:nvSpPr>
        <p:spPr/>
        <p:txBody>
          <a:bodyPr/>
          <a:lstStyle/>
          <a:p>
            <a:fld id="{35D1D946-F2E8-4564-AB43-5780D50F768F}" type="slidenum">
              <a:rPr lang="en-US" smtClean="0"/>
              <a:pPr/>
              <a:t>29</a:t>
            </a:fld>
            <a:endParaRPr lang="en-US"/>
          </a:p>
        </p:txBody>
      </p:sp>
    </p:spTree>
    <p:extLst>
      <p:ext uri="{BB962C8B-B14F-4D97-AF65-F5344CB8AC3E}">
        <p14:creationId xmlns:p14="http://schemas.microsoft.com/office/powerpoint/2010/main" val="25469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0" indent="0" eaLnBrk="1" hangingPunct="1">
              <a:buFont typeface="Arial" panose="020B0604020202020204" pitchFamily="34" charset="0"/>
              <a:buNone/>
            </a:pPr>
            <a:endParaRPr lang="en-US" dirty="0"/>
          </a:p>
        </p:txBody>
      </p:sp>
      <p:sp>
        <p:nvSpPr>
          <p:cNvPr id="20484" name="Slide Number Placeholder 3"/>
          <p:cNvSpPr>
            <a:spLocks noGrp="1"/>
          </p:cNvSpPr>
          <p:nvPr>
            <p:ph type="sldNum" sz="quarter" idx="5"/>
          </p:nvPr>
        </p:nvSpPr>
        <p:spPr>
          <a:noFill/>
        </p:spPr>
        <p:txBody>
          <a:bodyPr/>
          <a:lstStyle/>
          <a:p>
            <a:fld id="{1144CABE-B826-4D1A-A7C1-D441C1E273F2}" type="slidenum">
              <a:rPr lang="en-US" smtClean="0"/>
              <a:pPr/>
              <a:t>3</a:t>
            </a:fld>
            <a:endParaRPr lang="en-US"/>
          </a:p>
        </p:txBody>
      </p:sp>
    </p:spTree>
    <p:extLst>
      <p:ext uri="{BB962C8B-B14F-4D97-AF65-F5344CB8AC3E}">
        <p14:creationId xmlns:p14="http://schemas.microsoft.com/office/powerpoint/2010/main" val="1993326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09DB3-F61A-5ECD-35E0-CEB4BC24F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5663E-631C-F2F2-ACD1-1F79F6007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D341F-9CFD-C12E-278A-4AACB9AE735D}"/>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28CF6EA9-A3F9-3C7D-DA6D-E54D9AFBA6B3}"/>
              </a:ext>
            </a:extLst>
          </p:cNvPr>
          <p:cNvSpPr>
            <a:spLocks noGrp="1"/>
          </p:cNvSpPr>
          <p:nvPr>
            <p:ph type="sldNum" sz="quarter" idx="5"/>
          </p:nvPr>
        </p:nvSpPr>
        <p:spPr/>
        <p:txBody>
          <a:bodyPr/>
          <a:lstStyle/>
          <a:p>
            <a:fld id="{35D1D946-F2E8-4564-AB43-5780D50F768F}" type="slidenum">
              <a:rPr lang="en-US" smtClean="0"/>
              <a:pPr/>
              <a:t>30</a:t>
            </a:fld>
            <a:endParaRPr lang="en-US"/>
          </a:p>
        </p:txBody>
      </p:sp>
    </p:spTree>
    <p:extLst>
      <p:ext uri="{BB962C8B-B14F-4D97-AF65-F5344CB8AC3E}">
        <p14:creationId xmlns:p14="http://schemas.microsoft.com/office/powerpoint/2010/main" val="2639429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BD3F0-550A-CDE6-EDFD-B96BD3E7E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8D8E8-73FF-43BC-AB7E-BB4AEC85F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59625-56A5-0EA1-24AC-1D1C4574A2DA}"/>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1758F912-9280-FA41-9E91-673EF664A989}"/>
              </a:ext>
            </a:extLst>
          </p:cNvPr>
          <p:cNvSpPr>
            <a:spLocks noGrp="1"/>
          </p:cNvSpPr>
          <p:nvPr>
            <p:ph type="sldNum" sz="quarter" idx="5"/>
          </p:nvPr>
        </p:nvSpPr>
        <p:spPr/>
        <p:txBody>
          <a:bodyPr/>
          <a:lstStyle/>
          <a:p>
            <a:fld id="{35D1D946-F2E8-4564-AB43-5780D50F768F}" type="slidenum">
              <a:rPr lang="en-US" smtClean="0"/>
              <a:pPr/>
              <a:t>31</a:t>
            </a:fld>
            <a:endParaRPr lang="en-US"/>
          </a:p>
        </p:txBody>
      </p:sp>
    </p:spTree>
    <p:extLst>
      <p:ext uri="{BB962C8B-B14F-4D97-AF65-F5344CB8AC3E}">
        <p14:creationId xmlns:p14="http://schemas.microsoft.com/office/powerpoint/2010/main" val="4078798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25642-CF6E-79B2-538E-C6E7AD6CC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14B62-5288-FAAC-3F19-0E7E5025E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D68A0-812E-0665-AFE3-6EE1187822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476207-B453-E5A3-2408-BC75B3C3740C}"/>
              </a:ext>
            </a:extLst>
          </p:cNvPr>
          <p:cNvSpPr>
            <a:spLocks noGrp="1"/>
          </p:cNvSpPr>
          <p:nvPr>
            <p:ph type="sldNum" sz="quarter" idx="5"/>
          </p:nvPr>
        </p:nvSpPr>
        <p:spPr/>
        <p:txBody>
          <a:bodyPr/>
          <a:lstStyle/>
          <a:p>
            <a:fld id="{35D1D946-F2E8-4564-AB43-5780D50F768F}" type="slidenum">
              <a:rPr lang="en-US" smtClean="0"/>
              <a:pPr/>
              <a:t>32</a:t>
            </a:fld>
            <a:endParaRPr lang="en-US"/>
          </a:p>
        </p:txBody>
      </p:sp>
    </p:spTree>
    <p:extLst>
      <p:ext uri="{BB962C8B-B14F-4D97-AF65-F5344CB8AC3E}">
        <p14:creationId xmlns:p14="http://schemas.microsoft.com/office/powerpoint/2010/main" val="3496997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C9F5A-F7DB-607A-C9CB-6EC0EBFD3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31C03-1494-C107-8891-BFFAC9C8B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3C9FF-D859-3334-C2FD-6F0998B378BC}"/>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6E69B903-E929-1197-3683-8096F0F4C03F}"/>
              </a:ext>
            </a:extLst>
          </p:cNvPr>
          <p:cNvSpPr>
            <a:spLocks noGrp="1"/>
          </p:cNvSpPr>
          <p:nvPr>
            <p:ph type="sldNum" sz="quarter" idx="5"/>
          </p:nvPr>
        </p:nvSpPr>
        <p:spPr/>
        <p:txBody>
          <a:bodyPr/>
          <a:lstStyle/>
          <a:p>
            <a:fld id="{35D1D946-F2E8-4564-AB43-5780D50F768F}" type="slidenum">
              <a:rPr lang="en-US" smtClean="0"/>
              <a:pPr/>
              <a:t>33</a:t>
            </a:fld>
            <a:endParaRPr lang="en-US"/>
          </a:p>
        </p:txBody>
      </p:sp>
    </p:spTree>
    <p:extLst>
      <p:ext uri="{BB962C8B-B14F-4D97-AF65-F5344CB8AC3E}">
        <p14:creationId xmlns:p14="http://schemas.microsoft.com/office/powerpoint/2010/main" val="112561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1D946-F2E8-4564-AB43-5780D50F768F}" type="slidenum">
              <a:rPr lang="en-US" smtClean="0"/>
              <a:pPr/>
              <a:t>4</a:t>
            </a:fld>
            <a:endParaRPr lang="en-US"/>
          </a:p>
        </p:txBody>
      </p:sp>
    </p:spTree>
    <p:extLst>
      <p:ext uri="{BB962C8B-B14F-4D97-AF65-F5344CB8AC3E}">
        <p14:creationId xmlns:p14="http://schemas.microsoft.com/office/powerpoint/2010/main" val="2503110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a:t>
            </a:fld>
            <a:endParaRPr lang="en-US"/>
          </a:p>
        </p:txBody>
      </p:sp>
    </p:spTree>
    <p:extLst>
      <p:ext uri="{BB962C8B-B14F-4D97-AF65-F5344CB8AC3E}">
        <p14:creationId xmlns:p14="http://schemas.microsoft.com/office/powerpoint/2010/main" val="17376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7A90E-F23C-D5B5-E7EC-0DDA9D209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2B99E-1791-3793-4B89-B23D132AE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D3C73-58B1-55D1-1C5A-B02569A69A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69749D-C283-879D-A667-5585DB62F48B}"/>
              </a:ext>
            </a:extLst>
          </p:cNvPr>
          <p:cNvSpPr>
            <a:spLocks noGrp="1"/>
          </p:cNvSpPr>
          <p:nvPr>
            <p:ph type="sldNum" sz="quarter" idx="5"/>
          </p:nvPr>
        </p:nvSpPr>
        <p:spPr/>
        <p:txBody>
          <a:bodyPr/>
          <a:lstStyle/>
          <a:p>
            <a:fld id="{35D1D946-F2E8-4564-AB43-5780D50F768F}" type="slidenum">
              <a:rPr lang="en-US" smtClean="0"/>
              <a:pPr/>
              <a:t>6</a:t>
            </a:fld>
            <a:endParaRPr lang="en-US"/>
          </a:p>
        </p:txBody>
      </p:sp>
    </p:spTree>
    <p:extLst>
      <p:ext uri="{BB962C8B-B14F-4D97-AF65-F5344CB8AC3E}">
        <p14:creationId xmlns:p14="http://schemas.microsoft.com/office/powerpoint/2010/main" val="2098548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(Read slide) </a:t>
            </a:r>
          </a:p>
        </p:txBody>
      </p:sp>
      <p:sp>
        <p:nvSpPr>
          <p:cNvPr id="4" name="Slide Number Placeholder 3"/>
          <p:cNvSpPr>
            <a:spLocks noGrp="1"/>
          </p:cNvSpPr>
          <p:nvPr>
            <p:ph type="sldNum" sz="quarter" idx="5"/>
          </p:nvPr>
        </p:nvSpPr>
        <p:spPr/>
        <p:txBody>
          <a:bodyPr/>
          <a:lstStyle/>
          <a:p>
            <a:fld id="{35D1D946-F2E8-4564-AB43-5780D50F768F}" type="slidenum">
              <a:rPr lang="en-US" smtClean="0"/>
              <a:pPr/>
              <a:t>7</a:t>
            </a:fld>
            <a:endParaRPr lang="en-US"/>
          </a:p>
        </p:txBody>
      </p:sp>
    </p:spTree>
    <p:extLst>
      <p:ext uri="{BB962C8B-B14F-4D97-AF65-F5344CB8AC3E}">
        <p14:creationId xmlns:p14="http://schemas.microsoft.com/office/powerpoint/2010/main" val="212913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A65FE-8B55-ABAF-E31D-9CEDF5B03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304E6-14F1-E5A2-1C93-35A7F306D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583E7-E0F6-69D1-EEC9-A1F282BFE9D5}"/>
              </a:ext>
            </a:extLst>
          </p:cNvPr>
          <p:cNvSpPr>
            <a:spLocks noGrp="1"/>
          </p:cNvSpPr>
          <p:nvPr>
            <p:ph type="body" idx="1"/>
          </p:nvPr>
        </p:nvSpPr>
        <p:spPr/>
        <p:txBody>
          <a:bodyPr/>
          <a:lstStyle/>
          <a:p>
            <a:endParaRPr lang="en-US" sz="1400" dirty="0"/>
          </a:p>
          <a:p>
            <a:r>
              <a:rPr lang="en-US" sz="1400" dirty="0"/>
              <a:t>Each year, typically in the summer, a Notice of Funding Opportunity, or NOFO, is released by HUD and signals the beginning of the annual CoC Program Funding Competition for all CoCs across the nation. Each CoC is responsible for implementing their own funding competition, but HUD requirements apply to all applicants. Eligible applicants and project types are determined by the NOFO, so the following list is subject to minor changes once the FY2026 NOFO is released, but as of 2025, eligible applicants for CoC Program funding include: non-profit organizations with 501c3 status, faith-based organizations, state or local governments, public housing authorities, tribal governments and organizations, and private institutions of higher education. This applicant list is pretty static and unlikely to change. </a:t>
            </a:r>
          </a:p>
          <a:p>
            <a:endParaRPr lang="en-US" sz="1400" dirty="0"/>
          </a:p>
          <a:p>
            <a:r>
              <a:rPr lang="en-US" sz="1400" dirty="0"/>
              <a:t>When applying for CoC Program funding, there are also a set list of project types you can apply for that define eligible activities. This project type list is also subject to change, but as of 2025, the project types you can apply for funding are: </a:t>
            </a:r>
            <a:r>
              <a:rPr lang="en-US" sz="1200" b="0" i="0" kern="1200" dirty="0">
                <a:solidFill>
                  <a:schemeClr val="tx1"/>
                </a:solidFill>
                <a:effectLst/>
                <a:latin typeface="+mn-lt"/>
                <a:ea typeface="+mn-ea"/>
                <a:cs typeface="+mn-cs"/>
              </a:rPr>
              <a:t>Rapid rehousing, which is permanent housing that provides short-term (up to three months) and medium-term (4-24 months) tenant-based </a:t>
            </a:r>
            <a:r>
              <a:rPr lang="en-US" sz="1200" b="1" i="0" u="none" strike="noStrike" kern="1200" dirty="0">
                <a:solidFill>
                  <a:schemeClr val="tx1"/>
                </a:solidFill>
                <a:effectLst/>
                <a:latin typeface="+mn-lt"/>
                <a:ea typeface="+mn-ea"/>
                <a:cs typeface="+mn-cs"/>
                <a:hlinkClick r:id="rId3"/>
              </a:rPr>
              <a:t>rental assistance</a:t>
            </a:r>
            <a:r>
              <a:rPr lang="en-US" sz="1200" b="0" i="0" kern="1200" dirty="0">
                <a:solidFill>
                  <a:schemeClr val="tx1"/>
                </a:solidFill>
                <a:effectLst/>
                <a:latin typeface="+mn-lt"/>
                <a:ea typeface="+mn-ea"/>
                <a:cs typeface="+mn-cs"/>
              </a:rPr>
              <a:t> and supportive services to households experiencing homelessness. Permanent Supportive Housing, which is permanent housing in which housing assistance (long-term leasing or rental assistance) and </a:t>
            </a:r>
            <a:r>
              <a:rPr lang="en-US" sz="1200" b="1" i="0" u="none" strike="noStrike" kern="1200" dirty="0">
                <a:solidFill>
                  <a:schemeClr val="tx1"/>
                </a:solidFill>
                <a:effectLst/>
                <a:latin typeface="+mn-lt"/>
                <a:ea typeface="+mn-ea"/>
                <a:cs typeface="+mn-cs"/>
                <a:hlinkClick r:id="rId4"/>
              </a:rPr>
              <a:t>supportive services are provided</a:t>
            </a:r>
            <a:r>
              <a:rPr lang="en-US" sz="1200" b="0" i="0" kern="1200" dirty="0">
                <a:solidFill>
                  <a:schemeClr val="tx1"/>
                </a:solidFill>
                <a:effectLst/>
                <a:latin typeface="+mn-lt"/>
                <a:ea typeface="+mn-ea"/>
                <a:cs typeface="+mn-cs"/>
              </a:rPr>
              <a:t> to assist households with at least one member (adult or child) with a disability in achieving housing stability. There is no length of service cap on permanent supportive housing. Transitional Housing, which is temporary housing with supportive services for individuals and families experiencing homelessness with the goal of interim stability and support to successfully move to and maintain permanent housing. TH projects can cover housing costs and accompanying supportive services for program participants for up to 24 months. Supportive Services Only, which is a project that allows recipients to provide supportive services—such as conducting outreach to sheltered and unsheltered homeless persons and families and providing referrals to other housing or other necessary services—to families and individuals experiencing homelessness. The recipient may only assist program participants for whom the recipient or subrecipient of the funds is not providing housing or housing assistance.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final two project types with asterisks next to them are Supportive Services Only- Coordinated Entry and HMIS. These two project types are only eligible for NCCEH as the Collaborative Applicant to apply for and implement, as they providing essential infrastructure to our entire CoC. The funding from these projects allows us to run our Homeless Management Information System, or HMIS, which is our database for all project to track the clients they serve, and our Coordinated Entry System, which is how people experiencing homelessness are referred to these housing opportunities.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find more information about these project types and how they are required to be run on the link here for HUD Exchange. HUD Exchange is a great resource for new applicants and we highly suggest you rely on HUD Exchange whenever you’re searching the internet for questions about the CoC Program. </a:t>
            </a:r>
            <a:endParaRPr lang="en-US" sz="1400" dirty="0"/>
          </a:p>
        </p:txBody>
      </p:sp>
      <p:sp>
        <p:nvSpPr>
          <p:cNvPr id="4" name="Slide Number Placeholder 3">
            <a:extLst>
              <a:ext uri="{FF2B5EF4-FFF2-40B4-BE49-F238E27FC236}">
                <a16:creationId xmlns:a16="http://schemas.microsoft.com/office/drawing/2014/main" id="{8B2FE3A0-0084-98CB-FFFE-28A132FEB47C}"/>
              </a:ext>
            </a:extLst>
          </p:cNvPr>
          <p:cNvSpPr>
            <a:spLocks noGrp="1"/>
          </p:cNvSpPr>
          <p:nvPr>
            <p:ph type="sldNum" sz="quarter" idx="5"/>
          </p:nvPr>
        </p:nvSpPr>
        <p:spPr/>
        <p:txBody>
          <a:bodyPr/>
          <a:lstStyle/>
          <a:p>
            <a:fld id="{35D1D946-F2E8-4564-AB43-5780D50F768F}" type="slidenum">
              <a:rPr lang="en-US" smtClean="0"/>
              <a:pPr/>
              <a:t>8</a:t>
            </a:fld>
            <a:endParaRPr lang="en-US"/>
          </a:p>
        </p:txBody>
      </p:sp>
    </p:spTree>
    <p:extLst>
      <p:ext uri="{BB962C8B-B14F-4D97-AF65-F5344CB8AC3E}">
        <p14:creationId xmlns:p14="http://schemas.microsoft.com/office/powerpoint/2010/main" val="260107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5B1D7-236A-A6D9-1445-5C19C3E84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D9F49-AE1A-F667-7D0D-D3B1E7AB8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EC257-2C88-6D87-3B34-39E594366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9A0430-FB25-5339-E9F9-779FEE20421E}"/>
              </a:ext>
            </a:extLst>
          </p:cNvPr>
          <p:cNvSpPr>
            <a:spLocks noGrp="1"/>
          </p:cNvSpPr>
          <p:nvPr>
            <p:ph type="sldNum" sz="quarter" idx="5"/>
          </p:nvPr>
        </p:nvSpPr>
        <p:spPr/>
        <p:txBody>
          <a:bodyPr/>
          <a:lstStyle/>
          <a:p>
            <a:fld id="{35D1D946-F2E8-4564-AB43-5780D50F768F}" type="slidenum">
              <a:rPr lang="en-US" smtClean="0"/>
              <a:pPr/>
              <a:t>9</a:t>
            </a:fld>
            <a:endParaRPr lang="en-US"/>
          </a:p>
        </p:txBody>
      </p:sp>
    </p:spTree>
    <p:extLst>
      <p:ext uri="{BB962C8B-B14F-4D97-AF65-F5344CB8AC3E}">
        <p14:creationId xmlns:p14="http://schemas.microsoft.com/office/powerpoint/2010/main" val="1200604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Subtitle 8"/>
          <p:cNvSpPr>
            <a:spLocks noGrp="1"/>
          </p:cNvSpPr>
          <p:nvPr>
            <p:ph type="subTitle" idx="1"/>
          </p:nvPr>
        </p:nvSpPr>
        <p:spPr>
          <a:xfrm>
            <a:off x="4114800" y="3200400"/>
            <a:ext cx="74676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p:nvSpPr>
        <p:spPr>
          <a:xfrm>
            <a:off x="1" y="1449306"/>
            <a:ext cx="12192000" cy="152734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4" y="1354497"/>
            <a:ext cx="12191997" cy="9496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 y="2976651"/>
            <a:ext cx="12192001" cy="94969"/>
          </a:xfrm>
          <a:prstGeom prst="rect">
            <a:avLst/>
          </a:prstGeom>
          <a:solidFill>
            <a:srgbClr val="DEEBFA"/>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114800" y="1505933"/>
            <a:ext cx="7467600" cy="1470025"/>
          </a:xfrm>
        </p:spPr>
        <p:txBody>
          <a:bodyPr anchor="ctr"/>
          <a:lstStyle>
            <a:lvl1pPr algn="l">
              <a:defRPr lang="en-US" dirty="0">
                <a:solidFill>
                  <a:srgbClr val="FFFFFF"/>
                </a:solidFill>
              </a:defRPr>
            </a:lvl1pPr>
          </a:lstStyle>
          <a:p>
            <a:r>
              <a:rPr kumimoji="0" lang="en-US"/>
              <a:t>North Carolina Balance of State</a:t>
            </a:r>
            <a:br>
              <a:rPr kumimoji="0" lang="en-US"/>
            </a:br>
            <a:r>
              <a:rPr kumimoji="0" lang="en-US"/>
              <a:t>Continuum of Care</a:t>
            </a:r>
          </a:p>
        </p:txBody>
      </p:sp>
      <p:pic>
        <p:nvPicPr>
          <p:cNvPr id="14" name="Picture 13">
            <a:extLst>
              <a:ext uri="{FF2B5EF4-FFF2-40B4-BE49-F238E27FC236}">
                <a16:creationId xmlns:a16="http://schemas.microsoft.com/office/drawing/2014/main" id="{BE907DB7-FB82-4D48-B15F-56E6419256C8}"/>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457200" y="1132609"/>
            <a:ext cx="2971800" cy="2296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0A843B74-8E86-45B3-9A0B-15D2D1BD60B2}" type="datetimeFigureOut">
              <a:rPr lang="en-US" smtClean="0"/>
              <a:pPr/>
              <a:t>5/11/2026</a:t>
            </a:fld>
            <a:endParaRPr lang="en-US"/>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C036D428-70FE-4142-A3D6-A5111F6D90BE}"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0" y="4683557"/>
            <a:ext cx="12192000" cy="8966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0" y="4650477"/>
            <a:ext cx="12192000"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0" y="4773227"/>
            <a:ext cx="12192000" cy="4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Content Placeholder 10">
            <a:extLst>
              <a:ext uri="{FF2B5EF4-FFF2-40B4-BE49-F238E27FC236}">
                <a16:creationId xmlns:a16="http://schemas.microsoft.com/office/drawing/2014/main" id="{3C0C6CF6-B8D0-40A0-ADDC-9A675135B510}"/>
              </a:ext>
            </a:extLst>
          </p:cNvPr>
          <p:cNvSpPr>
            <a:spLocks noGrp="1"/>
          </p:cNvSpPr>
          <p:nvPr>
            <p:ph sz="quarter" idx="1"/>
          </p:nvPr>
        </p:nvSpPr>
        <p:spPr>
          <a:xfrm>
            <a:off x="304800" y="228603"/>
            <a:ext cx="11582400" cy="4221481"/>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with logo">
    <p:spTree>
      <p:nvGrpSpPr>
        <p:cNvPr id="1" name=""/>
        <p:cNvGrpSpPr/>
        <p:nvPr/>
      </p:nvGrpSpPr>
      <p:grpSpPr>
        <a:xfrm>
          <a:off x="0" y="0"/>
          <a:ext cx="0" cy="0"/>
          <a:chOff x="0" y="0"/>
          <a:chExt cx="0" cy="0"/>
        </a:xfrm>
      </p:grpSpPr>
      <p:pic>
        <p:nvPicPr>
          <p:cNvPr id="3" name="Picture 2" descr="ncceh_logo_colorfinal09.jpg">
            <a:extLst>
              <a:ext uri="{FF2B5EF4-FFF2-40B4-BE49-F238E27FC236}">
                <a16:creationId xmlns:a16="http://schemas.microsoft.com/office/drawing/2014/main" id="{94901C2D-826E-4657-B13B-45BE21D95C66}"/>
              </a:ext>
            </a:extLst>
          </p:cNvPr>
          <p:cNvPicPr>
            <a:picLocks noChangeAspect="1"/>
          </p:cNvPicPr>
          <p:nvPr userDrawn="1"/>
        </p:nvPicPr>
        <p:blipFill>
          <a:blip r:embed="rId2" cstate="print"/>
          <a:stretch>
            <a:fillRect/>
          </a:stretch>
        </p:blipFill>
        <p:spPr>
          <a:xfrm>
            <a:off x="11434665" y="6176963"/>
            <a:ext cx="605819" cy="559461"/>
          </a:xfrm>
          <a:prstGeom prst="rect">
            <a:avLst/>
          </a:prstGeom>
        </p:spPr>
      </p:pic>
    </p:spTree>
    <p:extLst>
      <p:ext uri="{BB962C8B-B14F-4D97-AF65-F5344CB8AC3E}">
        <p14:creationId xmlns:p14="http://schemas.microsoft.com/office/powerpoint/2010/main" val="25172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34089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4150011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61865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8949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106237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830803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04333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2">
            <a:lumMod val="50000"/>
          </a:schemeClr>
        </a:solidFill>
        <a:effectLst/>
      </p:bgPr>
    </p:bg>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DBFE5A80-BB79-4376-A6A8-695FB1D6F3F0}"/>
              </a:ext>
            </a:extLst>
          </p:cNvPr>
          <p:cNvSpPr>
            <a:spLocks noGrp="1"/>
          </p:cNvSpPr>
          <p:nvPr>
            <p:ph type="subTitle" idx="1"/>
          </p:nvPr>
        </p:nvSpPr>
        <p:spPr>
          <a:xfrm>
            <a:off x="1219200" y="2057400"/>
            <a:ext cx="9677400" cy="1905000"/>
          </a:xfrm>
        </p:spPr>
        <p:txBody>
          <a:bodyPr>
            <a:normAutofit/>
          </a:bodyPr>
          <a:lstStyle>
            <a:lvl1pPr marL="0" indent="0" algn="ctr">
              <a:buNone/>
              <a:defRPr sz="320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a:extLst>
              <a:ext uri="{FF2B5EF4-FFF2-40B4-BE49-F238E27FC236}">
                <a16:creationId xmlns:a16="http://schemas.microsoft.com/office/drawing/2014/main" id="{210508E1-8BB4-45C4-94F2-29216E668AD1}"/>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9144000" y="5029200"/>
            <a:ext cx="2792506" cy="2157846"/>
          </a:xfrm>
          <a:prstGeom prst="rect">
            <a:avLst/>
          </a:prstGeom>
        </p:spPr>
      </p:pic>
    </p:spTree>
    <p:extLst>
      <p:ext uri="{BB962C8B-B14F-4D97-AF65-F5344CB8AC3E}">
        <p14:creationId xmlns:p14="http://schemas.microsoft.com/office/powerpoint/2010/main" val="21340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110567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624157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959807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2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516865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42283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48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House Bottom Fade with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342706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House Bottom Fa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5078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237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058400" cy="1020762"/>
          </a:xfrm>
        </p:spPr>
        <p:txBody>
          <a:bodyPr/>
          <a:lstStyle/>
          <a:p>
            <a:r>
              <a:rPr kumimoji="0" lang="en-US"/>
              <a:t>Click to edit Master title style</a:t>
            </a:r>
          </a:p>
        </p:txBody>
      </p:sp>
      <p:sp>
        <p:nvSpPr>
          <p:cNvPr id="8" name="Content Placeholder 7"/>
          <p:cNvSpPr>
            <a:spLocks noGrp="1"/>
          </p:cNvSpPr>
          <p:nvPr>
            <p:ph sz="quarter" idx="1"/>
          </p:nvPr>
        </p:nvSpPr>
        <p:spPr>
          <a:xfrm>
            <a:off x="609600" y="1371600"/>
            <a:ext cx="10058400" cy="4648200"/>
          </a:xfrm>
        </p:spPr>
        <p:txBody>
          <a:bodyPr vert="horz">
            <a:normAutofit/>
          </a:bodyPr>
          <a:lstStyle>
            <a:lvl1pPr marL="274320" indent="-274320">
              <a:buFont typeface="Arial" panose="020B0604020202020204" pitchFamily="34" charset="0"/>
              <a:buChar char="•"/>
              <a:defRPr sz="2600"/>
            </a:lvl1pPr>
            <a:lvl2pPr marL="548640" indent="-228600">
              <a:buFont typeface="Arial" panose="020B0604020202020204" pitchFamily="34" charset="0"/>
              <a:buChar char="•"/>
              <a:defRPr sz="2400"/>
            </a:lvl2pPr>
            <a:lvl3pPr marL="822960" indent="-228600">
              <a:buFont typeface="Arial" panose="020B0604020202020204" pitchFamily="34" charset="0"/>
              <a:buChar char="•"/>
              <a:defRPr sz="2000"/>
            </a:lvl3pPr>
            <a:lvl4pPr marL="1097280" indent="-228600">
              <a:buFont typeface="Arial" panose="020B0604020202020204" pitchFamily="34" charset="0"/>
              <a:buChar char="•"/>
              <a:defRPr sz="2000"/>
            </a:lvl4pPr>
            <a:lvl5pPr marL="1371600" indent="-228600">
              <a:buFont typeface="Arial" panose="020B0604020202020204" pitchFamily="34" charset="0"/>
              <a:buChar cha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a:extLst>
              <a:ext uri="{FF2B5EF4-FFF2-40B4-BE49-F238E27FC236}">
                <a16:creationId xmlns:a16="http://schemas.microsoft.com/office/drawing/2014/main" id="{29CD00C4-1616-49F8-9DA0-4D1A1DADCA5D}"/>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Hou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7607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House Bottom Fade 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15578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65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29107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Grey Blank">
    <p:bg>
      <p:bgPr>
        <a:solidFill>
          <a:srgbClr val="48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79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756351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2D73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18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86454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House Bottom Fad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B060221-980E-4B76-BDE5-27BCA280DCE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0C27D756-F0A0-41B7-B1B1-8B782024F32C}"/>
              </a:ext>
            </a:extLst>
          </p:cNvPr>
          <p:cNvSpPr>
            <a:spLocks noGrp="1"/>
          </p:cNvSpPr>
          <p:nvPr>
            <p:ph type="body" sz="quarter" idx="11" hasCustomPrompt="1"/>
          </p:nvPr>
        </p:nvSpPr>
        <p:spPr>
          <a:xfrm>
            <a:off x="2104103" y="4744577"/>
            <a:ext cx="7669622"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850609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house pattern with logo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D6685ECC-C41F-45AC-9BEE-EC8B95BBA7F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7854B0F4-18A3-4F7C-9DE8-BD6B0C1CB591}"/>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85412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49C0E-4BF2-4639-9F7C-15BBBF33F86C}"/>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extLst>
      <p:ext uri="{BB962C8B-B14F-4D97-AF65-F5344CB8AC3E}">
        <p14:creationId xmlns:p14="http://schemas.microsoft.com/office/powerpoint/2010/main" val="4196871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house pattern with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33A618D-2DFC-447F-BAEA-B78EEB1E3C0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66AE181D-6475-4A1B-80B0-225370525D84}"/>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77000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grey with logo quote">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5E8195AC-C87F-4EBB-9876-E1A3F577EF7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75B9E25D-4650-4841-A358-33468AF94B6A}"/>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74938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dark grey quote">
    <p:bg>
      <p:bgPr>
        <a:solidFill>
          <a:srgbClr val="484848"/>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DAAFA41-E410-48C9-9C8F-CCFFFC6BB09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CECAE058-9B93-4DA8-A8B8-0106FEA96BE7}"/>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637152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with logo quote">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D363B910-4560-4F1D-92A3-DC55745DB95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40CCE795-63BD-4A18-816D-E64EEDD74306}"/>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948144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blue quote">
    <p:bg>
      <p:bgPr>
        <a:solidFill>
          <a:srgbClr val="2D737E"/>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0611E74-7FEA-4809-8AD1-BD9B08EB220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77121434-7063-4A88-B88E-94D82C8BF629}"/>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2183941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8EA62771-7233-4CEA-818B-A9C96AA9C38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AFF4802F-BA72-40F6-91E1-EE4A9937CB37}"/>
              </a:ext>
            </a:extLst>
          </p:cNvPr>
          <p:cNvSpPr>
            <a:spLocks noGrp="1"/>
          </p:cNvSpPr>
          <p:nvPr>
            <p:ph type="body" sz="quarter" idx="11" hasCustomPrompt="1"/>
          </p:nvPr>
        </p:nvSpPr>
        <p:spPr>
          <a:xfrm>
            <a:off x="6235187" y="4744577"/>
            <a:ext cx="353853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504755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NCCEH + Personal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8" name="Group 7">
            <a:extLst>
              <a:ext uri="{FF2B5EF4-FFF2-40B4-BE49-F238E27FC236}">
                <a16:creationId xmlns:a16="http://schemas.microsoft.com/office/drawing/2014/main" id="{D74E0AD4-FBEB-4DB3-84C3-C4CD631EF7DA}"/>
              </a:ext>
            </a:extLst>
          </p:cNvPr>
          <p:cNvGrpSpPr/>
          <p:nvPr userDrawn="1"/>
        </p:nvGrpSpPr>
        <p:grpSpPr>
          <a:xfrm>
            <a:off x="7929716" y="157317"/>
            <a:ext cx="3928612" cy="1426423"/>
            <a:chOff x="7929716" y="157317"/>
            <a:chExt cx="3928611" cy="1426423"/>
          </a:xfrm>
        </p:grpSpPr>
        <p:pic>
          <p:nvPicPr>
            <p:cNvPr id="11" name="Picture 10">
              <a:extLst>
                <a:ext uri="{FF2B5EF4-FFF2-40B4-BE49-F238E27FC236}">
                  <a16:creationId xmlns:a16="http://schemas.microsoft.com/office/drawing/2014/main" id="{86B4B90E-FFF7-4761-BBFD-7F40E8ED7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2" name="Picture 11">
              <a:extLst>
                <a:ext uri="{FF2B5EF4-FFF2-40B4-BE49-F238E27FC236}">
                  <a16:creationId xmlns:a16="http://schemas.microsoft.com/office/drawing/2014/main" id="{7441D0C0-2D6B-4617-900E-5755A37D64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3" name="Picture 12">
              <a:extLst>
                <a:ext uri="{FF2B5EF4-FFF2-40B4-BE49-F238E27FC236}">
                  <a16:creationId xmlns:a16="http://schemas.microsoft.com/office/drawing/2014/main" id="{ADAEF80D-26CF-4B30-852D-EDEBBED9E3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4" name="TextBox 13">
              <a:extLst>
                <a:ext uri="{FF2B5EF4-FFF2-40B4-BE49-F238E27FC236}">
                  <a16:creationId xmlns:a16="http://schemas.microsoft.com/office/drawing/2014/main" id="{5EEB367A-0E97-4B51-8EDB-3CD46B60619A}"/>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5" name="TextBox 14">
              <a:extLst>
                <a:ext uri="{FF2B5EF4-FFF2-40B4-BE49-F238E27FC236}">
                  <a16:creationId xmlns:a16="http://schemas.microsoft.com/office/drawing/2014/main" id="{24896CBA-A4D7-4E83-9AB9-232D5B1EAAA9}"/>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6" name="TextBox 15">
              <a:extLst>
                <a:ext uri="{FF2B5EF4-FFF2-40B4-BE49-F238E27FC236}">
                  <a16:creationId xmlns:a16="http://schemas.microsoft.com/office/drawing/2014/main" id="{3D3D9120-D541-4986-9DCB-BDB43E154810}"/>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6" name="TextBox 5">
            <a:extLst>
              <a:ext uri="{FF2B5EF4-FFF2-40B4-BE49-F238E27FC236}">
                <a16:creationId xmlns:a16="http://schemas.microsoft.com/office/drawing/2014/main" id="{11EACF2D-0C14-4634-87FF-302FF9696939}"/>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C3B79611-4298-4E0F-A123-A8CC4166105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2C60D7DC-7D87-4B4D-89BC-1BDA46DBC75D}"/>
              </a:ext>
            </a:extLst>
          </p:cNvPr>
          <p:cNvSpPr txBox="1"/>
          <p:nvPr userDrawn="1"/>
        </p:nvSpPr>
        <p:spPr>
          <a:xfrm>
            <a:off x="544820" y="2151684"/>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1" name="TextBox 20">
            <a:extLst>
              <a:ext uri="{FF2B5EF4-FFF2-40B4-BE49-F238E27FC236}">
                <a16:creationId xmlns:a16="http://schemas.microsoft.com/office/drawing/2014/main" id="{CB8B2E4E-D8ED-4A3E-ACEA-40CF11B00B9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1502722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NCCEH + B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887948"/>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4" name="TextBox 23">
            <a:extLst>
              <a:ext uri="{FF2B5EF4-FFF2-40B4-BE49-F238E27FC236}">
                <a16:creationId xmlns:a16="http://schemas.microsoft.com/office/drawing/2014/main" id="{6ED22DED-3C9B-4394-8A13-12016486F2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5" name="TextBox 24">
            <a:extLst>
              <a:ext uri="{FF2B5EF4-FFF2-40B4-BE49-F238E27FC236}">
                <a16:creationId xmlns:a16="http://schemas.microsoft.com/office/drawing/2014/main" id="{BADD2919-1E1E-43AC-8587-26EFF2647B61}"/>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6" name="TextBox 25">
            <a:extLst>
              <a:ext uri="{FF2B5EF4-FFF2-40B4-BE49-F238E27FC236}">
                <a16:creationId xmlns:a16="http://schemas.microsoft.com/office/drawing/2014/main" id="{A2E9F81E-545B-49FD-820E-0C53EC8D161A}"/>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7" name="TextBox 26">
            <a:extLst>
              <a:ext uri="{FF2B5EF4-FFF2-40B4-BE49-F238E27FC236}">
                <a16:creationId xmlns:a16="http://schemas.microsoft.com/office/drawing/2014/main" id="{76F6EB34-046B-4DB5-BE12-D49A6AAE762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Tree>
    <p:extLst>
      <p:ext uri="{BB962C8B-B14F-4D97-AF65-F5344CB8AC3E}">
        <p14:creationId xmlns:p14="http://schemas.microsoft.com/office/powerpoint/2010/main" val="3316398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NCCEH +BoS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2" name="TextBox 21">
            <a:extLst>
              <a:ext uri="{FF2B5EF4-FFF2-40B4-BE49-F238E27FC236}">
                <a16:creationId xmlns:a16="http://schemas.microsoft.com/office/drawing/2014/main" id="{F4AA0E8E-AB8D-4598-B81F-AC201FEBEE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4" name="TextBox 23">
            <a:extLst>
              <a:ext uri="{FF2B5EF4-FFF2-40B4-BE49-F238E27FC236}">
                <a16:creationId xmlns:a16="http://schemas.microsoft.com/office/drawing/2014/main" id="{351898C2-6068-4119-9F5A-9F0B2947A3BC}"/>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5" name="TextBox 24">
            <a:extLst>
              <a:ext uri="{FF2B5EF4-FFF2-40B4-BE49-F238E27FC236}">
                <a16:creationId xmlns:a16="http://schemas.microsoft.com/office/drawing/2014/main" id="{619E2308-D96D-4D3E-892C-888502E1E9E4}"/>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6" name="TextBox 25">
            <a:extLst>
              <a:ext uri="{FF2B5EF4-FFF2-40B4-BE49-F238E27FC236}">
                <a16:creationId xmlns:a16="http://schemas.microsoft.com/office/drawing/2014/main" id="{1C131FD7-6D87-4FE1-999F-DB015A543518}"/>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
        <p:nvSpPr>
          <p:cNvPr id="27" name="TextBox 26">
            <a:extLst>
              <a:ext uri="{FF2B5EF4-FFF2-40B4-BE49-F238E27FC236}">
                <a16:creationId xmlns:a16="http://schemas.microsoft.com/office/drawing/2014/main" id="{580A8F3F-D9EB-49E8-A1D2-D65B93285E0E}"/>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8" name="TextBox 27">
            <a:extLst>
              <a:ext uri="{FF2B5EF4-FFF2-40B4-BE49-F238E27FC236}">
                <a16:creationId xmlns:a16="http://schemas.microsoft.com/office/drawing/2014/main" id="{2C29438E-2FE7-406F-A226-B6AEEC5ABDB3}"/>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3934443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NCCEH + Data Center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8B6AC-32B6-4D42-B234-28A7DDD34BC5}"/>
              </a:ext>
            </a:extLst>
          </p:cNvPr>
          <p:cNvSpPr/>
          <p:nvPr userDrawn="1"/>
        </p:nvSpPr>
        <p:spPr>
          <a:xfrm>
            <a:off x="0" y="59069"/>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91A6ABAB-E2BC-4FBE-9087-26C029470A11}"/>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9569B81C-7D20-4BD9-BBC6-8384B73433B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033F018-0F80-46F9-A0E0-3047CBF177ED}"/>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6DE58879-1491-40B6-A284-8757BFF60344}"/>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
        <p:nvSpPr>
          <p:cNvPr id="24" name="TextBox 23">
            <a:extLst>
              <a:ext uri="{FF2B5EF4-FFF2-40B4-BE49-F238E27FC236}">
                <a16:creationId xmlns:a16="http://schemas.microsoft.com/office/drawing/2014/main" id="{674F500D-3F78-4BBF-B277-F5CCD10ADCC2}"/>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5" name="TextBox 24">
            <a:extLst>
              <a:ext uri="{FF2B5EF4-FFF2-40B4-BE49-F238E27FC236}">
                <a16:creationId xmlns:a16="http://schemas.microsoft.com/office/drawing/2014/main" id="{995089A8-B885-4014-8971-BCC532447AA8}"/>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22692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29412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NCCEH + Data Cent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63BE4A4A-765A-401F-8055-38ED59380CAD}"/>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B213EC4A-9057-45DE-AF58-287AA4EAED8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EEC8946-3EA6-4C9C-AB84-E8B7D5A92E31}"/>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B19F89EA-022E-451E-8E3C-ACBEC341B912}"/>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Tree>
    <p:extLst>
      <p:ext uri="{BB962C8B-B14F-4D97-AF65-F5344CB8AC3E}">
        <p14:creationId xmlns:p14="http://schemas.microsoft.com/office/powerpoint/2010/main" val="3696771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NCCEH + SO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18" name="TextBox 17">
            <a:extLst>
              <a:ext uri="{FF2B5EF4-FFF2-40B4-BE49-F238E27FC236}">
                <a16:creationId xmlns:a16="http://schemas.microsoft.com/office/drawing/2014/main" id="{2875BD31-B02F-4949-97D4-394F8829DCCA}"/>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6CE45AC9-FA20-4F4B-95C3-7E5B5FC1291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B5DAEBC5-DF57-416E-AD05-5A8031A86BD2}"/>
              </a:ext>
            </a:extLst>
          </p:cNvPr>
          <p:cNvSpPr txBox="1"/>
          <p:nvPr userDrawn="1"/>
        </p:nvSpPr>
        <p:spPr>
          <a:xfrm>
            <a:off x="544821" y="2151686"/>
            <a:ext cx="7779672" cy="584775"/>
          </a:xfrm>
          <a:prstGeom prst="rect">
            <a:avLst/>
          </a:prstGeom>
          <a:noFill/>
        </p:spPr>
        <p:txBody>
          <a:bodyPr wrap="square" rtlCol="0">
            <a:spAutoFit/>
          </a:bodyPr>
          <a:lstStyle/>
          <a:p>
            <a:r>
              <a:rPr lang="en-US" sz="3200" b="1">
                <a:solidFill>
                  <a:schemeClr val="bg1"/>
                </a:solidFill>
                <a:latin typeface="+mj-lt"/>
              </a:rPr>
              <a:t>Contact us re: SOAR</a:t>
            </a:r>
          </a:p>
        </p:txBody>
      </p:sp>
      <p:sp>
        <p:nvSpPr>
          <p:cNvPr id="21" name="TextBox 20">
            <a:extLst>
              <a:ext uri="{FF2B5EF4-FFF2-40B4-BE49-F238E27FC236}">
                <a16:creationId xmlns:a16="http://schemas.microsoft.com/office/drawing/2014/main" id="{4B69C3BB-569E-44BF-952D-C62913897FF1}"/>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soar@ncceh.org</a:t>
            </a:r>
          </a:p>
          <a:p>
            <a:r>
              <a:rPr lang="en-US" sz="2400">
                <a:solidFill>
                  <a:schemeClr val="bg1"/>
                </a:solidFill>
              </a:rPr>
              <a:t>919.755.4393</a:t>
            </a:r>
          </a:p>
        </p:txBody>
      </p:sp>
    </p:spTree>
    <p:extLst>
      <p:ext uri="{BB962C8B-B14F-4D97-AF65-F5344CB8AC3E}">
        <p14:creationId xmlns:p14="http://schemas.microsoft.com/office/powerpoint/2010/main" val="51460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096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92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6096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2992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pic>
        <p:nvPicPr>
          <p:cNvPr id="6" name="Picture 5">
            <a:extLst>
              <a:ext uri="{FF2B5EF4-FFF2-40B4-BE49-F238E27FC236}">
                <a16:creationId xmlns:a16="http://schemas.microsoft.com/office/drawing/2014/main" id="{1A66CFF3-3430-4BF9-9D4A-471B456225BB}"/>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6670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63084" y="952503"/>
            <a:ext cx="10363200" cy="800097"/>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82134" y="2095501"/>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grpSp>
        <p:nvGrpSpPr>
          <p:cNvPr id="13" name="Group 12">
            <a:extLst>
              <a:ext uri="{FF2B5EF4-FFF2-40B4-BE49-F238E27FC236}">
                <a16:creationId xmlns:a16="http://schemas.microsoft.com/office/drawing/2014/main" id="{1972E94E-6035-4483-AB8F-3A85D9F635BC}"/>
              </a:ext>
            </a:extLst>
          </p:cNvPr>
          <p:cNvGrpSpPr/>
          <p:nvPr userDrawn="1"/>
        </p:nvGrpSpPr>
        <p:grpSpPr>
          <a:xfrm>
            <a:off x="-2" y="1752600"/>
            <a:ext cx="12192002" cy="179895"/>
            <a:chOff x="165729" y="2341478"/>
            <a:chExt cx="11944843" cy="179895"/>
          </a:xfrm>
        </p:grpSpPr>
        <p:sp>
          <p:nvSpPr>
            <p:cNvPr id="7" name="Rectangle 6"/>
            <p:cNvSpPr/>
            <p:nvPr/>
          </p:nvSpPr>
          <p:spPr>
            <a:xfrm flipV="1">
              <a:off x="165730" y="2376828"/>
              <a:ext cx="11944841" cy="109195"/>
            </a:xfrm>
            <a:prstGeom prst="rect">
              <a:avLst/>
            </a:prstGeom>
            <a:solidFill>
              <a:schemeClr val="tx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65731" y="2341478"/>
              <a:ext cx="11944841"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65729" y="2466865"/>
              <a:ext cx="11944842" cy="545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grpSp>
      <p:pic>
        <p:nvPicPr>
          <p:cNvPr id="14" name="Picture 13">
            <a:extLst>
              <a:ext uri="{FF2B5EF4-FFF2-40B4-BE49-F238E27FC236}">
                <a16:creationId xmlns:a16="http://schemas.microsoft.com/office/drawing/2014/main" id="{EC2069D6-9C63-49A1-A130-414D402B44DE}"/>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944562"/>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95400"/>
            <a:ext cx="10972800" cy="47244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66" r:id="rId2"/>
    <p:sldLayoutId id="2147483854" r:id="rId3"/>
    <p:sldLayoutId id="2147483865" r:id="rId4"/>
    <p:sldLayoutId id="2147483856" r:id="rId5"/>
    <p:sldLayoutId id="2147483857" r:id="rId6"/>
    <p:sldLayoutId id="2147483858" r:id="rId7"/>
    <p:sldLayoutId id="2147483909" r:id="rId8"/>
    <p:sldLayoutId id="2147483855" r:id="rId9"/>
    <p:sldLayoutId id="2147483860" r:id="rId10"/>
    <p:sldLayoutId id="2147483861" r:id="rId11"/>
    <p:sldLayoutId id="2147483910" r:id="rId12"/>
    <p:sldLayoutId id="2147483911" r:id="rId13"/>
  </p:sldLayoutIdLst>
  <p:txStyles>
    <p:titleStyle>
      <a:lvl1pPr algn="l" rtl="0" eaLnBrk="1" latinLnBrk="0" hangingPunct="1">
        <a:spcBef>
          <a:spcPct val="0"/>
        </a:spcBef>
        <a:buNone/>
        <a:defRPr kumimoji="0" sz="4000" kern="1200">
          <a:solidFill>
            <a:schemeClr val="tx1"/>
          </a:solidFill>
          <a:latin typeface="Franklin Gothic Medium" panose="020B060302010202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309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1141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389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7F0E7-ED29-4A0C-8500-7D8FFAB24D9E}"/>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32E5-55B2-4917-ACF0-D067948EA996}"/>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191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Lst>
  <p:txStyles>
    <p:titleStyle>
      <a:lvl1pPr algn="l" defTabSz="91438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chemeClr val="bg1"/>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hud.gov/sites/dfiles/CPD/documents/CoC/2025-CoC-Instructions-New-Project-Applications.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file:///C:\Users\NatalieRivera\NORTH%20CAROLINA%20COALITION%20TO%20END%20HOMELESSNESS\PM%20BoS%20CoC%20Coordination%20-%20Documents\3-%20BoS%20Application%20Activities\CoC%20Application%20Activities\2026%20CoC%20Competition\FY2026%20CoC%20Grantee%20Agreement.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bos@ncceh.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dexchange.info/programs/e-snap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hudexchange.info/resource/6226/video-accessing-the-coc-program-project-application-in-esnaps/" TargetMode="External"/><Relationship Id="rId4" Type="http://schemas.openxmlformats.org/officeDocument/2006/relationships/hyperlink" Target="https://files.hudexchange.info/resources/documents/how-to-access-the-project-application.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ud.gov/sites/dfiles/CPD/documents/CoC/2025-CoC-Instructions-New-Project-Applications.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pd.hud.gov/cpd-public/consolidated-plan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ncceh.org/wp-content/uploads/2025/11/FY2025-New-Project-Scorecard.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ncceh.org/nc-bos-coc-overview/"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ncceh.org/funding-opportuniti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mailto:bos@ncceh.org" TargetMode="External"/><Relationship Id="rId5" Type="http://schemas.openxmlformats.org/officeDocument/2006/relationships/hyperlink" Target="https://www.ecfr.gov/current/title-24/subtitle-B/chapter-V/subchapter-C/part-578" TargetMode="External"/><Relationship Id="rId4" Type="http://schemas.openxmlformats.org/officeDocument/2006/relationships/hyperlink" Target="https://www.hudexchange.info/homelessness-assistance/coc-esg-virtual-binders/coc-program-components/coc-program-components-overvie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ncceh.org/nc-bos-coc-over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hudexchange.info/programs/coc/coc-program-eligibility-requirement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noGrp="1" noUngrp="1" noRot="1" noMove="1" noResize="1"/>
          </p:cNvGrpSpPr>
          <p:nvPr/>
        </p:nvGrpSpPr>
        <p:grpSpPr>
          <a:xfrm>
            <a:off x="0" y="0"/>
            <a:ext cx="12192000" cy="6858000"/>
            <a:chOff x="0" y="0"/>
            <a:chExt cx="12192000" cy="6858000"/>
          </a:xfrm>
        </p:grpSpPr>
        <p:pic>
          <p:nvPicPr>
            <p:cNvPr id="3" name="object 3"/>
            <p:cNvPicPr>
              <a:picLocks noGrp="1" noRot="1" noMove="1" noResize="1" noEditPoints="1" noAdjustHandles="1" noChangeArrowheads="1" noChangeShapeType="1" noCrop="1"/>
            </p:cNvPicPr>
            <p:nvPr/>
          </p:nvPicPr>
          <p:blipFill>
            <a:blip r:embed="rId3" cstate="print"/>
            <a:stretch>
              <a:fillRect/>
            </a:stretch>
          </p:blipFill>
          <p:spPr>
            <a:xfrm>
              <a:off x="0" y="0"/>
              <a:ext cx="12191998" cy="6857999"/>
            </a:xfrm>
            <a:prstGeom prst="rect">
              <a:avLst/>
            </a:prstGeom>
          </p:spPr>
        </p:pic>
        <p:pic>
          <p:nvPicPr>
            <p:cNvPr id="4" name="object 4"/>
            <p:cNvPicPr>
              <a:picLocks noGrp="1" noRot="1" noMove="1" noResize="1" noEditPoints="1" noAdjustHandles="1" noChangeArrowheads="1" noChangeShapeType="1" noCrop="1"/>
            </p:cNvPicPr>
            <p:nvPr/>
          </p:nvPicPr>
          <p:blipFill>
            <a:blip r:embed="rId4" cstate="print"/>
            <a:stretch>
              <a:fillRect/>
            </a:stretch>
          </p:blipFill>
          <p:spPr>
            <a:xfrm>
              <a:off x="10956035" y="5634227"/>
              <a:ext cx="1066799" cy="1066799"/>
            </a:xfrm>
            <a:prstGeom prst="rect">
              <a:avLst/>
            </a:prstGeom>
          </p:spPr>
        </p:pic>
        <p:sp>
          <p:nvSpPr>
            <p:cNvPr id="5" name="object 5"/>
            <p:cNvSpPr>
              <a:spLocks noGrp="1" noRot="1" noMove="1" noResize="1" noEditPoints="1" noAdjustHandles="1" noChangeArrowheads="1" noChangeShapeType="1"/>
            </p:cNvSpPr>
            <p:nvPr/>
          </p:nvSpPr>
          <p:spPr>
            <a:xfrm>
              <a:off x="0" y="1295272"/>
              <a:ext cx="12192000" cy="1489075"/>
            </a:xfrm>
            <a:custGeom>
              <a:avLst/>
              <a:gdLst/>
              <a:ahLst/>
              <a:cxnLst/>
              <a:rect l="l" t="t" r="r" b="b"/>
              <a:pathLst>
                <a:path w="12192000" h="1489075">
                  <a:moveTo>
                    <a:pt x="0" y="1488948"/>
                  </a:moveTo>
                  <a:lnTo>
                    <a:pt x="12192000" y="1488948"/>
                  </a:lnTo>
                  <a:lnTo>
                    <a:pt x="12192000" y="0"/>
                  </a:lnTo>
                  <a:lnTo>
                    <a:pt x="0" y="0"/>
                  </a:lnTo>
                  <a:lnTo>
                    <a:pt x="0" y="1488948"/>
                  </a:lnTo>
                  <a:close/>
                </a:path>
              </a:pathLst>
            </a:custGeom>
            <a:solidFill>
              <a:srgbClr val="2C737D"/>
            </a:solidFill>
          </p:spPr>
          <p:txBody>
            <a:bodyPr wrap="square" lIns="0" tIns="0" rIns="0" bIns="0" rtlCol="0"/>
            <a:lstStyle/>
            <a:p>
              <a:pPr marL="0" marR="0" lvl="4"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Franklin Gothic"/>
                </a:rPr>
                <a:t> </a:t>
              </a:r>
              <a:endParaRPr kumimoji="0" sz="1800" b="0" i="0" u="none" strike="noStrike" kern="0" cap="none" spc="0" normalizeH="0" baseline="0" noProof="0">
                <a:ln>
                  <a:noFill/>
                </a:ln>
                <a:solidFill>
                  <a:sysClr val="windowText" lastClr="000000"/>
                </a:solidFill>
                <a:effectLst/>
                <a:uLnTx/>
                <a:uFillTx/>
                <a:latin typeface="Franklin Gothic"/>
              </a:endParaRPr>
            </a:p>
          </p:txBody>
        </p:sp>
        <p:sp>
          <p:nvSpPr>
            <p:cNvPr id="6" name="object 6"/>
            <p:cNvSpPr>
              <a:spLocks noGrp="1" noRot="1" noMove="1" noResize="1" noEditPoints="1" noAdjustHandles="1" noChangeArrowheads="1" noChangeShapeType="1"/>
            </p:cNvSpPr>
            <p:nvPr/>
          </p:nvSpPr>
          <p:spPr>
            <a:xfrm>
              <a:off x="0" y="1200911"/>
              <a:ext cx="12192000" cy="94615"/>
            </a:xfrm>
            <a:custGeom>
              <a:avLst/>
              <a:gdLst/>
              <a:ahLst/>
              <a:cxnLst/>
              <a:rect l="l" t="t" r="r" b="b"/>
              <a:pathLst>
                <a:path w="12192000" h="94615">
                  <a:moveTo>
                    <a:pt x="12192000" y="0"/>
                  </a:moveTo>
                  <a:lnTo>
                    <a:pt x="0" y="0"/>
                  </a:lnTo>
                  <a:lnTo>
                    <a:pt x="0" y="94361"/>
                  </a:lnTo>
                  <a:lnTo>
                    <a:pt x="12192000" y="94361"/>
                  </a:lnTo>
                  <a:lnTo>
                    <a:pt x="12192000" y="0"/>
                  </a:lnTo>
                  <a:close/>
                </a:path>
              </a:pathLst>
            </a:custGeom>
            <a:solidFill>
              <a:srgbClr val="ACBAC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Franklin Gothic"/>
              </a:endParaRPr>
            </a:p>
          </p:txBody>
        </p:sp>
        <p:sp>
          <p:nvSpPr>
            <p:cNvPr id="7" name="object 7"/>
            <p:cNvSpPr>
              <a:spLocks noGrp="1" noRot="1" noMove="1" noResize="1" noEditPoints="1" noAdjustHandles="1" noChangeArrowheads="1" noChangeShapeType="1"/>
            </p:cNvSpPr>
            <p:nvPr/>
          </p:nvSpPr>
          <p:spPr>
            <a:xfrm>
              <a:off x="0" y="2822448"/>
              <a:ext cx="12192000" cy="94615"/>
            </a:xfrm>
            <a:custGeom>
              <a:avLst/>
              <a:gdLst/>
              <a:ahLst/>
              <a:cxnLst/>
              <a:rect l="l" t="t" r="r" b="b"/>
              <a:pathLst>
                <a:path w="12192000" h="94614">
                  <a:moveTo>
                    <a:pt x="12192000" y="0"/>
                  </a:moveTo>
                  <a:lnTo>
                    <a:pt x="0" y="0"/>
                  </a:lnTo>
                  <a:lnTo>
                    <a:pt x="0" y="94361"/>
                  </a:lnTo>
                  <a:lnTo>
                    <a:pt x="12192000" y="94361"/>
                  </a:lnTo>
                  <a:lnTo>
                    <a:pt x="12192000" y="0"/>
                  </a:lnTo>
                  <a:close/>
                </a:path>
              </a:pathLst>
            </a:custGeom>
            <a:solidFill>
              <a:srgbClr val="DEEBF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Franklin Gothic"/>
              </a:endParaRPr>
            </a:p>
          </p:txBody>
        </p:sp>
        <p:pic>
          <p:nvPicPr>
            <p:cNvPr id="8" name="object 8"/>
            <p:cNvPicPr>
              <a:picLocks noGrp="1" noRot="1" noMove="1" noResize="1" noEditPoints="1" noAdjustHandles="1" noChangeArrowheads="1" noChangeShapeType="1" noCrop="1"/>
            </p:cNvPicPr>
            <p:nvPr/>
          </p:nvPicPr>
          <p:blipFill>
            <a:blip r:embed="rId5" cstate="print"/>
            <a:stretch>
              <a:fillRect/>
            </a:stretch>
          </p:blipFill>
          <p:spPr>
            <a:xfrm>
              <a:off x="457200" y="978408"/>
              <a:ext cx="2971799" cy="2296667"/>
            </a:xfrm>
            <a:prstGeom prst="rect">
              <a:avLst/>
            </a:prstGeom>
          </p:spPr>
        </p:pic>
      </p:grpSp>
      <p:sp>
        <p:nvSpPr>
          <p:cNvPr id="11" name="TextBox 10">
            <a:extLst>
              <a:ext uri="{FF2B5EF4-FFF2-40B4-BE49-F238E27FC236}">
                <a16:creationId xmlns:a16="http://schemas.microsoft.com/office/drawing/2014/main" id="{7BFC6217-263B-1F42-CFEC-E8CB7C9C7E66}"/>
              </a:ext>
            </a:extLst>
          </p:cNvPr>
          <p:cNvSpPr txBox="1"/>
          <p:nvPr/>
        </p:nvSpPr>
        <p:spPr>
          <a:xfrm>
            <a:off x="3428999" y="1501327"/>
            <a:ext cx="8487698"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a:ln>
                  <a:noFill/>
                </a:ln>
                <a:solidFill>
                  <a:prstClr val="white"/>
                </a:solidFill>
                <a:effectLst/>
                <a:uLnTx/>
                <a:uFillTx/>
                <a:latin typeface="Franklin Gothic Book"/>
                <a:ea typeface="+mj-ea"/>
              </a:rPr>
              <a:t>North Carolina Balance of State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a:ln>
                  <a:noFill/>
                </a:ln>
                <a:solidFill>
                  <a:prstClr val="white"/>
                </a:solidFill>
                <a:effectLst/>
                <a:uLnTx/>
                <a:uFillTx/>
                <a:latin typeface="Franklin Gothic Book"/>
                <a:ea typeface="+mj-ea"/>
              </a:rPr>
              <a:t>Continuum of Care</a:t>
            </a:r>
          </a:p>
        </p:txBody>
      </p:sp>
      <p:sp>
        <p:nvSpPr>
          <p:cNvPr id="14" name="TextBox 13">
            <a:extLst>
              <a:ext uri="{FF2B5EF4-FFF2-40B4-BE49-F238E27FC236}">
                <a16:creationId xmlns:a16="http://schemas.microsoft.com/office/drawing/2014/main" id="{069882F5-8F47-930D-2A77-F4C685C4C71A}"/>
              </a:ext>
            </a:extLst>
          </p:cNvPr>
          <p:cNvSpPr txBox="1"/>
          <p:nvPr/>
        </p:nvSpPr>
        <p:spPr>
          <a:xfrm>
            <a:off x="1626685" y="3138988"/>
            <a:ext cx="8938665" cy="1384995"/>
          </a:xfrm>
          <a:prstGeom prst="rect">
            <a:avLst/>
          </a:prstGeom>
          <a:noFill/>
        </p:spPr>
        <p:txBody>
          <a:bodyPr wrap="non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sysClr val="windowText" lastClr="000000"/>
                </a:solidFill>
                <a:effectLst/>
                <a:uLnTx/>
                <a:uFillTx/>
                <a:latin typeface="Franklin Gothic Book"/>
              </a:rPr>
              <a:t>FY2026 New Project Applicant Webinar – Pre-Competition</a:t>
            </a:r>
          </a:p>
          <a:p>
            <a:pPr algn="ctr" defTabSz="914400">
              <a:defRPr/>
            </a:pPr>
            <a:r>
              <a:rPr lang="en-US" sz="2800" kern="0" dirty="0">
                <a:solidFill>
                  <a:sysClr val="windowText" lastClr="000000"/>
                </a:solidFill>
                <a:latin typeface="Franklin Gothic Book"/>
              </a:rPr>
              <a:t>May 11</a:t>
            </a:r>
            <a:r>
              <a:rPr kumimoji="0" lang="en-US" sz="2800" i="0" u="none" strike="noStrike" kern="0" cap="none" spc="0" normalizeH="0" baseline="0" noProof="0" dirty="0">
                <a:ln>
                  <a:noFill/>
                </a:ln>
                <a:solidFill>
                  <a:sysClr val="windowText" lastClr="000000"/>
                </a:solidFill>
                <a:effectLst/>
                <a:uLnTx/>
                <a:uFillTx/>
                <a:latin typeface="Franklin Gothic Book"/>
              </a:rPr>
              <a:t>, 2026</a:t>
            </a:r>
          </a:p>
          <a:p>
            <a:pPr algn="ctr" defTabSz="914400">
              <a:defRPr/>
            </a:pPr>
            <a:r>
              <a:rPr lang="en-US" sz="2800" kern="0" dirty="0">
                <a:solidFill>
                  <a:sysClr val="windowText" lastClr="000000"/>
                </a:solidFill>
                <a:latin typeface="Franklin Gothic Book"/>
              </a:rPr>
              <a:t>10:00 AM</a:t>
            </a:r>
            <a:endParaRPr lang="en-US" sz="2800" i="0" u="none" strike="noStrike" kern="0" cap="none" spc="0" normalizeH="0" baseline="0" noProof="0" dirty="0">
              <a:ln>
                <a:noFill/>
              </a:ln>
              <a:solidFill>
                <a:sysClr val="windowText" lastClr="000000"/>
              </a:solidFill>
              <a:effectLst/>
              <a:uLnTx/>
              <a:uFillTx/>
              <a:latin typeface="Franklin Gothic 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9E5C7-43B3-18E0-93DA-9688913F3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4D27E-C3B4-D197-E6FE-FCB02A9884DB}"/>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Competitive Funding Opportunity </a:t>
            </a:r>
          </a:p>
        </p:txBody>
      </p:sp>
      <p:sp>
        <p:nvSpPr>
          <p:cNvPr id="3" name="Content Placeholder 2">
            <a:extLst>
              <a:ext uri="{FF2B5EF4-FFF2-40B4-BE49-F238E27FC236}">
                <a16:creationId xmlns:a16="http://schemas.microsoft.com/office/drawing/2014/main" id="{084065A1-2CA5-1F95-F176-B2E1A74B82E7}"/>
              </a:ext>
            </a:extLst>
          </p:cNvPr>
          <p:cNvSpPr>
            <a:spLocks noGrp="1"/>
          </p:cNvSpPr>
          <p:nvPr>
            <p:ph sz="quarter" idx="1"/>
          </p:nvPr>
        </p:nvSpPr>
        <p:spPr>
          <a:xfrm>
            <a:off x="609600" y="1402590"/>
            <a:ext cx="10486293" cy="4869255"/>
          </a:xfrm>
        </p:spPr>
        <p:txBody>
          <a:bodyPr vert="horz" lIns="91440" tIns="45720" rIns="91440" bIns="45720" rtlCol="0" anchor="t">
            <a:normAutofit fontScale="92500" lnSpcReduction="20000"/>
          </a:bodyPr>
          <a:lstStyle/>
          <a:p>
            <a:pPr marL="0" indent="0">
              <a:buNone/>
            </a:pPr>
            <a:r>
              <a:rPr lang="en-US" sz="2000" dirty="0">
                <a:latin typeface="Calibri"/>
                <a:ea typeface="Calibri Light"/>
                <a:cs typeface="Calibri Light"/>
              </a:rPr>
              <a:t>The annual CoC Program Competition is a competitive funding opportunity, meaning not all new applicants are guaranteed funding or inclusion on our CoC’s Priority Listing. </a:t>
            </a:r>
          </a:p>
          <a:p>
            <a:pPr marL="0" indent="0">
              <a:buNone/>
            </a:pPr>
            <a:endParaRPr lang="en-US" sz="2000" dirty="0">
              <a:latin typeface="Calibri"/>
              <a:ea typeface="Calibri Light"/>
              <a:cs typeface="Calibri Light"/>
            </a:endParaRPr>
          </a:p>
          <a:p>
            <a:pPr marL="0" indent="0">
              <a:buNone/>
            </a:pPr>
            <a:r>
              <a:rPr lang="en-US" sz="2000" dirty="0">
                <a:latin typeface="Calibri"/>
                <a:ea typeface="Calibri Light"/>
                <a:cs typeface="Calibri Light"/>
              </a:rPr>
              <a:t>Each year, HUD establishes how much Bonus funding is available for each CoC, which is determined by calculating 10% of our CoC’s Preliminary Pro Rata Need for the DV Bonus and 20% of our CoC’s Final Pro Rata Need for the CoC Bonus and 10%. CoC Bonus is our cap for applying for new projects that serve the general population of people experiencing homelessness, while the DV Bonus is our cap for applying for new projects that serve survivors of domestic violence. </a:t>
            </a:r>
          </a:p>
          <a:p>
            <a:pPr marL="0" indent="0">
              <a:buNone/>
            </a:pPr>
            <a:endParaRPr lang="en-US" sz="2000" dirty="0">
              <a:latin typeface="Calibri"/>
              <a:ea typeface="Calibri Light"/>
              <a:cs typeface="Calibri Light"/>
            </a:endParaRPr>
          </a:p>
          <a:p>
            <a:pPr marL="0" indent="0">
              <a:buNone/>
            </a:pPr>
            <a:r>
              <a:rPr lang="en-US" sz="2000" b="1" dirty="0">
                <a:latin typeface="Calibri"/>
                <a:ea typeface="Calibri Light"/>
                <a:cs typeface="Calibri Light"/>
              </a:rPr>
              <a:t>FY2025 Bonus Funds: </a:t>
            </a:r>
          </a:p>
          <a:p>
            <a:pPr marL="0" indent="0">
              <a:buNone/>
            </a:pPr>
            <a:r>
              <a:rPr lang="en-US" sz="2000" dirty="0">
                <a:latin typeface="Calibri"/>
                <a:ea typeface="Calibri Light"/>
                <a:cs typeface="Calibri Light"/>
              </a:rPr>
              <a:t>CoC Bonus – $4,761,162</a:t>
            </a:r>
          </a:p>
          <a:p>
            <a:pPr marL="0" indent="0">
              <a:buNone/>
            </a:pPr>
            <a:r>
              <a:rPr lang="en-US" sz="2000" dirty="0">
                <a:latin typeface="Calibri"/>
                <a:ea typeface="Calibri Light"/>
                <a:cs typeface="Calibri Light"/>
              </a:rPr>
              <a:t>DV Bonus – $2,061,401</a:t>
            </a:r>
          </a:p>
          <a:p>
            <a:pPr marL="0" indent="0">
              <a:buNone/>
            </a:pPr>
            <a:endParaRPr lang="en-US" sz="2000" dirty="0">
              <a:latin typeface="Calibri"/>
              <a:ea typeface="Calibri Light"/>
              <a:cs typeface="Calibri Light"/>
            </a:endParaRPr>
          </a:p>
          <a:p>
            <a:pPr marL="0" indent="0">
              <a:buNone/>
            </a:pPr>
            <a:r>
              <a:rPr lang="en-US" sz="2000" dirty="0">
                <a:latin typeface="Calibri"/>
                <a:ea typeface="Calibri Light"/>
                <a:cs typeface="Calibri Light"/>
              </a:rPr>
              <a:t>This funding is not guaranteed, just the limit for applications. Any funding reallocated by existing projects is also contributed to the Bonus funds. </a:t>
            </a:r>
          </a:p>
          <a:p>
            <a:pPr marL="0" indent="0">
              <a:buNone/>
            </a:pPr>
            <a:r>
              <a:rPr lang="en-US" sz="2000" dirty="0">
                <a:latin typeface="Calibri"/>
                <a:ea typeface="Calibri Light"/>
                <a:cs typeface="Calibri Light"/>
              </a:rPr>
              <a:t>  </a:t>
            </a: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79174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4BBC-71E7-A5F4-B6F8-E817DB114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75C61-0AC6-2951-D4F4-1E55322BCACD}"/>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Competitive Funding Opportunity </a:t>
            </a:r>
          </a:p>
        </p:txBody>
      </p:sp>
      <p:sp>
        <p:nvSpPr>
          <p:cNvPr id="3" name="Content Placeholder 2">
            <a:extLst>
              <a:ext uri="{FF2B5EF4-FFF2-40B4-BE49-F238E27FC236}">
                <a16:creationId xmlns:a16="http://schemas.microsoft.com/office/drawing/2014/main" id="{89E5ED1F-2DA8-545A-37D2-D2248E4997FE}"/>
              </a:ext>
            </a:extLst>
          </p:cNvPr>
          <p:cNvSpPr>
            <a:spLocks noGrp="1"/>
          </p:cNvSpPr>
          <p:nvPr>
            <p:ph sz="quarter" idx="1"/>
          </p:nvPr>
        </p:nvSpPr>
        <p:spPr>
          <a:xfrm>
            <a:off x="609600" y="1402591"/>
            <a:ext cx="10486293" cy="4523424"/>
          </a:xfrm>
        </p:spPr>
        <p:txBody>
          <a:bodyPr vert="horz" lIns="91440" tIns="45720" rIns="91440" bIns="45720" rtlCol="0" anchor="t">
            <a:normAutofit lnSpcReduction="10000"/>
          </a:bodyPr>
          <a:lstStyle/>
          <a:p>
            <a:pPr marL="0" indent="0">
              <a:buNone/>
            </a:pPr>
            <a:r>
              <a:rPr lang="en-US" sz="2000" dirty="0">
                <a:latin typeface="Calibri"/>
                <a:ea typeface="Calibri Light"/>
                <a:cs typeface="Calibri Light"/>
              </a:rPr>
              <a:t>When the CoC submit its Priority Listing to HUD, which is the finalized slate of applications from our CoC, we are only able to put a certain percentage of funding into Tier 1. The remainder goes into Tier 2, which means the project is less likely to be funded. </a:t>
            </a:r>
          </a:p>
          <a:p>
            <a:pPr marL="0" indent="0">
              <a:buNone/>
            </a:pPr>
            <a:endParaRPr lang="en-US" sz="2000" dirty="0">
              <a:latin typeface="Calibri"/>
              <a:ea typeface="Calibri Light"/>
              <a:cs typeface="Calibri Light"/>
            </a:endParaRPr>
          </a:p>
          <a:p>
            <a:pPr marL="0" indent="0">
              <a:buNone/>
            </a:pPr>
            <a:r>
              <a:rPr lang="en-US" sz="2000" dirty="0">
                <a:latin typeface="Calibri"/>
                <a:ea typeface="Calibri Light"/>
                <a:cs typeface="Calibri Light"/>
              </a:rPr>
              <a:t>In FY2025, our Tier 1 limit was 30% of our Annual Renewal Demand (ARD)*. The ARD is the sum of our existing projects, which means not even all of our existing projects are able to be listed in Tier 1. As a result, many new projects end up in Tier 2. </a:t>
            </a:r>
          </a:p>
          <a:p>
            <a:pPr marL="0" indent="0">
              <a:buNone/>
            </a:pPr>
            <a:endParaRPr lang="en-US" sz="2000" dirty="0">
              <a:latin typeface="Calibri"/>
              <a:ea typeface="Calibri Light"/>
              <a:cs typeface="Calibri Light"/>
            </a:endParaRPr>
          </a:p>
          <a:p>
            <a:pPr marL="0" indent="0">
              <a:buNone/>
            </a:pPr>
            <a:r>
              <a:rPr lang="en-US" sz="2000" dirty="0">
                <a:latin typeface="Calibri"/>
                <a:ea typeface="Calibri Light"/>
                <a:cs typeface="Calibri Light"/>
              </a:rPr>
              <a:t>Decisions about Tier 1 and Tier 2 are influenced by our Scorecards and finalized by our CoC’s Project Review Committee. It is possible for new projects to be listed in Tier 1. Additionally, the NC BoS CoC has a history of receiving awards for some of the projects in our Tier 2. </a:t>
            </a:r>
          </a:p>
          <a:p>
            <a:pPr marL="0" indent="0">
              <a:buNone/>
            </a:pPr>
            <a:endParaRPr lang="en-US" sz="2000" dirty="0">
              <a:latin typeface="Calibri"/>
              <a:ea typeface="Calibri Light"/>
              <a:cs typeface="Calibri Light"/>
            </a:endParaRPr>
          </a:p>
          <a:p>
            <a:pPr marL="0" indent="0">
              <a:buNone/>
            </a:pPr>
            <a:r>
              <a:rPr lang="en-US" sz="1600" i="1" dirty="0">
                <a:latin typeface="Calibri"/>
                <a:ea typeface="Calibri Light"/>
                <a:cs typeface="Calibri Light"/>
              </a:rPr>
              <a:t>*Previous Tier 1 caps have been around 90% of ARD. HUD was required by the FY2026 appropriations bill to give at least 60% of ARD as the Tier 1 cap in FY2026. </a:t>
            </a:r>
            <a:endParaRPr lang="en-US" sz="1800" i="1"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287058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C4423-03F5-7D08-E40E-167FF71B8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BD39D-F814-58A4-EC53-D33FDE060491}"/>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Application Investment </a:t>
            </a:r>
          </a:p>
        </p:txBody>
      </p:sp>
      <p:sp>
        <p:nvSpPr>
          <p:cNvPr id="3" name="Content Placeholder 2">
            <a:extLst>
              <a:ext uri="{FF2B5EF4-FFF2-40B4-BE49-F238E27FC236}">
                <a16:creationId xmlns:a16="http://schemas.microsoft.com/office/drawing/2014/main" id="{7FA0071D-9ECD-1C94-A008-C6E0F77BCF38}"/>
              </a:ext>
            </a:extLst>
          </p:cNvPr>
          <p:cNvSpPr>
            <a:spLocks noGrp="1"/>
          </p:cNvSpPr>
          <p:nvPr>
            <p:ph sz="quarter" idx="1"/>
          </p:nvPr>
        </p:nvSpPr>
        <p:spPr>
          <a:xfrm>
            <a:off x="609600" y="1402590"/>
            <a:ext cx="10486293" cy="4341717"/>
          </a:xfrm>
        </p:spPr>
        <p:txBody>
          <a:bodyPr vert="horz" lIns="91440" tIns="45720" rIns="91440" bIns="45720" rtlCol="0" anchor="t">
            <a:normAutofit/>
          </a:bodyPr>
          <a:lstStyle/>
          <a:p>
            <a:pPr marL="0" indent="0">
              <a:buNone/>
            </a:pPr>
            <a:r>
              <a:rPr lang="en-US" sz="2000" dirty="0">
                <a:latin typeface="Calibri"/>
                <a:ea typeface="Calibri Light"/>
                <a:cs typeface="Calibri Light"/>
              </a:rPr>
              <a:t>The CoC Program Project Application takes a sizeable investment of time to complete. Components of a complete and successful application include: </a:t>
            </a:r>
          </a:p>
          <a:p>
            <a:r>
              <a:rPr lang="en-US" sz="2000" dirty="0">
                <a:latin typeface="Calibri"/>
                <a:ea typeface="Calibri Light"/>
                <a:cs typeface="Calibri Light"/>
              </a:rPr>
              <a:t>Thorough explanations of how your project will be implemented and adherent to HUD guidelines</a:t>
            </a:r>
          </a:p>
          <a:p>
            <a:r>
              <a:rPr lang="en-US" sz="2000" dirty="0">
                <a:latin typeface="Calibri"/>
                <a:ea typeface="Calibri Light"/>
                <a:cs typeface="Calibri Light"/>
              </a:rPr>
              <a:t>Understanding of CoC systems, like Coordinated Entry and HMIS</a:t>
            </a:r>
          </a:p>
          <a:p>
            <a:r>
              <a:rPr lang="en-US" sz="2000" dirty="0">
                <a:latin typeface="Calibri"/>
                <a:ea typeface="Calibri Light"/>
                <a:cs typeface="Calibri Light"/>
              </a:rPr>
              <a:t>Policies and Procedures for your project that are based around the NC BoS CoC’s Written Standards </a:t>
            </a:r>
          </a:p>
          <a:p>
            <a:r>
              <a:rPr lang="en-US" sz="2000" dirty="0">
                <a:latin typeface="Calibri"/>
                <a:ea typeface="Calibri Light"/>
                <a:cs typeface="Calibri Light"/>
              </a:rPr>
              <a:t>A realistic budget and 25% match </a:t>
            </a:r>
          </a:p>
          <a:p>
            <a:endParaRPr lang="en-US" sz="2000" dirty="0">
              <a:latin typeface="Calibri"/>
              <a:ea typeface="Calibri Light"/>
              <a:cs typeface="Calibri Light"/>
            </a:endParaRPr>
          </a:p>
          <a:p>
            <a:pPr marL="0" indent="0">
              <a:buNone/>
            </a:pPr>
            <a:r>
              <a:rPr lang="en-US" sz="2000" dirty="0">
                <a:latin typeface="Calibri"/>
                <a:ea typeface="Calibri Light"/>
                <a:cs typeface="Calibri Light"/>
              </a:rPr>
              <a:t>The official project application is completed in e-snaps, and the local application (collecting supplemental information) is completed in ZoomGrants. </a:t>
            </a:r>
            <a:r>
              <a:rPr lang="en-US" sz="2000" dirty="0">
                <a:latin typeface="Calibri"/>
                <a:ea typeface="Calibri Light"/>
                <a:cs typeface="Calibri Light"/>
                <a:hlinkClick r:id="rId3"/>
              </a:rPr>
              <a:t>See here </a:t>
            </a:r>
            <a:r>
              <a:rPr lang="en-US" sz="2000" dirty="0">
                <a:latin typeface="Calibri"/>
                <a:ea typeface="Calibri Light"/>
                <a:cs typeface="Calibri Light"/>
              </a:rPr>
              <a:t>for the most recent instructions from HUD on how to complete a project application in e-snaps (to be updated in FY2026). </a:t>
            </a:r>
          </a:p>
          <a:p>
            <a:endParaRPr lang="en-US" sz="2000" dirty="0">
              <a:latin typeface="Calibri"/>
              <a:ea typeface="Calibri Light"/>
              <a:cs typeface="Calibri Light"/>
            </a:endParaRP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67320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87DC-7C72-62B5-F471-0BDAE497F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3BC85-889E-97BE-D5F0-2F88CC25A3E3}"/>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Grantee Responsibilities </a:t>
            </a:r>
          </a:p>
        </p:txBody>
      </p:sp>
      <p:sp>
        <p:nvSpPr>
          <p:cNvPr id="3" name="Content Placeholder 2">
            <a:extLst>
              <a:ext uri="{FF2B5EF4-FFF2-40B4-BE49-F238E27FC236}">
                <a16:creationId xmlns:a16="http://schemas.microsoft.com/office/drawing/2014/main" id="{5B647D8E-FAE7-24CA-E671-970E43399C1E}"/>
              </a:ext>
            </a:extLst>
          </p:cNvPr>
          <p:cNvSpPr>
            <a:spLocks noGrp="1"/>
          </p:cNvSpPr>
          <p:nvPr>
            <p:ph sz="quarter" idx="1"/>
          </p:nvPr>
        </p:nvSpPr>
        <p:spPr>
          <a:xfrm>
            <a:off x="609600" y="1402591"/>
            <a:ext cx="10486293" cy="4376886"/>
          </a:xfrm>
        </p:spPr>
        <p:txBody>
          <a:bodyPr vert="horz" lIns="91440" tIns="45720" rIns="91440" bIns="45720" rtlCol="0" anchor="t">
            <a:normAutofit lnSpcReduction="10000"/>
          </a:bodyPr>
          <a:lstStyle/>
          <a:p>
            <a:pPr marL="0" indent="0">
              <a:buNone/>
            </a:pPr>
            <a:r>
              <a:rPr lang="en-US" sz="2000" dirty="0">
                <a:latin typeface="Calibri"/>
                <a:ea typeface="Calibri Light"/>
                <a:cs typeface="Calibri Light"/>
              </a:rPr>
              <a:t>As a part of our local application in ZoomGrants, all applicants will be required to sign the NC BoS CoC Grantee Agreement. This agreement lays out the expectations of a CoC Grantee after an award is made by HUD. The Grantee Agreement includes: </a:t>
            </a:r>
          </a:p>
          <a:p>
            <a:r>
              <a:rPr lang="en-US" sz="2000" dirty="0">
                <a:latin typeface="Calibri"/>
                <a:ea typeface="Calibri Light"/>
                <a:cs typeface="Calibri Light"/>
              </a:rPr>
              <a:t>The minimum information you must collect on each client served by your project in HMIS or an HMIS-comparable database for VSPs</a:t>
            </a:r>
          </a:p>
          <a:p>
            <a:r>
              <a:rPr lang="en-US" sz="2000" dirty="0">
                <a:latin typeface="Calibri"/>
                <a:ea typeface="Calibri Light"/>
                <a:cs typeface="Calibri Light"/>
              </a:rPr>
              <a:t>Required participation in Coordinated Entry – all households served by your project must come from your Region’s Coordinated Entry system. </a:t>
            </a:r>
          </a:p>
          <a:p>
            <a:r>
              <a:rPr lang="en-US" sz="2000" dirty="0">
                <a:latin typeface="Calibri"/>
                <a:ea typeface="Calibri Light"/>
                <a:cs typeface="Calibri Light"/>
              </a:rPr>
              <a:t>Required participation in Regional meetings</a:t>
            </a:r>
          </a:p>
          <a:p>
            <a:r>
              <a:rPr lang="en-US" sz="2000" dirty="0">
                <a:latin typeface="Calibri"/>
                <a:ea typeface="Calibri Light"/>
                <a:cs typeface="Calibri Light"/>
              </a:rPr>
              <a:t>Required reporting to HUD is conducted before deadlines</a:t>
            </a:r>
          </a:p>
          <a:p>
            <a:r>
              <a:rPr lang="en-US" sz="2000" dirty="0">
                <a:latin typeface="Calibri"/>
                <a:ea typeface="Calibri Light"/>
                <a:cs typeface="Calibri Light"/>
              </a:rPr>
              <a:t>Required reporting to NCCEH, including HMIS reports and spending reports </a:t>
            </a:r>
          </a:p>
          <a:p>
            <a:r>
              <a:rPr lang="en-US" sz="2000" dirty="0">
                <a:latin typeface="Calibri"/>
                <a:ea typeface="Calibri Light"/>
                <a:cs typeface="Calibri Light"/>
              </a:rPr>
              <a:t>All projects are subject to monitoring </a:t>
            </a:r>
          </a:p>
          <a:p>
            <a:endParaRPr lang="en-US" sz="2000" dirty="0">
              <a:latin typeface="Calibri"/>
              <a:ea typeface="Calibri Light"/>
              <a:cs typeface="Calibri Light"/>
            </a:endParaRPr>
          </a:p>
          <a:p>
            <a:pPr marL="0" indent="0">
              <a:buNone/>
            </a:pPr>
            <a:r>
              <a:rPr lang="en-US" sz="2000" dirty="0">
                <a:latin typeface="Calibri"/>
                <a:ea typeface="Calibri Light"/>
                <a:cs typeface="Calibri Light"/>
              </a:rPr>
              <a:t>See the </a:t>
            </a:r>
            <a:r>
              <a:rPr lang="en-US" sz="2000" dirty="0">
                <a:latin typeface="Calibri"/>
                <a:ea typeface="Calibri Light"/>
                <a:cs typeface="Calibri Light"/>
                <a:hlinkClick r:id="rId3" action="ppaction://hlinkfile"/>
              </a:rPr>
              <a:t>FY2026 Grantee Agreement</a:t>
            </a:r>
            <a:r>
              <a:rPr lang="en-US" sz="2000" dirty="0">
                <a:latin typeface="Calibri"/>
                <a:ea typeface="Calibri Light"/>
                <a:cs typeface="Calibri Light"/>
              </a:rPr>
              <a:t>. </a:t>
            </a:r>
          </a:p>
          <a:p>
            <a:endParaRPr lang="en-US" sz="2000" dirty="0">
              <a:latin typeface="Calibri"/>
              <a:ea typeface="Calibri Light"/>
              <a:cs typeface="Calibri Light"/>
            </a:endParaRP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15072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09EC-6BB5-C148-448A-E7A957F7C1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9DE16A-3904-E2D5-C3AA-6E88B07A3B96}"/>
              </a:ext>
            </a:extLst>
          </p:cNvPr>
          <p:cNvSpPr>
            <a:spLocks noGrp="1"/>
          </p:cNvSpPr>
          <p:nvPr>
            <p:ph type="body" sz="quarter" idx="10"/>
          </p:nvPr>
        </p:nvSpPr>
        <p:spPr/>
        <p:txBody>
          <a:bodyPr>
            <a:normAutofit fontScale="77500" lnSpcReduction="20000"/>
          </a:bodyPr>
          <a:lstStyle/>
          <a:p>
            <a:r>
              <a:rPr lang="en-US" sz="4200" dirty="0"/>
              <a:t>FY2026 CoC Competition: What We Can Expect</a:t>
            </a:r>
          </a:p>
        </p:txBody>
      </p:sp>
    </p:spTree>
    <p:extLst>
      <p:ext uri="{BB962C8B-B14F-4D97-AF65-F5344CB8AC3E}">
        <p14:creationId xmlns:p14="http://schemas.microsoft.com/office/powerpoint/2010/main" val="369520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B932-34A0-68A3-D4AA-038631D62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3CF3B-5620-0BDD-2430-24DDB77A3F11}"/>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What We Know about FY2026</a:t>
            </a:r>
          </a:p>
        </p:txBody>
      </p:sp>
      <p:sp>
        <p:nvSpPr>
          <p:cNvPr id="3" name="Content Placeholder 2">
            <a:extLst>
              <a:ext uri="{FF2B5EF4-FFF2-40B4-BE49-F238E27FC236}">
                <a16:creationId xmlns:a16="http://schemas.microsoft.com/office/drawing/2014/main" id="{FF837B25-B936-04B1-0BC2-FB7477CE749F}"/>
              </a:ext>
            </a:extLst>
          </p:cNvPr>
          <p:cNvSpPr>
            <a:spLocks noGrp="1"/>
          </p:cNvSpPr>
          <p:nvPr>
            <p:ph sz="quarter" idx="1"/>
          </p:nvPr>
        </p:nvSpPr>
        <p:spPr>
          <a:xfrm>
            <a:off x="609600" y="1402591"/>
            <a:ext cx="10486293" cy="4376886"/>
          </a:xfrm>
        </p:spPr>
        <p:txBody>
          <a:bodyPr vert="horz" lIns="91440" tIns="45720" rIns="91440" bIns="45720" rtlCol="0" anchor="t">
            <a:normAutofit/>
          </a:bodyPr>
          <a:lstStyle/>
          <a:p>
            <a:r>
              <a:rPr lang="en-US" sz="2400" dirty="0">
                <a:latin typeface="Calibri"/>
                <a:ea typeface="Calibri Light"/>
                <a:cs typeface="Calibri Light"/>
              </a:rPr>
              <a:t>FY2026 spending bill passed by Congress requires HUD to release the FY2026 Notice of Funding Opportunity (NOFO) no later than June 1, 2026 and to award funding to applicants no later than December 1, 2026.</a:t>
            </a:r>
          </a:p>
          <a:p>
            <a:pPr lvl="1"/>
            <a:r>
              <a:rPr lang="en-US" sz="2200" dirty="0">
                <a:latin typeface="Calibri"/>
                <a:ea typeface="Calibri Light"/>
                <a:cs typeface="Calibri Light"/>
              </a:rPr>
              <a:t>According to grants.gov, the FY2026 NOFO is estimated to be released on May 29 and to have a final due date of August 26. </a:t>
            </a:r>
          </a:p>
          <a:p>
            <a:pPr lvl="1"/>
            <a:endParaRPr lang="en-US" sz="2200" dirty="0">
              <a:latin typeface="Calibri"/>
              <a:ea typeface="Calibri Light"/>
              <a:cs typeface="Calibri Light"/>
            </a:endParaRPr>
          </a:p>
          <a:p>
            <a:r>
              <a:rPr lang="en-US" sz="2400" dirty="0">
                <a:latin typeface="Calibri"/>
                <a:ea typeface="Calibri Light"/>
                <a:cs typeface="Calibri Light"/>
              </a:rPr>
              <a:t>Tier 1 must be set at 60% of ARD or higher.</a:t>
            </a:r>
          </a:p>
          <a:p>
            <a:pPr marL="0" indent="0">
              <a:buNone/>
            </a:pPr>
            <a:endParaRPr lang="en-US" sz="2000" dirty="0">
              <a:latin typeface="Calibri"/>
              <a:ea typeface="Calibri Light"/>
              <a:cs typeface="Calibri Light"/>
            </a:endParaRPr>
          </a:p>
          <a:p>
            <a:pPr marL="0" indent="0">
              <a:buNone/>
            </a:pPr>
            <a:endParaRPr lang="en-US" sz="2000" dirty="0">
              <a:latin typeface="Calibri"/>
              <a:ea typeface="Calibri Light"/>
              <a:cs typeface="Calibri Light"/>
            </a:endParaRP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17539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1A35F-EC98-6AAA-663A-DE9A9C299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046F2-6082-D865-8994-112647872328}"/>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Expectation: TH and SSO-SO as New Eligible Project Types</a:t>
            </a:r>
          </a:p>
        </p:txBody>
      </p:sp>
      <p:sp>
        <p:nvSpPr>
          <p:cNvPr id="3" name="Content Placeholder 2">
            <a:extLst>
              <a:ext uri="{FF2B5EF4-FFF2-40B4-BE49-F238E27FC236}">
                <a16:creationId xmlns:a16="http://schemas.microsoft.com/office/drawing/2014/main" id="{1F4522FA-19ED-D9A0-FC98-93C0202A3025}"/>
              </a:ext>
            </a:extLst>
          </p:cNvPr>
          <p:cNvSpPr>
            <a:spLocks noGrp="1"/>
          </p:cNvSpPr>
          <p:nvPr>
            <p:ph sz="quarter" idx="1"/>
          </p:nvPr>
        </p:nvSpPr>
        <p:spPr>
          <a:xfrm>
            <a:off x="609600" y="1402591"/>
            <a:ext cx="10486293" cy="4376886"/>
          </a:xfrm>
        </p:spPr>
        <p:txBody>
          <a:bodyPr vert="horz" lIns="91440" tIns="45720" rIns="91440" bIns="45720" rtlCol="0" anchor="t">
            <a:normAutofit lnSpcReduction="10000"/>
          </a:bodyPr>
          <a:lstStyle/>
          <a:p>
            <a:pPr marL="0" indent="0">
              <a:buNone/>
            </a:pPr>
            <a:r>
              <a:rPr lang="en-US" sz="2000" dirty="0">
                <a:latin typeface="Calibri"/>
                <a:ea typeface="Calibri Light"/>
                <a:cs typeface="Calibri Light"/>
              </a:rPr>
              <a:t>In a FY2025 NOFO that was ultimately not implemented, we saw HUD re-introduce Transitional Housing and Supportive Services Only – Street Outreach (SSO-SO) as eligible project types for CoC Program funding. </a:t>
            </a:r>
          </a:p>
          <a:p>
            <a:pPr marL="0" indent="0">
              <a:buNone/>
            </a:pPr>
            <a:endParaRPr lang="en-US" sz="2000" dirty="0">
              <a:latin typeface="Calibri"/>
              <a:ea typeface="Calibri Light"/>
              <a:cs typeface="Calibri Light"/>
            </a:endParaRPr>
          </a:p>
          <a:p>
            <a:pPr marL="0" indent="0">
              <a:buNone/>
            </a:pPr>
            <a:r>
              <a:rPr lang="en-US" sz="2000" b="1" dirty="0">
                <a:latin typeface="Calibri"/>
                <a:ea typeface="Calibri Light"/>
                <a:cs typeface="Calibri Light"/>
              </a:rPr>
              <a:t>Transitional Housing: </a:t>
            </a:r>
            <a:r>
              <a:rPr lang="en-US" sz="2000" dirty="0">
                <a:latin typeface="Calibri" panose="020F0502020204030204" pitchFamily="34" charset="0"/>
                <a:ea typeface="Calibri" panose="020F0502020204030204" pitchFamily="34" charset="0"/>
                <a:cs typeface="Calibri" panose="020F0502020204030204" pitchFamily="34" charset="0"/>
              </a:rPr>
              <a:t>Transitional Housing (TH) provides temporary housing with supportive services to individuals and families experiencing homelessness with the goal of interim stability and support to successfully move to and maintain permanent housing. TH projects can cover housing costs and accompanying supportive services for program participants for up to 24 months.</a:t>
            </a:r>
          </a:p>
          <a:p>
            <a:pPr marL="0" indent="0">
              <a:buNone/>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b="1" dirty="0">
                <a:latin typeface="Calibri"/>
                <a:ea typeface="Calibri Light"/>
                <a:cs typeface="Calibri Light"/>
              </a:rPr>
              <a:t>SSO-SO: </a:t>
            </a:r>
            <a:r>
              <a:rPr lang="en-US" sz="2000" dirty="0">
                <a:latin typeface="Calibri"/>
                <a:ea typeface="Calibri Light"/>
                <a:cs typeface="Calibri Light"/>
              </a:rPr>
              <a:t>Supportive Services Only (SSO) projects allow recipients to provide supportive services—such as conducting outreach to sheltered and unsheltered homeless persons and families and providing referrals to other housing or other necessary services—to families and individuals experiencing homelessness. The recipient may only assist program participants for whom the recipient or subrecipient of the funds is not providing housing or housing assistance.</a:t>
            </a: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249986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10065-0B12-233C-EB8F-956811C0AE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8E714-18A9-3BB9-121D-9E367C99B3FE}"/>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Expectation: Funding Cap on Permanent Housing</a:t>
            </a:r>
          </a:p>
        </p:txBody>
      </p:sp>
      <p:sp>
        <p:nvSpPr>
          <p:cNvPr id="3" name="Content Placeholder 2">
            <a:extLst>
              <a:ext uri="{FF2B5EF4-FFF2-40B4-BE49-F238E27FC236}">
                <a16:creationId xmlns:a16="http://schemas.microsoft.com/office/drawing/2014/main" id="{D26B6F1E-6828-D5E0-FE0E-9CBA94B96271}"/>
              </a:ext>
            </a:extLst>
          </p:cNvPr>
          <p:cNvSpPr>
            <a:spLocks noGrp="1"/>
          </p:cNvSpPr>
          <p:nvPr>
            <p:ph sz="quarter" idx="1"/>
          </p:nvPr>
        </p:nvSpPr>
        <p:spPr>
          <a:xfrm>
            <a:off x="609600" y="1402591"/>
            <a:ext cx="10486293" cy="4376886"/>
          </a:xfrm>
        </p:spPr>
        <p:txBody>
          <a:bodyPr vert="horz" lIns="91440" tIns="45720" rIns="91440" bIns="45720" rtlCol="0" anchor="t">
            <a:normAutofit/>
          </a:bodyPr>
          <a:lstStyle/>
          <a:p>
            <a:pPr marL="0" indent="0">
              <a:buNone/>
            </a:pPr>
            <a:r>
              <a:rPr lang="en-US" sz="2000" dirty="0">
                <a:latin typeface="Calibri"/>
                <a:ea typeface="Calibri Light"/>
                <a:cs typeface="Calibri Light"/>
              </a:rPr>
              <a:t>In the FY2025 NOFO, we also saw HUD place a funding cap on permanent housing projects, meaning that only a portion of our CoC’s total funding request (30%) could be for Rapid Rehousing and Permanent Supportive Housing projects. Right now, 89% of our CoC’s funding across all grantees is for permanent housing. </a:t>
            </a:r>
          </a:p>
          <a:p>
            <a:pPr marL="0" indent="0">
              <a:buNone/>
            </a:pPr>
            <a:endParaRPr lang="en-US" sz="2000" dirty="0">
              <a:latin typeface="Calibri"/>
              <a:ea typeface="Calibri Light"/>
              <a:cs typeface="Calibri Light"/>
            </a:endParaRPr>
          </a:p>
          <a:p>
            <a:pPr marL="0" indent="0">
              <a:buNone/>
            </a:pPr>
            <a:r>
              <a:rPr lang="en-US" sz="2000" dirty="0">
                <a:latin typeface="Calibri"/>
                <a:ea typeface="Calibri Light"/>
                <a:cs typeface="Calibri Light"/>
              </a:rPr>
              <a:t>We don’t know for sure that the permanent housing funding cap will be present in the FY2026 Competition. However, if it is, that opens a door for TH and SSO-SO applications and increases the chances for applications for those project types to be included on our CoC’s Priority Listing. </a:t>
            </a: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83731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28004-865B-69D5-C6D6-D6E3B054A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2A6EE-F02D-7A58-A878-AF0BAC7EA8A7}"/>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Expectation: New Priorities/Requirements</a:t>
            </a:r>
          </a:p>
        </p:txBody>
      </p:sp>
      <p:sp>
        <p:nvSpPr>
          <p:cNvPr id="3" name="Content Placeholder 2">
            <a:extLst>
              <a:ext uri="{FF2B5EF4-FFF2-40B4-BE49-F238E27FC236}">
                <a16:creationId xmlns:a16="http://schemas.microsoft.com/office/drawing/2014/main" id="{2B49058D-88DE-F4CA-ACAF-86123442E202}"/>
              </a:ext>
            </a:extLst>
          </p:cNvPr>
          <p:cNvSpPr>
            <a:spLocks noGrp="1"/>
          </p:cNvSpPr>
          <p:nvPr>
            <p:ph sz="quarter" idx="1"/>
          </p:nvPr>
        </p:nvSpPr>
        <p:spPr>
          <a:xfrm>
            <a:off x="609600" y="1402591"/>
            <a:ext cx="10486293" cy="4376886"/>
          </a:xfrm>
        </p:spPr>
        <p:txBody>
          <a:bodyPr vert="horz" lIns="91440" tIns="45720" rIns="91440" bIns="45720" rtlCol="0" anchor="t">
            <a:normAutofit fontScale="92500" lnSpcReduction="10000"/>
          </a:bodyPr>
          <a:lstStyle/>
          <a:p>
            <a:pPr marL="0" indent="0">
              <a:buNone/>
            </a:pPr>
            <a:r>
              <a:rPr lang="en-US" sz="2000" b="1" dirty="0">
                <a:latin typeface="Calibri"/>
                <a:ea typeface="Calibri Light"/>
                <a:cs typeface="Calibri Light"/>
              </a:rPr>
              <a:t>Thresholds: </a:t>
            </a:r>
          </a:p>
          <a:p>
            <a:r>
              <a:rPr lang="en-US" sz="2000" dirty="0">
                <a:latin typeface="Calibri"/>
                <a:ea typeface="Calibri Light"/>
                <a:cs typeface="Calibri Light"/>
              </a:rPr>
              <a:t>The project applicant will not engage in illegal discrimination, including illegal racial preferences.</a:t>
            </a:r>
          </a:p>
          <a:p>
            <a:r>
              <a:rPr lang="en-US" sz="2000" dirty="0">
                <a:latin typeface="Calibri"/>
                <a:ea typeface="Calibri Light"/>
                <a:cs typeface="Calibri Light"/>
              </a:rPr>
              <a:t>The project applicant will not operate illegal drug injection sites or “safe consumption sites.</a:t>
            </a:r>
          </a:p>
          <a:p>
            <a:pPr marL="0" indent="0">
              <a:buNone/>
            </a:pPr>
            <a:endParaRPr lang="en-US" sz="2000" dirty="0">
              <a:latin typeface="Calibri"/>
              <a:ea typeface="Calibri Light"/>
              <a:cs typeface="Calibri Light"/>
            </a:endParaRPr>
          </a:p>
          <a:p>
            <a:pPr marL="0" indent="0">
              <a:buNone/>
            </a:pPr>
            <a:r>
              <a:rPr lang="en-US" sz="2000" b="1" dirty="0">
                <a:latin typeface="Calibri"/>
                <a:ea typeface="Calibri Light"/>
                <a:cs typeface="Calibri Light"/>
              </a:rPr>
              <a:t>Priorities: </a:t>
            </a:r>
          </a:p>
          <a:p>
            <a:r>
              <a:rPr lang="en-US" sz="2000" dirty="0">
                <a:latin typeface="Calibri"/>
                <a:ea typeface="Calibri Light"/>
                <a:cs typeface="Calibri Light"/>
              </a:rPr>
              <a:t>The applicant has previously operated a similar project type with good outcomes (at least 50%) of participants exiting the program to permanent housing destinations. Permanent housing applicants also have a good history of helping participants increase income while enrolled. </a:t>
            </a:r>
          </a:p>
          <a:p>
            <a:r>
              <a:rPr lang="en-US" sz="2000" dirty="0">
                <a:latin typeface="Calibri"/>
                <a:ea typeface="Calibri Light"/>
                <a:cs typeface="Calibri Light"/>
              </a:rPr>
              <a:t>SSO-SO applicants have a history of partnering with first responders and law enforcement to engage unsheltered persons with shelter, treatment programs, transitional housing, or independent living. Applicant cooperates and does not interfere with enforcement of local laws such as public camping and public drug use laws. </a:t>
            </a:r>
          </a:p>
          <a:p>
            <a:r>
              <a:rPr lang="en-US" sz="2000" dirty="0">
                <a:latin typeface="Calibri"/>
                <a:ea typeface="Calibri Light"/>
                <a:cs typeface="Calibri Light"/>
              </a:rPr>
              <a:t>SSO-SO projects have a strategy in place to ensure unsheltered persons who don’t typically engage in homeless services will be reached </a:t>
            </a:r>
          </a:p>
          <a:p>
            <a:pPr marL="0" indent="0">
              <a:buNone/>
            </a:pPr>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1431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9724-B16C-C370-DD51-E020AD612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6055E-123E-7220-E245-8B823A68432B}"/>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Expectation: New Priorities/Requirements</a:t>
            </a:r>
          </a:p>
        </p:txBody>
      </p:sp>
      <p:sp>
        <p:nvSpPr>
          <p:cNvPr id="3" name="Content Placeholder 2">
            <a:extLst>
              <a:ext uri="{FF2B5EF4-FFF2-40B4-BE49-F238E27FC236}">
                <a16:creationId xmlns:a16="http://schemas.microsoft.com/office/drawing/2014/main" id="{5EADDD22-8F73-D781-68E3-EA3D7A4637DB}"/>
              </a:ext>
            </a:extLst>
          </p:cNvPr>
          <p:cNvSpPr>
            <a:spLocks noGrp="1"/>
          </p:cNvSpPr>
          <p:nvPr>
            <p:ph sz="quarter" idx="1"/>
          </p:nvPr>
        </p:nvSpPr>
        <p:spPr>
          <a:xfrm>
            <a:off x="609600" y="1402591"/>
            <a:ext cx="10486293" cy="4728578"/>
          </a:xfrm>
        </p:spPr>
        <p:txBody>
          <a:bodyPr vert="horz" lIns="91440" tIns="45720" rIns="91440" bIns="45720" rtlCol="0" anchor="t">
            <a:normAutofit fontScale="85000" lnSpcReduction="10000"/>
          </a:bodyPr>
          <a:lstStyle/>
          <a:p>
            <a:pPr marL="0" indent="0">
              <a:buNone/>
            </a:pPr>
            <a:r>
              <a:rPr lang="en-US" sz="2000" b="1" dirty="0">
                <a:latin typeface="Calibri"/>
                <a:ea typeface="Calibri Light"/>
                <a:cs typeface="Calibri Light"/>
              </a:rPr>
              <a:t>Priorities (Continued)</a:t>
            </a:r>
          </a:p>
          <a:p>
            <a:r>
              <a:rPr lang="en-US" sz="2000" dirty="0">
                <a:latin typeface="Calibri"/>
                <a:ea typeface="Calibri Light"/>
                <a:cs typeface="Calibri Light"/>
              </a:rPr>
              <a:t>Permanent housing projects will serve individuals or families where at least one person has a disabling condition. No exclusion or priority of one disability over another will occur. </a:t>
            </a:r>
          </a:p>
          <a:p>
            <a:r>
              <a:rPr lang="en-US" sz="2000" dirty="0">
                <a:latin typeface="Calibri"/>
                <a:ea typeface="Calibri Light"/>
                <a:cs typeface="Calibri Light"/>
              </a:rPr>
              <a:t>All projects require participants to engage in supportive services and have a service agreement in place. Transitional Housing projects will provide 40 hours per week of customized services for each participant. </a:t>
            </a:r>
          </a:p>
          <a:p>
            <a:r>
              <a:rPr lang="en-US" sz="2000" dirty="0">
                <a:latin typeface="Calibri"/>
                <a:ea typeface="Calibri Light"/>
                <a:cs typeface="Calibri Light"/>
              </a:rPr>
              <a:t>The project will be supplemented with resources from other public or private sources, that may include mainstream health, social, and employment programs such as Medicare, Medicaid, SSI, and SNAP.</a:t>
            </a:r>
          </a:p>
          <a:p>
            <a:r>
              <a:rPr lang="en-US" sz="2000" dirty="0">
                <a:latin typeface="Calibri"/>
                <a:ea typeface="Calibri Light"/>
                <a:cs typeface="Calibri Light"/>
              </a:rPr>
              <a:t>All projects will help the CoC increase exits to positive destinations, increase participant income, and reduce returns to homelessness. </a:t>
            </a:r>
          </a:p>
          <a:p>
            <a:r>
              <a:rPr lang="en-US" sz="2000" dirty="0">
                <a:latin typeface="Calibri"/>
                <a:ea typeface="Calibri Light"/>
                <a:cs typeface="Calibri Light"/>
              </a:rPr>
              <a:t>CoCs where substance abuse treatment is available on-site for 30% of projects will receive extra points. CoCs will also receive extra points for applying for new projects in FY2026 that are created for the purpose of provide substance abuse treatment and include participation in substance abuse services in their service/occupancy agreement. </a:t>
            </a:r>
          </a:p>
          <a:p>
            <a:pPr marL="0" indent="0">
              <a:buNone/>
            </a:pPr>
            <a:endParaRPr lang="en-US" sz="2000" dirty="0">
              <a:latin typeface="Calibri"/>
              <a:ea typeface="Calibri Light"/>
              <a:cs typeface="Calibri Light"/>
            </a:endParaRPr>
          </a:p>
          <a:p>
            <a:pPr marL="0" indent="0">
              <a:buNone/>
            </a:pPr>
            <a:r>
              <a:rPr lang="en-US" sz="2000" b="1" dirty="0">
                <a:solidFill>
                  <a:schemeClr val="tx1"/>
                </a:solidFill>
                <a:latin typeface="Calibri"/>
                <a:ea typeface="Calibri Light"/>
                <a:cs typeface="Calibri Light"/>
              </a:rPr>
              <a:t>As soon as the FY2026 NOFO is available, please plan investment time to read through it. Understanding the NOFO will strengthen your application. NCCEH is here to help, but your agency is ultimately responsible as the potential grantee. </a:t>
            </a: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115969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6FB1-0C71-4253-BDE8-47A73A0EA2BB}"/>
              </a:ext>
            </a:extLst>
          </p:cNvPr>
          <p:cNvSpPr>
            <a:spLocks noGrp="1"/>
          </p:cNvSpPr>
          <p:nvPr>
            <p:ph type="title"/>
          </p:nvPr>
        </p:nvSpPr>
        <p:spPr/>
        <p:txBody>
          <a:bodyPr/>
          <a:lstStyle/>
          <a:p>
            <a:r>
              <a:rPr lang="en-US"/>
              <a:t>Attendance </a:t>
            </a:r>
          </a:p>
        </p:txBody>
      </p:sp>
      <p:sp>
        <p:nvSpPr>
          <p:cNvPr id="3" name="Content Placeholder 2">
            <a:extLst>
              <a:ext uri="{FF2B5EF4-FFF2-40B4-BE49-F238E27FC236}">
                <a16:creationId xmlns:a16="http://schemas.microsoft.com/office/drawing/2014/main" id="{0D7ABC06-2D50-4EA6-B7E2-B51FD7E344EE}"/>
              </a:ext>
            </a:extLst>
          </p:cNvPr>
          <p:cNvSpPr>
            <a:spLocks noGrp="1"/>
          </p:cNvSpPr>
          <p:nvPr>
            <p:ph sz="quarter" idx="1"/>
          </p:nvPr>
        </p:nvSpPr>
        <p:spPr>
          <a:xfrm>
            <a:off x="609600" y="1371600"/>
            <a:ext cx="4100945" cy="4648200"/>
          </a:xfrm>
        </p:spPr>
        <p:txBody>
          <a:bodyPr vert="horz" lIns="91440" tIns="45720" rIns="91440" bIns="45720" anchor="t">
            <a:normAutofit/>
          </a:bodyPr>
          <a:lstStyle/>
          <a:p>
            <a:r>
              <a:rPr lang="en-US" dirty="0">
                <a:latin typeface="Franklin Gothic Book"/>
              </a:rPr>
              <a:t>Please enter your name &amp; agency in the chat so we know who is here today!</a:t>
            </a:r>
          </a:p>
        </p:txBody>
      </p:sp>
      <p:sp>
        <p:nvSpPr>
          <p:cNvPr id="9" name="Flowchart: Connector 8">
            <a:extLst>
              <a:ext uri="{FF2B5EF4-FFF2-40B4-BE49-F238E27FC236}">
                <a16:creationId xmlns:a16="http://schemas.microsoft.com/office/drawing/2014/main" id="{54840CBD-CEE9-4F77-889B-F9D84C40787A}"/>
              </a:ext>
            </a:extLst>
          </p:cNvPr>
          <p:cNvSpPr/>
          <p:nvPr/>
        </p:nvSpPr>
        <p:spPr>
          <a:xfrm>
            <a:off x="5943600" y="491764"/>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Flowchart: Connector 9">
            <a:extLst>
              <a:ext uri="{FF2B5EF4-FFF2-40B4-BE49-F238E27FC236}">
                <a16:creationId xmlns:a16="http://schemas.microsoft.com/office/drawing/2014/main" id="{5ADB868A-8D55-47CD-975F-6E65F5180718}"/>
              </a:ext>
            </a:extLst>
          </p:cNvPr>
          <p:cNvSpPr/>
          <p:nvPr/>
        </p:nvSpPr>
        <p:spPr>
          <a:xfrm>
            <a:off x="4405745" y="4305539"/>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cxnSp>
        <p:nvCxnSpPr>
          <p:cNvPr id="12" name="Straight Arrow Connector 11">
            <a:extLst>
              <a:ext uri="{FF2B5EF4-FFF2-40B4-BE49-F238E27FC236}">
                <a16:creationId xmlns:a16="http://schemas.microsoft.com/office/drawing/2014/main" id="{BFA89773-5038-409E-B69D-377AEA599D9D}"/>
              </a:ext>
            </a:extLst>
          </p:cNvPr>
          <p:cNvCxnSpPr>
            <a:cxnSpLocks/>
          </p:cNvCxnSpPr>
          <p:nvPr/>
        </p:nvCxnSpPr>
        <p:spPr>
          <a:xfrm>
            <a:off x="6728081" y="1036928"/>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4" name="object 17">
            <a:extLst>
              <a:ext uri="{FF2B5EF4-FFF2-40B4-BE49-F238E27FC236}">
                <a16:creationId xmlns:a16="http://schemas.microsoft.com/office/drawing/2014/main" id="{64113522-A2D1-6379-FF8D-896FA0793F37}"/>
              </a:ext>
            </a:extLst>
          </p:cNvPr>
          <p:cNvGrpSpPr/>
          <p:nvPr/>
        </p:nvGrpSpPr>
        <p:grpSpPr>
          <a:xfrm>
            <a:off x="8159497" y="491764"/>
            <a:ext cx="3422903" cy="3476243"/>
            <a:chOff x="6533388" y="336804"/>
            <a:chExt cx="3422903" cy="3476243"/>
          </a:xfrm>
        </p:grpSpPr>
        <p:pic>
          <p:nvPicPr>
            <p:cNvPr id="5" name="object 18">
              <a:extLst>
                <a:ext uri="{FF2B5EF4-FFF2-40B4-BE49-F238E27FC236}">
                  <a16:creationId xmlns:a16="http://schemas.microsoft.com/office/drawing/2014/main" id="{E2BBC4FF-B24A-DF9C-B880-ED86E1B2EFDD}"/>
                </a:ext>
              </a:extLst>
            </p:cNvPr>
            <p:cNvPicPr/>
            <p:nvPr/>
          </p:nvPicPr>
          <p:blipFill>
            <a:blip r:embed="rId3" cstate="print"/>
            <a:stretch>
              <a:fillRect/>
            </a:stretch>
          </p:blipFill>
          <p:spPr>
            <a:xfrm>
              <a:off x="6533388" y="336804"/>
              <a:ext cx="3422903" cy="3476243"/>
            </a:xfrm>
            <a:prstGeom prst="rect">
              <a:avLst/>
            </a:prstGeom>
          </p:spPr>
        </p:pic>
        <p:pic>
          <p:nvPicPr>
            <p:cNvPr id="7" name="object 19">
              <a:extLst>
                <a:ext uri="{FF2B5EF4-FFF2-40B4-BE49-F238E27FC236}">
                  <a16:creationId xmlns:a16="http://schemas.microsoft.com/office/drawing/2014/main" id="{10F128DD-FE7E-CF64-3445-B658D3F0648E}"/>
                </a:ext>
              </a:extLst>
            </p:cNvPr>
            <p:cNvPicPr/>
            <p:nvPr/>
          </p:nvPicPr>
          <p:blipFill>
            <a:blip r:embed="rId4" cstate="print"/>
            <a:stretch>
              <a:fillRect/>
            </a:stretch>
          </p:blipFill>
          <p:spPr>
            <a:xfrm>
              <a:off x="6684264" y="487680"/>
              <a:ext cx="3049523" cy="3102850"/>
            </a:xfrm>
            <a:prstGeom prst="rect">
              <a:avLst/>
            </a:prstGeom>
          </p:spPr>
        </p:pic>
        <p:sp>
          <p:nvSpPr>
            <p:cNvPr id="8" name="object 20">
              <a:extLst>
                <a:ext uri="{FF2B5EF4-FFF2-40B4-BE49-F238E27FC236}">
                  <a16:creationId xmlns:a16="http://schemas.microsoft.com/office/drawing/2014/main" id="{FAC460E4-FEEB-583B-6C45-85C6987E83C4}"/>
                </a:ext>
              </a:extLst>
            </p:cNvPr>
            <p:cNvSpPr/>
            <p:nvPr/>
          </p:nvSpPr>
          <p:spPr>
            <a:xfrm>
              <a:off x="6620764" y="424180"/>
              <a:ext cx="3176905" cy="3230245"/>
            </a:xfrm>
            <a:custGeom>
              <a:avLst/>
              <a:gdLst/>
              <a:ahLst/>
              <a:cxnLst/>
              <a:rect l="l" t="t" r="r" b="b"/>
              <a:pathLst>
                <a:path w="3176904" h="3230245">
                  <a:moveTo>
                    <a:pt x="0" y="0"/>
                  </a:moveTo>
                  <a:lnTo>
                    <a:pt x="3176524" y="0"/>
                  </a:lnTo>
                  <a:lnTo>
                    <a:pt x="3176524" y="3229864"/>
                  </a:lnTo>
                  <a:lnTo>
                    <a:pt x="0" y="3229864"/>
                  </a:lnTo>
                  <a:lnTo>
                    <a:pt x="0" y="0"/>
                  </a:lnTo>
                  <a:close/>
                </a:path>
              </a:pathLst>
            </a:custGeom>
            <a:ln w="127000">
              <a:solidFill>
                <a:srgbClr val="2C737D"/>
              </a:solidFill>
            </a:ln>
          </p:spPr>
          <p:txBody>
            <a:bodyPr wrap="square" lIns="0" tIns="0" rIns="0" bIns="0" rtlCol="0"/>
            <a:lstStyle/>
            <a:p>
              <a:endParaRPr/>
            </a:p>
          </p:txBody>
        </p:sp>
      </p:grpSp>
      <p:cxnSp>
        <p:nvCxnSpPr>
          <p:cNvPr id="13" name="Straight Arrow Connector 12">
            <a:extLst>
              <a:ext uri="{FF2B5EF4-FFF2-40B4-BE49-F238E27FC236}">
                <a16:creationId xmlns:a16="http://schemas.microsoft.com/office/drawing/2014/main" id="{E7C8B1C2-A02F-2E2F-2A37-768E433C8D10}"/>
              </a:ext>
            </a:extLst>
          </p:cNvPr>
          <p:cNvCxnSpPr>
            <a:cxnSpLocks/>
          </p:cNvCxnSpPr>
          <p:nvPr/>
        </p:nvCxnSpPr>
        <p:spPr>
          <a:xfrm>
            <a:off x="6728081" y="1470682"/>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4620148C-E3D5-CC14-DC1A-15375E4AECB5}"/>
              </a:ext>
            </a:extLst>
          </p:cNvPr>
          <p:cNvSpPr txBox="1"/>
          <p:nvPr/>
        </p:nvSpPr>
        <p:spPr>
          <a:xfrm>
            <a:off x="5516631" y="3383232"/>
            <a:ext cx="1995948" cy="584775"/>
          </a:xfrm>
          <a:prstGeom prst="rect">
            <a:avLst/>
          </a:prstGeom>
          <a:noFill/>
        </p:spPr>
        <p:txBody>
          <a:bodyPr wrap="square" rtlCol="0">
            <a:spAutoFit/>
          </a:bodyPr>
          <a:lstStyle/>
          <a:p>
            <a:r>
              <a:rPr lang="en-US" sz="1600" i="1">
                <a:solidFill>
                  <a:srgbClr val="706C6C"/>
                </a:solidFill>
                <a:latin typeface="Franklin Gothic Book"/>
              </a:rPr>
              <a:t>How to change your screen name:</a:t>
            </a:r>
          </a:p>
        </p:txBody>
      </p:sp>
      <p:grpSp>
        <p:nvGrpSpPr>
          <p:cNvPr id="15" name="object 21">
            <a:extLst>
              <a:ext uri="{FF2B5EF4-FFF2-40B4-BE49-F238E27FC236}">
                <a16:creationId xmlns:a16="http://schemas.microsoft.com/office/drawing/2014/main" id="{0E4DF241-622D-1AA1-77EE-8D6B23B1E6E1}"/>
              </a:ext>
            </a:extLst>
          </p:cNvPr>
          <p:cNvGrpSpPr/>
          <p:nvPr/>
        </p:nvGrpSpPr>
        <p:grpSpPr>
          <a:xfrm>
            <a:off x="4950625" y="4154663"/>
            <a:ext cx="7176770" cy="1905000"/>
            <a:chOff x="5015484" y="3960876"/>
            <a:chExt cx="7176770" cy="1905000"/>
          </a:xfrm>
        </p:grpSpPr>
        <p:pic>
          <p:nvPicPr>
            <p:cNvPr id="16" name="object 22">
              <a:extLst>
                <a:ext uri="{FF2B5EF4-FFF2-40B4-BE49-F238E27FC236}">
                  <a16:creationId xmlns:a16="http://schemas.microsoft.com/office/drawing/2014/main" id="{BD8229DD-1096-D59C-3F51-17F67ABB6999}"/>
                </a:ext>
              </a:extLst>
            </p:cNvPr>
            <p:cNvPicPr/>
            <p:nvPr/>
          </p:nvPicPr>
          <p:blipFill>
            <a:blip r:embed="rId5" cstate="print"/>
            <a:stretch>
              <a:fillRect/>
            </a:stretch>
          </p:blipFill>
          <p:spPr>
            <a:xfrm>
              <a:off x="5015484" y="3960876"/>
              <a:ext cx="3334511" cy="1904999"/>
            </a:xfrm>
            <a:prstGeom prst="rect">
              <a:avLst/>
            </a:prstGeom>
          </p:spPr>
        </p:pic>
        <p:pic>
          <p:nvPicPr>
            <p:cNvPr id="17" name="object 23">
              <a:extLst>
                <a:ext uri="{FF2B5EF4-FFF2-40B4-BE49-F238E27FC236}">
                  <a16:creationId xmlns:a16="http://schemas.microsoft.com/office/drawing/2014/main" id="{7633EA9B-3439-C622-23F7-C2A9DDE79D55}"/>
                </a:ext>
              </a:extLst>
            </p:cNvPr>
            <p:cNvPicPr/>
            <p:nvPr/>
          </p:nvPicPr>
          <p:blipFill>
            <a:blip r:embed="rId6" cstate="print"/>
            <a:stretch>
              <a:fillRect/>
            </a:stretch>
          </p:blipFill>
          <p:spPr>
            <a:xfrm>
              <a:off x="5166360" y="4111752"/>
              <a:ext cx="2961132" cy="1531619"/>
            </a:xfrm>
            <a:prstGeom prst="rect">
              <a:avLst/>
            </a:prstGeom>
          </p:spPr>
        </p:pic>
        <p:sp>
          <p:nvSpPr>
            <p:cNvPr id="18" name="object 24">
              <a:extLst>
                <a:ext uri="{FF2B5EF4-FFF2-40B4-BE49-F238E27FC236}">
                  <a16:creationId xmlns:a16="http://schemas.microsoft.com/office/drawing/2014/main" id="{05A53BE0-2EA1-9115-F5F0-EF586EF5D890}"/>
                </a:ext>
              </a:extLst>
            </p:cNvPr>
            <p:cNvSpPr/>
            <p:nvPr/>
          </p:nvSpPr>
          <p:spPr>
            <a:xfrm>
              <a:off x="5102860" y="4048252"/>
              <a:ext cx="3088640" cy="1658620"/>
            </a:xfrm>
            <a:custGeom>
              <a:avLst/>
              <a:gdLst/>
              <a:ahLst/>
              <a:cxnLst/>
              <a:rect l="l" t="t" r="r" b="b"/>
              <a:pathLst>
                <a:path w="3088640" h="1658620">
                  <a:moveTo>
                    <a:pt x="0" y="0"/>
                  </a:moveTo>
                  <a:lnTo>
                    <a:pt x="3088132" y="0"/>
                  </a:lnTo>
                  <a:lnTo>
                    <a:pt x="3088132" y="1658620"/>
                  </a:lnTo>
                  <a:lnTo>
                    <a:pt x="0" y="1658620"/>
                  </a:lnTo>
                  <a:lnTo>
                    <a:pt x="0" y="0"/>
                  </a:lnTo>
                  <a:close/>
                </a:path>
              </a:pathLst>
            </a:custGeom>
            <a:ln w="127000">
              <a:solidFill>
                <a:srgbClr val="2C737D"/>
              </a:solidFill>
            </a:ln>
          </p:spPr>
          <p:txBody>
            <a:bodyPr wrap="square" lIns="0" tIns="0" rIns="0" bIns="0" rtlCol="0"/>
            <a:lstStyle/>
            <a:p>
              <a:endParaRPr/>
            </a:p>
          </p:txBody>
        </p:sp>
        <p:pic>
          <p:nvPicPr>
            <p:cNvPr id="19" name="object 25">
              <a:extLst>
                <a:ext uri="{FF2B5EF4-FFF2-40B4-BE49-F238E27FC236}">
                  <a16:creationId xmlns:a16="http://schemas.microsoft.com/office/drawing/2014/main" id="{18BEA620-8BAE-32BF-A3E1-9E173295C993}"/>
                </a:ext>
              </a:extLst>
            </p:cNvPr>
            <p:cNvPicPr/>
            <p:nvPr/>
          </p:nvPicPr>
          <p:blipFill>
            <a:blip r:embed="rId7" cstate="print"/>
            <a:stretch>
              <a:fillRect/>
            </a:stretch>
          </p:blipFill>
          <p:spPr>
            <a:xfrm>
              <a:off x="8383524" y="3960876"/>
              <a:ext cx="3808476" cy="1813559"/>
            </a:xfrm>
            <a:prstGeom prst="rect">
              <a:avLst/>
            </a:prstGeom>
          </p:spPr>
        </p:pic>
        <p:pic>
          <p:nvPicPr>
            <p:cNvPr id="20" name="object 26">
              <a:extLst>
                <a:ext uri="{FF2B5EF4-FFF2-40B4-BE49-F238E27FC236}">
                  <a16:creationId xmlns:a16="http://schemas.microsoft.com/office/drawing/2014/main" id="{CEC8E38A-CF0D-8704-93E7-3A900E035CEC}"/>
                </a:ext>
              </a:extLst>
            </p:cNvPr>
            <p:cNvPicPr/>
            <p:nvPr/>
          </p:nvPicPr>
          <p:blipFill>
            <a:blip r:embed="rId8" cstate="print"/>
            <a:stretch>
              <a:fillRect/>
            </a:stretch>
          </p:blipFill>
          <p:spPr>
            <a:xfrm>
              <a:off x="8534400" y="4111752"/>
              <a:ext cx="3505187" cy="1440179"/>
            </a:xfrm>
            <a:prstGeom prst="rect">
              <a:avLst/>
            </a:prstGeom>
          </p:spPr>
        </p:pic>
        <p:sp>
          <p:nvSpPr>
            <p:cNvPr id="21" name="object 27">
              <a:extLst>
                <a:ext uri="{FF2B5EF4-FFF2-40B4-BE49-F238E27FC236}">
                  <a16:creationId xmlns:a16="http://schemas.microsoft.com/office/drawing/2014/main" id="{12463E91-53AA-E49F-FDC2-54725219545F}"/>
                </a:ext>
              </a:extLst>
            </p:cNvPr>
            <p:cNvSpPr/>
            <p:nvPr/>
          </p:nvSpPr>
          <p:spPr>
            <a:xfrm>
              <a:off x="8470900" y="4048252"/>
              <a:ext cx="3632200" cy="1567180"/>
            </a:xfrm>
            <a:custGeom>
              <a:avLst/>
              <a:gdLst/>
              <a:ahLst/>
              <a:cxnLst/>
              <a:rect l="l" t="t" r="r" b="b"/>
              <a:pathLst>
                <a:path w="3632200" h="1567179">
                  <a:moveTo>
                    <a:pt x="0" y="0"/>
                  </a:moveTo>
                  <a:lnTo>
                    <a:pt x="3632200" y="0"/>
                  </a:lnTo>
                  <a:lnTo>
                    <a:pt x="3632200" y="1567180"/>
                  </a:lnTo>
                  <a:lnTo>
                    <a:pt x="0" y="1567180"/>
                  </a:lnTo>
                  <a:lnTo>
                    <a:pt x="0" y="0"/>
                  </a:lnTo>
                  <a:close/>
                </a:path>
              </a:pathLst>
            </a:custGeom>
            <a:ln w="127000">
              <a:solidFill>
                <a:srgbClr val="2C737D"/>
              </a:solidFill>
            </a:ln>
          </p:spPr>
          <p:txBody>
            <a:bodyPr wrap="square" lIns="0" tIns="0" rIns="0" bIns="0" rtlCol="0"/>
            <a:lstStyle/>
            <a:p>
              <a:endParaRPr/>
            </a:p>
          </p:txBody>
        </p:sp>
      </p:grpSp>
    </p:spTree>
    <p:extLst>
      <p:ext uri="{BB962C8B-B14F-4D97-AF65-F5344CB8AC3E}">
        <p14:creationId xmlns:p14="http://schemas.microsoft.com/office/powerpoint/2010/main" val="149147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E3F66-FBBE-1177-A68F-286E8A011C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827DA6-6F0B-969C-C040-E2D8E9158473}"/>
              </a:ext>
            </a:extLst>
          </p:cNvPr>
          <p:cNvSpPr>
            <a:spLocks noGrp="1"/>
          </p:cNvSpPr>
          <p:nvPr>
            <p:ph type="body" sz="quarter" idx="10"/>
          </p:nvPr>
        </p:nvSpPr>
        <p:spPr/>
        <p:txBody>
          <a:bodyPr>
            <a:normAutofit/>
          </a:bodyPr>
          <a:lstStyle/>
          <a:p>
            <a:r>
              <a:rPr lang="en-US" sz="4200" dirty="0"/>
              <a:t>NC BoS CoC Local Competition</a:t>
            </a:r>
          </a:p>
        </p:txBody>
      </p:sp>
    </p:spTree>
    <p:extLst>
      <p:ext uri="{BB962C8B-B14F-4D97-AF65-F5344CB8AC3E}">
        <p14:creationId xmlns:p14="http://schemas.microsoft.com/office/powerpoint/2010/main" val="292362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D480D-D647-3E30-D267-DE613645A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A6375-4D68-1D9D-8A56-361331A2D4EB}"/>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1. Intent to Apply</a:t>
            </a:r>
          </a:p>
        </p:txBody>
      </p:sp>
      <p:sp>
        <p:nvSpPr>
          <p:cNvPr id="3" name="Content Placeholder 2">
            <a:extLst>
              <a:ext uri="{FF2B5EF4-FFF2-40B4-BE49-F238E27FC236}">
                <a16:creationId xmlns:a16="http://schemas.microsoft.com/office/drawing/2014/main" id="{49376B0E-2C11-2363-F5E5-0C8F9B63EA18}"/>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All applicants interested in applying for funding in the FY2026 CoC Program Competition must complete an Intent to Apply form first. This process will begin shortly after the NOFO is released (early June).</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The Intent to Apply will be a short form over Smartsheet to ensure applicant and project eligibility. We will share the form through Regional mailing lists and the Balance of State mailing list. If you do not currently receive emails from </a:t>
            </a:r>
            <a:r>
              <a:rPr lang="en-US" sz="2400" dirty="0">
                <a:latin typeface="Calibri"/>
                <a:ea typeface="Calibri Light"/>
                <a:cs typeface="Calibri Light"/>
                <a:hlinkClick r:id="rId3"/>
              </a:rPr>
              <a:t>bos@ncceh.org</a:t>
            </a:r>
            <a:r>
              <a:rPr lang="en-US" sz="2400" dirty="0">
                <a:latin typeface="Calibri"/>
                <a:ea typeface="Calibri Light"/>
                <a:cs typeface="Calibri Light"/>
              </a:rPr>
              <a:t>, please reach out to us for inclusion on the mailing list! </a:t>
            </a: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4286865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F0750-4C14-91F5-2A56-AC58AA42A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660E2-76FB-0440-B943-FC52696CF64A}"/>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2. Official Project Application in e-snaps </a:t>
            </a:r>
          </a:p>
        </p:txBody>
      </p:sp>
      <p:sp>
        <p:nvSpPr>
          <p:cNvPr id="3" name="Content Placeholder 2">
            <a:extLst>
              <a:ext uri="{FF2B5EF4-FFF2-40B4-BE49-F238E27FC236}">
                <a16:creationId xmlns:a16="http://schemas.microsoft.com/office/drawing/2014/main" id="{E4F85B5D-4D75-E54C-4446-9CBFCEA1B2BD}"/>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E-snaps is the online platform that HUD uses to collect solicit applications. You will need to have an account and applicant profile built in e-snaps to apply. You can start on that now, and please be sure to save your login information. Many resources about starting an account and applicant profile are available to you here: </a:t>
            </a:r>
          </a:p>
          <a:p>
            <a:pPr marL="0" indent="0">
              <a:buNone/>
            </a:pPr>
            <a:r>
              <a:rPr lang="en-US" sz="2400" dirty="0">
                <a:latin typeface="Calibri"/>
                <a:ea typeface="Calibri Light"/>
                <a:cs typeface="Calibri Light"/>
                <a:hlinkClick r:id="rId3"/>
              </a:rPr>
              <a:t>https://www.hudexchange.info/programs/e-snaps/</a:t>
            </a:r>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You will also follow the HUD Exchange </a:t>
            </a:r>
            <a:r>
              <a:rPr lang="en-US" sz="2400" dirty="0">
                <a:latin typeface="Calibri"/>
                <a:ea typeface="Calibri Light"/>
                <a:cs typeface="Calibri Light"/>
                <a:hlinkClick r:id="rId4"/>
              </a:rPr>
              <a:t>guide</a:t>
            </a:r>
            <a:r>
              <a:rPr lang="en-US" sz="2400" dirty="0">
                <a:latin typeface="Calibri"/>
                <a:ea typeface="Calibri Light"/>
                <a:cs typeface="Calibri Light"/>
              </a:rPr>
              <a:t>/</a:t>
            </a:r>
            <a:r>
              <a:rPr lang="en-US" sz="2400" dirty="0">
                <a:latin typeface="Calibri"/>
                <a:ea typeface="Calibri Light"/>
                <a:cs typeface="Calibri Light"/>
                <a:hlinkClick r:id="rId5"/>
              </a:rPr>
              <a:t>video</a:t>
            </a:r>
            <a:r>
              <a:rPr lang="en-US" sz="2400" dirty="0">
                <a:latin typeface="Calibri"/>
                <a:ea typeface="Calibri Light"/>
                <a:cs typeface="Calibri Light"/>
              </a:rPr>
              <a:t> to register for the official project application that is submitted to HUD in e-snaps. </a:t>
            </a: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147216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660D4-6000-3FDC-35CC-4539B1AB9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9A798-F34C-BFF5-1E56-3923304080A9}"/>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2. Official Project Application in e-snaps (continued)</a:t>
            </a:r>
          </a:p>
        </p:txBody>
      </p:sp>
      <p:sp>
        <p:nvSpPr>
          <p:cNvPr id="3" name="Content Placeholder 2">
            <a:extLst>
              <a:ext uri="{FF2B5EF4-FFF2-40B4-BE49-F238E27FC236}">
                <a16:creationId xmlns:a16="http://schemas.microsoft.com/office/drawing/2014/main" id="{E45346CC-38C1-1F39-1D8D-B3DA133B1B8F}"/>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The official project application in e-snaps includes: </a:t>
            </a:r>
          </a:p>
          <a:p>
            <a:r>
              <a:rPr lang="en-US" sz="2400" dirty="0">
                <a:latin typeface="Calibri"/>
                <a:ea typeface="Calibri Light"/>
                <a:cs typeface="Calibri Light"/>
              </a:rPr>
              <a:t>HUD Forms and Certifications, such as the Certification of a Drug Free Workplace and Certification Regarding Lobbying. </a:t>
            </a:r>
          </a:p>
          <a:p>
            <a:r>
              <a:rPr lang="en-US" sz="2400" dirty="0">
                <a:latin typeface="Calibri"/>
                <a:ea typeface="Calibri Light"/>
                <a:cs typeface="Calibri Light"/>
              </a:rPr>
              <a:t>Applicant experience and proposed project summary </a:t>
            </a:r>
          </a:p>
          <a:p>
            <a:r>
              <a:rPr lang="en-US" sz="2400" dirty="0">
                <a:latin typeface="Calibri"/>
                <a:ea typeface="Calibri Light"/>
                <a:cs typeface="Calibri Light"/>
              </a:rPr>
              <a:t>Housing: where and how many units will be supported</a:t>
            </a:r>
          </a:p>
          <a:p>
            <a:r>
              <a:rPr lang="en-US" sz="2400" dirty="0">
                <a:latin typeface="Calibri"/>
                <a:ea typeface="Calibri Light"/>
                <a:cs typeface="Calibri Light"/>
              </a:rPr>
              <a:t>Services: what kind and to what degree will services be provided and by whom</a:t>
            </a:r>
          </a:p>
          <a:p>
            <a:r>
              <a:rPr lang="en-US" sz="2400" dirty="0">
                <a:latin typeface="Calibri"/>
                <a:ea typeface="Calibri Light"/>
                <a:cs typeface="Calibri Light"/>
              </a:rPr>
              <a:t>Participants: how many people will you serve and which demographics </a:t>
            </a:r>
          </a:p>
          <a:p>
            <a:r>
              <a:rPr lang="en-US" sz="2400" dirty="0">
                <a:latin typeface="Calibri"/>
                <a:ea typeface="Calibri Light"/>
                <a:cs typeface="Calibri Light"/>
              </a:rPr>
              <a:t>Budget</a:t>
            </a:r>
          </a:p>
          <a:p>
            <a:endParaRPr lang="en-US" sz="2400" dirty="0">
              <a:latin typeface="Calibri"/>
              <a:ea typeface="Calibri Light"/>
              <a:cs typeface="Calibri Light"/>
            </a:endParaRPr>
          </a:p>
          <a:p>
            <a:pPr marL="0" indent="0">
              <a:buNone/>
            </a:pPr>
            <a:r>
              <a:rPr lang="en-US" sz="2400" dirty="0">
                <a:latin typeface="Calibri"/>
                <a:ea typeface="Calibri Light"/>
                <a:cs typeface="Calibri Light"/>
              </a:rPr>
              <a:t>HUD releases New Project Detailed Instructions for each competition. Please take a moment to look through the </a:t>
            </a:r>
            <a:r>
              <a:rPr lang="en-US" sz="2400" dirty="0">
                <a:latin typeface="Calibri"/>
                <a:ea typeface="Calibri Light"/>
                <a:cs typeface="Calibri Light"/>
                <a:hlinkClick r:id="rId3"/>
              </a:rPr>
              <a:t>instructions from FY2025</a:t>
            </a:r>
            <a:r>
              <a:rPr lang="en-US" sz="2400" dirty="0">
                <a:latin typeface="Calibri"/>
                <a:ea typeface="Calibri Light"/>
                <a:cs typeface="Calibri Light"/>
              </a:rPr>
              <a:t>! </a:t>
            </a: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63968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641D7-F69C-5182-3C63-B983BA698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02FC9-1CA8-774C-624F-F98967BCDA84}"/>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3. Local Project Application in ZoomGrants</a:t>
            </a:r>
          </a:p>
        </p:txBody>
      </p:sp>
      <p:sp>
        <p:nvSpPr>
          <p:cNvPr id="3" name="Content Placeholder 2">
            <a:extLst>
              <a:ext uri="{FF2B5EF4-FFF2-40B4-BE49-F238E27FC236}">
                <a16:creationId xmlns:a16="http://schemas.microsoft.com/office/drawing/2014/main" id="{8784884E-CF89-A6EE-CD6E-E3E9CC4D7F15}"/>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In addition to your official project application exported from e-snaps, you will also need to complete the local application in ZoomGrants. NCCEH uses ZoomGrants to collect supplementary information from applicant to use for project review and scoring. ZoomGrants requirements include: </a:t>
            </a:r>
          </a:p>
          <a:p>
            <a:r>
              <a:rPr lang="en-US" sz="2400" dirty="0">
                <a:latin typeface="Calibri"/>
                <a:ea typeface="Calibri Light"/>
                <a:cs typeface="Calibri Light"/>
              </a:rPr>
              <a:t>A signed Grantee Agreement </a:t>
            </a:r>
          </a:p>
          <a:p>
            <a:r>
              <a:rPr lang="en-US" sz="2400" dirty="0">
                <a:latin typeface="Calibri"/>
                <a:ea typeface="Calibri Light"/>
                <a:cs typeface="Calibri Light"/>
              </a:rPr>
              <a:t>Organizational chart</a:t>
            </a:r>
          </a:p>
          <a:p>
            <a:r>
              <a:rPr lang="en-US" sz="2400" dirty="0">
                <a:latin typeface="Calibri"/>
                <a:ea typeface="Calibri Light"/>
                <a:cs typeface="Calibri Light"/>
              </a:rPr>
              <a:t>Match letter</a:t>
            </a:r>
          </a:p>
          <a:p>
            <a:r>
              <a:rPr lang="en-US" sz="2400" dirty="0">
                <a:latin typeface="Calibri"/>
                <a:ea typeface="Calibri Light"/>
                <a:cs typeface="Calibri Light"/>
              </a:rPr>
              <a:t>Determination of Certification with the State Consolidated Plan </a:t>
            </a:r>
          </a:p>
          <a:p>
            <a:r>
              <a:rPr lang="en-US" sz="2400" dirty="0">
                <a:latin typeface="Calibri"/>
                <a:ea typeface="Calibri Light"/>
                <a:cs typeface="Calibri Light"/>
              </a:rPr>
              <a:t>If required: Determination of Certification with the Local Jurisdiction’s Consolidated Plan (</a:t>
            </a:r>
            <a:r>
              <a:rPr lang="en-US" sz="2400" dirty="0">
                <a:latin typeface="Calibri"/>
                <a:ea typeface="Calibri Light"/>
                <a:cs typeface="Calibri Light"/>
                <a:hlinkClick r:id="rId3"/>
              </a:rPr>
              <a:t>applicable jurisdictions here</a:t>
            </a:r>
            <a:r>
              <a:rPr lang="en-US" sz="2400" dirty="0">
                <a:latin typeface="Calibri"/>
                <a:ea typeface="Calibri Light"/>
                <a:cs typeface="Calibri Light"/>
              </a:rPr>
              <a:t>) </a:t>
            </a:r>
          </a:p>
          <a:p>
            <a:r>
              <a:rPr lang="en-US" sz="2400" dirty="0">
                <a:latin typeface="Calibri"/>
                <a:ea typeface="Calibri Light"/>
                <a:cs typeface="Calibri Light"/>
              </a:rPr>
              <a:t>Non profits: Board of Directors, Profit and Loss statements, Balance sheet</a:t>
            </a: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83901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8DF09-E8A5-C6EC-BEBD-840A35A3B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08246-A704-1261-0CC3-3601E4DAFEFE}"/>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4. Project Application Support</a:t>
            </a:r>
          </a:p>
        </p:txBody>
      </p:sp>
      <p:sp>
        <p:nvSpPr>
          <p:cNvPr id="3" name="Content Placeholder 2">
            <a:extLst>
              <a:ext uri="{FF2B5EF4-FFF2-40B4-BE49-F238E27FC236}">
                <a16:creationId xmlns:a16="http://schemas.microsoft.com/office/drawing/2014/main" id="{810CB3CC-4EF7-3678-332A-A2B00719584E}"/>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The version of your official project application, as exported from e-snaps, that you attach in ZoomGrants is what will be referenced to score your project.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However, NCCEH as the Collaborative Applicant is able to support you in strengthening your application– just outside of the “competition” aspect. If your project is selected for inclusion on the FY2026 Priority Listing, NCCEH will review your project application and will provide you with a list of areas for improvement. This will help you submit as strong of an application as possible to HUD.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Due to the quantity of applications will receive, NCCEH will only be able to review your project application one time. </a:t>
            </a: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60415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429B5-3C24-A2CF-5B37-407D0D8395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E76BE8-0926-9BE8-AC50-4A584EB36122}"/>
              </a:ext>
            </a:extLst>
          </p:cNvPr>
          <p:cNvSpPr>
            <a:spLocks noGrp="1"/>
          </p:cNvSpPr>
          <p:nvPr>
            <p:ph type="body" sz="quarter" idx="10"/>
          </p:nvPr>
        </p:nvSpPr>
        <p:spPr/>
        <p:txBody>
          <a:bodyPr>
            <a:normAutofit/>
          </a:bodyPr>
          <a:lstStyle/>
          <a:p>
            <a:r>
              <a:rPr lang="en-US" sz="4200" dirty="0"/>
              <a:t>New Project Scorecard</a:t>
            </a:r>
          </a:p>
        </p:txBody>
      </p:sp>
    </p:spTree>
    <p:extLst>
      <p:ext uri="{BB962C8B-B14F-4D97-AF65-F5344CB8AC3E}">
        <p14:creationId xmlns:p14="http://schemas.microsoft.com/office/powerpoint/2010/main" val="139136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DDDF3-AE9D-AB93-443D-EDD53BE15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3506F-CB69-AFC0-A505-BDC879F45B0E}"/>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Overview</a:t>
            </a:r>
          </a:p>
        </p:txBody>
      </p:sp>
      <p:sp>
        <p:nvSpPr>
          <p:cNvPr id="3" name="Content Placeholder 2">
            <a:extLst>
              <a:ext uri="{FF2B5EF4-FFF2-40B4-BE49-F238E27FC236}">
                <a16:creationId xmlns:a16="http://schemas.microsoft.com/office/drawing/2014/main" id="{D1FE3F24-89B5-412C-F02E-8B4423C148B0}"/>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All new project applications submitted in ZoomGrants will be reviewed by our CoC’s Project Review Committee using the New Project Scorecard. The FY2026 Scorecard is still under revision, but you can reference the </a:t>
            </a:r>
            <a:r>
              <a:rPr lang="en-US" sz="2400" dirty="0">
                <a:latin typeface="Calibri"/>
                <a:ea typeface="Calibri Light"/>
                <a:cs typeface="Calibri Light"/>
                <a:hlinkClick r:id="rId3"/>
              </a:rPr>
              <a:t>FY2025 version</a:t>
            </a:r>
            <a:r>
              <a:rPr lang="en-US" sz="2400" dirty="0">
                <a:latin typeface="Calibri"/>
                <a:ea typeface="Calibri Light"/>
                <a:cs typeface="Calibri Light"/>
              </a:rPr>
              <a:t>, as many components will remain the same. Please be sure to review the FY2026 Scorecard once available to ensure you’re submitting an excellent application!</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Our scorecard includes three components: </a:t>
            </a:r>
          </a:p>
          <a:p>
            <a:r>
              <a:rPr lang="en-US" sz="2400" dirty="0">
                <a:latin typeface="Calibri"/>
                <a:ea typeface="Calibri Light"/>
                <a:cs typeface="Calibri Light"/>
              </a:rPr>
              <a:t>Thresholds</a:t>
            </a:r>
          </a:p>
          <a:p>
            <a:r>
              <a:rPr lang="en-US" sz="2400" dirty="0">
                <a:latin typeface="Calibri"/>
                <a:ea typeface="Calibri Light"/>
                <a:cs typeface="Calibri Light"/>
              </a:rPr>
              <a:t>Standards</a:t>
            </a:r>
          </a:p>
          <a:p>
            <a:r>
              <a:rPr lang="en-US" sz="2400" dirty="0">
                <a:latin typeface="Calibri"/>
                <a:ea typeface="Calibri Light"/>
                <a:cs typeface="Calibri Light"/>
              </a:rPr>
              <a:t>Scoring Components/Point Values</a:t>
            </a:r>
          </a:p>
          <a:p>
            <a:pPr marL="0" indent="0">
              <a:buNone/>
            </a:pPr>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425062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78BF-D29B-D63E-8762-E76D0759C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D960A-B564-481D-BD2F-EB0002A3E3B8}"/>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Thresholds on New Project Scorecard</a:t>
            </a:r>
          </a:p>
        </p:txBody>
      </p:sp>
      <p:sp>
        <p:nvSpPr>
          <p:cNvPr id="3" name="Content Placeholder 2">
            <a:extLst>
              <a:ext uri="{FF2B5EF4-FFF2-40B4-BE49-F238E27FC236}">
                <a16:creationId xmlns:a16="http://schemas.microsoft.com/office/drawing/2014/main" id="{4DB42DE9-BF5E-C731-7CBE-F48F223233B2}"/>
              </a:ext>
            </a:extLst>
          </p:cNvPr>
          <p:cNvSpPr>
            <a:spLocks noGrp="1"/>
          </p:cNvSpPr>
          <p:nvPr>
            <p:ph sz="quarter" idx="1"/>
          </p:nvPr>
        </p:nvSpPr>
        <p:spPr>
          <a:xfrm>
            <a:off x="609600" y="1402591"/>
            <a:ext cx="10486293" cy="4728578"/>
          </a:xfrm>
        </p:spPr>
        <p:txBody>
          <a:bodyPr vert="horz" lIns="91440" tIns="45720" rIns="91440" bIns="45720" rtlCol="0" anchor="t">
            <a:normAutofit fontScale="92500"/>
          </a:bodyPr>
          <a:lstStyle/>
          <a:p>
            <a:pPr marL="0" indent="0">
              <a:buNone/>
            </a:pPr>
            <a:r>
              <a:rPr lang="en-US" sz="2400" dirty="0">
                <a:latin typeface="Calibri"/>
                <a:ea typeface="Calibri Light"/>
                <a:cs typeface="Calibri Light"/>
              </a:rPr>
              <a:t>Meeting thresholds is required for your application to be included on the Priority Listing: </a:t>
            </a:r>
          </a:p>
          <a:p>
            <a:r>
              <a:rPr lang="en-US" sz="2400" dirty="0">
                <a:latin typeface="Calibri"/>
                <a:ea typeface="Calibri Light"/>
                <a:cs typeface="Calibri Light"/>
              </a:rPr>
              <a:t>Official project application in e-snaps, local application in ZoomGrants, and all required attachments are submitted on time and are accurately completed. </a:t>
            </a:r>
          </a:p>
          <a:p>
            <a:r>
              <a:rPr lang="en-US" sz="2400" dirty="0">
                <a:latin typeface="Calibri"/>
                <a:ea typeface="Calibri Light"/>
                <a:cs typeface="Calibri Light"/>
              </a:rPr>
              <a:t>The project’s budget and match are complete and accurate. They only require minor revisions if any. </a:t>
            </a:r>
          </a:p>
          <a:p>
            <a:r>
              <a:rPr lang="en-US" sz="2400" dirty="0">
                <a:latin typeface="Calibri"/>
                <a:ea typeface="Calibri Light"/>
                <a:cs typeface="Calibri Light"/>
              </a:rPr>
              <a:t>Non-profit applicants demonstrate financial capacity to operate a grant on a reimbursement basis. </a:t>
            </a:r>
          </a:p>
          <a:p>
            <a:r>
              <a:rPr lang="en-US" sz="2400" dirty="0">
                <a:latin typeface="Calibri"/>
                <a:ea typeface="Calibri Light"/>
                <a:cs typeface="Calibri Light"/>
              </a:rPr>
              <a:t>All projects will follow a low-barrier housing approach</a:t>
            </a:r>
          </a:p>
          <a:p>
            <a:r>
              <a:rPr lang="en-US" sz="2400" dirty="0">
                <a:latin typeface="Calibri"/>
                <a:ea typeface="Calibri Light"/>
                <a:cs typeface="Calibri Light"/>
              </a:rPr>
              <a:t>All applicants will participate in their Region(s)’s Coordinated Entry system and will only enroll/house clients referred to them by the system</a:t>
            </a:r>
          </a:p>
          <a:p>
            <a:r>
              <a:rPr lang="en-US" sz="2400" dirty="0">
                <a:latin typeface="Calibri"/>
                <a:ea typeface="Calibri Light"/>
                <a:cs typeface="Calibri Light"/>
              </a:rPr>
              <a:t>The applicant is free of HUD monitoring findings. If not, findings must be resolved or explained to the satisfaction of the Project Review Committee. </a:t>
            </a: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1936293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5B69-1BDC-3C1E-5A76-18B00C515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FA08A-0395-7192-74BA-DF0D13C356B4}"/>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Standards on New Project Scorecard</a:t>
            </a:r>
          </a:p>
        </p:txBody>
      </p:sp>
      <p:sp>
        <p:nvSpPr>
          <p:cNvPr id="3" name="Content Placeholder 2">
            <a:extLst>
              <a:ext uri="{FF2B5EF4-FFF2-40B4-BE49-F238E27FC236}">
                <a16:creationId xmlns:a16="http://schemas.microsoft.com/office/drawing/2014/main" id="{3BB209ED-A632-84DE-02AB-38278DEA95A0}"/>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Standards are not required to be met and do not affect your score. Standards are expectations of CoC Grantees and are correctable. However, the Project Review Committee will know which standards are met and unmet: </a:t>
            </a:r>
          </a:p>
          <a:p>
            <a:r>
              <a:rPr lang="en-US" sz="2400" dirty="0">
                <a:latin typeface="Calibri"/>
                <a:ea typeface="Calibri Light"/>
                <a:cs typeface="Calibri Light"/>
              </a:rPr>
              <a:t>Your project’s Policies and Procedures are consistent with the NC BoS CoC’s </a:t>
            </a:r>
            <a:r>
              <a:rPr lang="en-US" sz="2400" dirty="0">
                <a:latin typeface="Calibri"/>
                <a:ea typeface="Calibri Light"/>
                <a:cs typeface="Calibri Light"/>
                <a:hlinkClick r:id="rId3"/>
              </a:rPr>
              <a:t>Written Standards </a:t>
            </a:r>
            <a:r>
              <a:rPr lang="en-US" sz="2400" dirty="0">
                <a:latin typeface="Calibri"/>
                <a:ea typeface="Calibri Light"/>
                <a:cs typeface="Calibri Light"/>
              </a:rPr>
              <a:t>(Stay tuned for FY2026 versions) </a:t>
            </a:r>
          </a:p>
          <a:p>
            <a:r>
              <a:rPr lang="en-US" sz="2400" dirty="0">
                <a:latin typeface="Calibri"/>
                <a:ea typeface="Calibri Light"/>
                <a:cs typeface="Calibri Light"/>
              </a:rPr>
              <a:t>The applicant’s organizational structure and staffing pattern demonstrate capacity to provide the applicable services </a:t>
            </a:r>
          </a:p>
          <a:p>
            <a:r>
              <a:rPr lang="en-US" sz="2400" dirty="0">
                <a:latin typeface="Calibri"/>
                <a:ea typeface="Calibri Light"/>
                <a:cs typeface="Calibri Light"/>
              </a:rPr>
              <a:t>Administrative staff are separate from program staff</a:t>
            </a:r>
          </a:p>
          <a:p>
            <a:r>
              <a:rPr lang="en-US" sz="2400" dirty="0">
                <a:latin typeface="Calibri"/>
                <a:ea typeface="Calibri Light"/>
                <a:cs typeface="Calibri Light"/>
              </a:rPr>
              <a:t>Funding for administrative staff is stable </a:t>
            </a: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254966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638"/>
            <a:ext cx="9601200" cy="792162"/>
          </a:xfrm>
        </p:spPr>
        <p:txBody>
          <a:bodyPr/>
          <a:lstStyle/>
          <a:p>
            <a:r>
              <a:rPr lang="en-US" dirty="0"/>
              <a:t>Welcome</a:t>
            </a:r>
          </a:p>
        </p:txBody>
      </p:sp>
      <p:sp>
        <p:nvSpPr>
          <p:cNvPr id="7171" name="Rectangle 3"/>
          <p:cNvSpPr>
            <a:spLocks noGrp="1" noChangeArrowheads="1"/>
          </p:cNvSpPr>
          <p:nvPr>
            <p:ph sz="quarter" idx="1"/>
          </p:nvPr>
        </p:nvSpPr>
        <p:spPr>
          <a:xfrm>
            <a:off x="609600" y="1143000"/>
            <a:ext cx="5650523" cy="4876800"/>
          </a:xfrm>
        </p:spPr>
        <p:txBody>
          <a:bodyPr vert="horz" lIns="91440" tIns="45720" rIns="91440" bIns="45720" anchor="t">
            <a:normAutofit fontScale="85000" lnSpcReduction="10000"/>
          </a:bodyPr>
          <a:lstStyle/>
          <a:p>
            <a:pPr marL="320040" lvl="1" indent="0">
              <a:buNone/>
            </a:pPr>
            <a:r>
              <a:rPr lang="en-US" sz="3200" dirty="0">
                <a:latin typeface="Franklin Gothic Book"/>
              </a:rPr>
              <a:t>We will be recording today’s webinar and sharing it on our website for future reference. If you have a question, please raise your hand or place your question in the chat, and questions will be addressed cohesively with the presentation. </a:t>
            </a:r>
          </a:p>
          <a:p>
            <a:pPr marL="320040" lvl="1" indent="0">
              <a:buNone/>
            </a:pPr>
            <a:r>
              <a:rPr lang="en-US" sz="3200" dirty="0">
                <a:latin typeface="Franklin Gothic Book"/>
              </a:rPr>
              <a:t> </a:t>
            </a:r>
          </a:p>
          <a:p>
            <a:pPr marL="320040" lvl="1" indent="0">
              <a:buNone/>
            </a:pPr>
            <a:r>
              <a:rPr lang="en-US" sz="3200" dirty="0">
                <a:latin typeface="Franklin Gothic Book"/>
              </a:rPr>
              <a:t>Please keep your line on mute except for when you are asking a question. </a:t>
            </a:r>
          </a:p>
          <a:p>
            <a:pPr marL="320040" lvl="1" indent="0">
              <a:buNone/>
            </a:pPr>
            <a:endParaRPr lang="en-US" sz="3200" dirty="0"/>
          </a:p>
          <a:p>
            <a:pPr lvl="2"/>
            <a:endParaRPr lang="en-US" sz="3600" dirty="0"/>
          </a:p>
          <a:p>
            <a:pPr>
              <a:buFontTx/>
              <a:buNone/>
            </a:pPr>
            <a:endParaRPr lang="en-US" dirty="0"/>
          </a:p>
        </p:txBody>
      </p:sp>
      <p:grpSp>
        <p:nvGrpSpPr>
          <p:cNvPr id="2" name="object 4">
            <a:extLst>
              <a:ext uri="{FF2B5EF4-FFF2-40B4-BE49-F238E27FC236}">
                <a16:creationId xmlns:a16="http://schemas.microsoft.com/office/drawing/2014/main" id="{883D491B-98B1-C6B3-5E3B-02804D4B141F}"/>
              </a:ext>
            </a:extLst>
          </p:cNvPr>
          <p:cNvGrpSpPr/>
          <p:nvPr/>
        </p:nvGrpSpPr>
        <p:grpSpPr>
          <a:xfrm>
            <a:off x="6932541" y="1454467"/>
            <a:ext cx="4895215" cy="3949065"/>
            <a:chOff x="7103364" y="1168908"/>
            <a:chExt cx="4895215" cy="3949065"/>
          </a:xfrm>
        </p:grpSpPr>
        <p:pic>
          <p:nvPicPr>
            <p:cNvPr id="4" name="object 5">
              <a:extLst>
                <a:ext uri="{FF2B5EF4-FFF2-40B4-BE49-F238E27FC236}">
                  <a16:creationId xmlns:a16="http://schemas.microsoft.com/office/drawing/2014/main" id="{8521F1F4-B6A1-7152-538C-8B315C71E87D}"/>
                </a:ext>
              </a:extLst>
            </p:cNvPr>
            <p:cNvPicPr/>
            <p:nvPr/>
          </p:nvPicPr>
          <p:blipFill>
            <a:blip r:embed="rId3" cstate="print"/>
            <a:stretch>
              <a:fillRect/>
            </a:stretch>
          </p:blipFill>
          <p:spPr>
            <a:xfrm>
              <a:off x="7124700" y="1444752"/>
              <a:ext cx="1112519" cy="161543"/>
            </a:xfrm>
            <a:prstGeom prst="rect">
              <a:avLst/>
            </a:prstGeom>
          </p:spPr>
        </p:pic>
        <p:pic>
          <p:nvPicPr>
            <p:cNvPr id="5" name="object 6">
              <a:extLst>
                <a:ext uri="{FF2B5EF4-FFF2-40B4-BE49-F238E27FC236}">
                  <a16:creationId xmlns:a16="http://schemas.microsoft.com/office/drawing/2014/main" id="{FA3F6A00-D7F5-8397-FA21-34F183E51AB0}"/>
                </a:ext>
              </a:extLst>
            </p:cNvPr>
            <p:cNvPicPr/>
            <p:nvPr/>
          </p:nvPicPr>
          <p:blipFill>
            <a:blip r:embed="rId4" cstate="print"/>
            <a:stretch>
              <a:fillRect/>
            </a:stretch>
          </p:blipFill>
          <p:spPr>
            <a:xfrm>
              <a:off x="8099860" y="1444752"/>
              <a:ext cx="76161" cy="114300"/>
            </a:xfrm>
            <a:prstGeom prst="rect">
              <a:avLst/>
            </a:prstGeom>
          </p:spPr>
        </p:pic>
        <p:sp>
          <p:nvSpPr>
            <p:cNvPr id="7" name="object 7">
              <a:extLst>
                <a:ext uri="{FF2B5EF4-FFF2-40B4-BE49-F238E27FC236}">
                  <a16:creationId xmlns:a16="http://schemas.microsoft.com/office/drawing/2014/main" id="{C8E45496-221E-2E29-B24D-8106979A849C}"/>
                </a:ext>
              </a:extLst>
            </p:cNvPr>
            <p:cNvSpPr/>
            <p:nvPr/>
          </p:nvSpPr>
          <p:spPr>
            <a:xfrm>
              <a:off x="7165848" y="1482851"/>
              <a:ext cx="1048385" cy="38735"/>
            </a:xfrm>
            <a:custGeom>
              <a:avLst/>
              <a:gdLst/>
              <a:ahLst/>
              <a:cxnLst/>
              <a:rect l="l" t="t" r="r" b="b"/>
              <a:pathLst>
                <a:path w="1048384" h="38734">
                  <a:moveTo>
                    <a:pt x="934008" y="0"/>
                  </a:moveTo>
                  <a:lnTo>
                    <a:pt x="0" y="0"/>
                  </a:lnTo>
                  <a:lnTo>
                    <a:pt x="0" y="38100"/>
                  </a:lnTo>
                  <a:lnTo>
                    <a:pt x="934008" y="38100"/>
                  </a:lnTo>
                  <a:lnTo>
                    <a:pt x="934008" y="0"/>
                  </a:lnTo>
                  <a:close/>
                </a:path>
                <a:path w="1048384" h="38734">
                  <a:moveTo>
                    <a:pt x="1048258" y="19062"/>
                  </a:moveTo>
                  <a:lnTo>
                    <a:pt x="1010170" y="12"/>
                  </a:lnTo>
                  <a:lnTo>
                    <a:pt x="953046" y="12"/>
                  </a:lnTo>
                  <a:lnTo>
                    <a:pt x="953046" y="38112"/>
                  </a:lnTo>
                  <a:lnTo>
                    <a:pt x="1010170" y="38112"/>
                  </a:lnTo>
                  <a:lnTo>
                    <a:pt x="1048258" y="19062"/>
                  </a:lnTo>
                  <a:close/>
                </a:path>
              </a:pathLst>
            </a:custGeom>
            <a:solidFill>
              <a:srgbClr val="2C737C"/>
            </a:solidFill>
          </p:spPr>
          <p:txBody>
            <a:bodyPr wrap="square" lIns="0" tIns="0" rIns="0" bIns="0" rtlCol="0"/>
            <a:lstStyle/>
            <a:p>
              <a:endParaRPr/>
            </a:p>
          </p:txBody>
        </p:sp>
        <p:pic>
          <p:nvPicPr>
            <p:cNvPr id="8" name="object 8">
              <a:extLst>
                <a:ext uri="{FF2B5EF4-FFF2-40B4-BE49-F238E27FC236}">
                  <a16:creationId xmlns:a16="http://schemas.microsoft.com/office/drawing/2014/main" id="{99F7B19D-9520-BDB0-8D54-020F8C2D4AE7}"/>
                </a:ext>
              </a:extLst>
            </p:cNvPr>
            <p:cNvPicPr/>
            <p:nvPr/>
          </p:nvPicPr>
          <p:blipFill>
            <a:blip r:embed="rId3" cstate="print"/>
            <a:stretch>
              <a:fillRect/>
            </a:stretch>
          </p:blipFill>
          <p:spPr>
            <a:xfrm>
              <a:off x="7103364" y="4191000"/>
              <a:ext cx="1110995" cy="161531"/>
            </a:xfrm>
            <a:prstGeom prst="rect">
              <a:avLst/>
            </a:prstGeom>
          </p:spPr>
        </p:pic>
        <p:pic>
          <p:nvPicPr>
            <p:cNvPr id="10" name="object 9">
              <a:extLst>
                <a:ext uri="{FF2B5EF4-FFF2-40B4-BE49-F238E27FC236}">
                  <a16:creationId xmlns:a16="http://schemas.microsoft.com/office/drawing/2014/main" id="{C969A397-5284-0A0D-59CA-F630EF43B837}"/>
                </a:ext>
              </a:extLst>
            </p:cNvPr>
            <p:cNvPicPr/>
            <p:nvPr/>
          </p:nvPicPr>
          <p:blipFill>
            <a:blip r:embed="rId4" cstate="print"/>
            <a:stretch>
              <a:fillRect/>
            </a:stretch>
          </p:blipFill>
          <p:spPr>
            <a:xfrm>
              <a:off x="8078358" y="4191000"/>
              <a:ext cx="76276" cy="114300"/>
            </a:xfrm>
            <a:prstGeom prst="rect">
              <a:avLst/>
            </a:prstGeom>
          </p:spPr>
        </p:pic>
        <p:sp>
          <p:nvSpPr>
            <p:cNvPr id="11" name="object 10">
              <a:extLst>
                <a:ext uri="{FF2B5EF4-FFF2-40B4-BE49-F238E27FC236}">
                  <a16:creationId xmlns:a16="http://schemas.microsoft.com/office/drawing/2014/main" id="{D5AE17D5-A51D-D1FC-4593-A71667C4E266}"/>
                </a:ext>
              </a:extLst>
            </p:cNvPr>
            <p:cNvSpPr/>
            <p:nvPr/>
          </p:nvSpPr>
          <p:spPr>
            <a:xfrm>
              <a:off x="7142988" y="4229099"/>
              <a:ext cx="1050290" cy="38100"/>
            </a:xfrm>
            <a:custGeom>
              <a:avLst/>
              <a:gdLst/>
              <a:ahLst/>
              <a:cxnLst/>
              <a:rect l="l" t="t" r="r" b="b"/>
              <a:pathLst>
                <a:path w="1050290" h="38100">
                  <a:moveTo>
                    <a:pt x="935367" y="0"/>
                  </a:moveTo>
                  <a:lnTo>
                    <a:pt x="0" y="0"/>
                  </a:lnTo>
                  <a:lnTo>
                    <a:pt x="0" y="38100"/>
                  </a:lnTo>
                  <a:lnTo>
                    <a:pt x="935367" y="38100"/>
                  </a:lnTo>
                  <a:lnTo>
                    <a:pt x="935367" y="0"/>
                  </a:lnTo>
                  <a:close/>
                </a:path>
                <a:path w="1050290" h="38100">
                  <a:moveTo>
                    <a:pt x="1049782" y="19050"/>
                  </a:moveTo>
                  <a:lnTo>
                    <a:pt x="1011643" y="0"/>
                  </a:lnTo>
                  <a:lnTo>
                    <a:pt x="954443" y="0"/>
                  </a:lnTo>
                  <a:lnTo>
                    <a:pt x="954443" y="38100"/>
                  </a:lnTo>
                  <a:lnTo>
                    <a:pt x="1011643" y="38100"/>
                  </a:lnTo>
                  <a:lnTo>
                    <a:pt x="1049782" y="19050"/>
                  </a:lnTo>
                  <a:close/>
                </a:path>
              </a:pathLst>
            </a:custGeom>
            <a:solidFill>
              <a:srgbClr val="2C737C"/>
            </a:solidFill>
          </p:spPr>
          <p:txBody>
            <a:bodyPr wrap="square" lIns="0" tIns="0" rIns="0" bIns="0" rtlCol="0"/>
            <a:lstStyle/>
            <a:p>
              <a:endParaRPr/>
            </a:p>
          </p:txBody>
        </p:sp>
        <p:pic>
          <p:nvPicPr>
            <p:cNvPr id="12" name="object 11">
              <a:extLst>
                <a:ext uri="{FF2B5EF4-FFF2-40B4-BE49-F238E27FC236}">
                  <a16:creationId xmlns:a16="http://schemas.microsoft.com/office/drawing/2014/main" id="{B3E37972-FF2C-C1A5-E1F9-689F93E8859A}"/>
                </a:ext>
              </a:extLst>
            </p:cNvPr>
            <p:cNvPicPr/>
            <p:nvPr/>
          </p:nvPicPr>
          <p:blipFill>
            <a:blip r:embed="rId5" cstate="print"/>
            <a:stretch>
              <a:fillRect/>
            </a:stretch>
          </p:blipFill>
          <p:spPr>
            <a:xfrm>
              <a:off x="8241791" y="1168908"/>
              <a:ext cx="3756659" cy="3948683"/>
            </a:xfrm>
            <a:prstGeom prst="rect">
              <a:avLst/>
            </a:prstGeom>
          </p:spPr>
        </p:pic>
        <p:pic>
          <p:nvPicPr>
            <p:cNvPr id="13" name="object 12">
              <a:extLst>
                <a:ext uri="{FF2B5EF4-FFF2-40B4-BE49-F238E27FC236}">
                  <a16:creationId xmlns:a16="http://schemas.microsoft.com/office/drawing/2014/main" id="{02404454-8BD4-A614-1424-2E36892D19AD}"/>
                </a:ext>
              </a:extLst>
            </p:cNvPr>
            <p:cNvPicPr/>
            <p:nvPr/>
          </p:nvPicPr>
          <p:blipFill>
            <a:blip r:embed="rId6" cstate="print"/>
            <a:stretch>
              <a:fillRect/>
            </a:stretch>
          </p:blipFill>
          <p:spPr>
            <a:xfrm>
              <a:off x="8392668" y="1319784"/>
              <a:ext cx="3383279" cy="3575303"/>
            </a:xfrm>
            <a:prstGeom prst="rect">
              <a:avLst/>
            </a:prstGeom>
          </p:spPr>
        </p:pic>
        <p:sp>
          <p:nvSpPr>
            <p:cNvPr id="14" name="object 13">
              <a:extLst>
                <a:ext uri="{FF2B5EF4-FFF2-40B4-BE49-F238E27FC236}">
                  <a16:creationId xmlns:a16="http://schemas.microsoft.com/office/drawing/2014/main" id="{289C6060-9943-1DF1-A558-5171A5B4C62B}"/>
                </a:ext>
              </a:extLst>
            </p:cNvPr>
            <p:cNvSpPr/>
            <p:nvPr/>
          </p:nvSpPr>
          <p:spPr>
            <a:xfrm>
              <a:off x="8329167" y="1256284"/>
              <a:ext cx="3510279" cy="3702685"/>
            </a:xfrm>
            <a:custGeom>
              <a:avLst/>
              <a:gdLst/>
              <a:ahLst/>
              <a:cxnLst/>
              <a:rect l="l" t="t" r="r" b="b"/>
              <a:pathLst>
                <a:path w="3510279" h="3702685">
                  <a:moveTo>
                    <a:pt x="0" y="0"/>
                  </a:moveTo>
                  <a:lnTo>
                    <a:pt x="3510279" y="0"/>
                  </a:lnTo>
                  <a:lnTo>
                    <a:pt x="3510279" y="3702304"/>
                  </a:lnTo>
                  <a:lnTo>
                    <a:pt x="0" y="3702304"/>
                  </a:lnTo>
                  <a:lnTo>
                    <a:pt x="0" y="0"/>
                  </a:lnTo>
                  <a:close/>
                </a:path>
              </a:pathLst>
            </a:custGeom>
            <a:ln w="127000">
              <a:solidFill>
                <a:srgbClr val="2C737D"/>
              </a:solidFill>
            </a:ln>
          </p:spPr>
          <p:txBody>
            <a:bodyPr wrap="square" lIns="0" tIns="0" rIns="0" bIns="0" rtlCol="0"/>
            <a:lstStyle/>
            <a:p>
              <a:endParaRPr/>
            </a:p>
          </p:txBody>
        </p:sp>
      </p:grpSp>
    </p:spTree>
    <p:extLst>
      <p:ext uri="{BB962C8B-B14F-4D97-AF65-F5344CB8AC3E}">
        <p14:creationId xmlns:p14="http://schemas.microsoft.com/office/powerpoint/2010/main" val="406056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8171F-BBD2-C670-BCED-801FCAE48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29869-4DFC-7628-15FD-1B5435E0CD33}"/>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Scoring Components</a:t>
            </a:r>
          </a:p>
        </p:txBody>
      </p:sp>
      <p:sp>
        <p:nvSpPr>
          <p:cNvPr id="3" name="Content Placeholder 2">
            <a:extLst>
              <a:ext uri="{FF2B5EF4-FFF2-40B4-BE49-F238E27FC236}">
                <a16:creationId xmlns:a16="http://schemas.microsoft.com/office/drawing/2014/main" id="{E7457003-B384-105C-F5FA-2640A22A3D81}"/>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Examples include: </a:t>
            </a:r>
          </a:p>
          <a:p>
            <a:r>
              <a:rPr lang="en-US" sz="2400" dirty="0">
                <a:latin typeface="Calibri"/>
                <a:ea typeface="Calibri Light"/>
                <a:cs typeface="Calibri Light"/>
              </a:rPr>
              <a:t>Project Quality Thresholds from the FY2026 NOFO </a:t>
            </a:r>
          </a:p>
          <a:p>
            <a:r>
              <a:rPr lang="en-US" sz="2400" dirty="0">
                <a:latin typeface="Calibri"/>
                <a:ea typeface="Calibri Light"/>
                <a:cs typeface="Calibri Light"/>
              </a:rPr>
              <a:t>Applicant describes how their project will fill a specific need in their community </a:t>
            </a:r>
          </a:p>
          <a:p>
            <a:r>
              <a:rPr lang="en-US" sz="2400" dirty="0">
                <a:latin typeface="Calibri"/>
                <a:ea typeface="Calibri Light"/>
                <a:cs typeface="Calibri Light"/>
              </a:rPr>
              <a:t>Applicant understand the Coordinated Entry system process</a:t>
            </a:r>
          </a:p>
          <a:p>
            <a:r>
              <a:rPr lang="en-US" sz="2400" dirty="0">
                <a:latin typeface="Calibri"/>
                <a:ea typeface="Calibri Light"/>
                <a:cs typeface="Calibri Light"/>
              </a:rPr>
              <a:t>Applicant requires participation in supportive services. Bonus points for substance abuse treatment services</a:t>
            </a:r>
          </a:p>
          <a:p>
            <a:r>
              <a:rPr lang="en-US" sz="2400" dirty="0">
                <a:latin typeface="Calibri"/>
                <a:ea typeface="Calibri Light"/>
                <a:cs typeface="Calibri Light"/>
              </a:rPr>
              <a:t>Project targets a priority population (seniors, veterans, survivors of interpersonal violence, youth, persons with a disabling condition) </a:t>
            </a:r>
          </a:p>
          <a:p>
            <a:r>
              <a:rPr lang="en-US" sz="2400" dirty="0">
                <a:latin typeface="Calibri"/>
                <a:ea typeface="Calibri Light"/>
                <a:cs typeface="Calibri Light"/>
              </a:rPr>
              <a:t>Non-profits have a person with lived experience of homelessness on the board </a:t>
            </a:r>
          </a:p>
          <a:p>
            <a:endParaRPr lang="en-US" sz="2400" dirty="0">
              <a:latin typeface="Calibri"/>
              <a:ea typeface="Calibri Light"/>
              <a:cs typeface="Calibri Light"/>
            </a:endParaRPr>
          </a:p>
          <a:p>
            <a:endParaRPr lang="en-US" sz="2400" dirty="0">
              <a:latin typeface="Calibri"/>
              <a:ea typeface="Calibri Light"/>
              <a:cs typeface="Calibri Light"/>
            </a:endParaRPr>
          </a:p>
        </p:txBody>
      </p:sp>
    </p:spTree>
    <p:extLst>
      <p:ext uri="{BB962C8B-B14F-4D97-AF65-F5344CB8AC3E}">
        <p14:creationId xmlns:p14="http://schemas.microsoft.com/office/powerpoint/2010/main" val="847240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5FEC-9422-1C1F-4F87-A98746C19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E2AB1-11F6-0ADA-59F0-FD860ECDA602}"/>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Project Review Committee</a:t>
            </a:r>
          </a:p>
        </p:txBody>
      </p:sp>
      <p:sp>
        <p:nvSpPr>
          <p:cNvPr id="3" name="Content Placeholder 2">
            <a:extLst>
              <a:ext uri="{FF2B5EF4-FFF2-40B4-BE49-F238E27FC236}">
                <a16:creationId xmlns:a16="http://schemas.microsoft.com/office/drawing/2014/main" id="{CA197579-76CD-1DA6-2DCF-596FC0819D13}"/>
              </a:ext>
            </a:extLst>
          </p:cNvPr>
          <p:cNvSpPr>
            <a:spLocks noGrp="1"/>
          </p:cNvSpPr>
          <p:nvPr>
            <p:ph sz="quarter" idx="1"/>
          </p:nvPr>
        </p:nvSpPr>
        <p:spPr>
          <a:xfrm>
            <a:off x="609600" y="1402591"/>
            <a:ext cx="10486293" cy="4728578"/>
          </a:xfrm>
        </p:spPr>
        <p:txBody>
          <a:bodyPr vert="horz" lIns="91440" tIns="45720" rIns="91440" bIns="45720" rtlCol="0" anchor="t">
            <a:normAutofit/>
          </a:bodyPr>
          <a:lstStyle/>
          <a:p>
            <a:pPr marL="0" indent="0">
              <a:buNone/>
            </a:pPr>
            <a:r>
              <a:rPr lang="en-US" sz="2400" dirty="0">
                <a:latin typeface="Calibri"/>
                <a:ea typeface="Calibri Light"/>
                <a:cs typeface="Calibri Light"/>
              </a:rPr>
              <a:t>The Project Review Committee consists of one elected member from each of our CoC’s 13 Regions. Members must come from an organization without CoC funding. This Committee is tasked with creating a Priority Listing for our Governance Board to approve, listing all new and renewal projects together from 1 – first priority, to X – final priority. They also determine which projects go into Tier 1 (highly likely to be funded) vs. Tier 2 (less likely to be funded).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The score your project receives helps our Project Review Committee create our Priority Listing to submit to HUD. While the score is not the only factor that determine whether your project is in Tier 1 or Tier 2, it is the foundational factor. </a:t>
            </a:r>
          </a:p>
          <a:p>
            <a:pPr marL="0" indent="0">
              <a:buNone/>
            </a:pPr>
            <a:endParaRPr lang="en-US" sz="2400" b="1"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2728409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C8EFB-EF95-484D-5D1F-E689B8A149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E8C271-97C6-4634-3F9B-4B88B8C0127D}"/>
              </a:ext>
            </a:extLst>
          </p:cNvPr>
          <p:cNvSpPr>
            <a:spLocks noGrp="1"/>
          </p:cNvSpPr>
          <p:nvPr>
            <p:ph type="body" sz="quarter" idx="10"/>
          </p:nvPr>
        </p:nvSpPr>
        <p:spPr/>
        <p:txBody>
          <a:bodyPr>
            <a:normAutofit/>
          </a:bodyPr>
          <a:lstStyle/>
          <a:p>
            <a:r>
              <a:rPr lang="en-US" sz="4200" dirty="0"/>
              <a:t>Next Steps</a:t>
            </a:r>
          </a:p>
        </p:txBody>
      </p:sp>
    </p:spTree>
    <p:extLst>
      <p:ext uri="{BB962C8B-B14F-4D97-AF65-F5344CB8AC3E}">
        <p14:creationId xmlns:p14="http://schemas.microsoft.com/office/powerpoint/2010/main" val="3354412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ABBB6-54D3-0476-7D22-C8AF4F045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5228A-5AB9-837C-A063-0C84AAB9E728}"/>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Next Steps</a:t>
            </a:r>
          </a:p>
        </p:txBody>
      </p:sp>
      <p:sp>
        <p:nvSpPr>
          <p:cNvPr id="3" name="Content Placeholder 2">
            <a:extLst>
              <a:ext uri="{FF2B5EF4-FFF2-40B4-BE49-F238E27FC236}">
                <a16:creationId xmlns:a16="http://schemas.microsoft.com/office/drawing/2014/main" id="{9C2546BB-1E48-5AD2-EB57-2813F66101BF}"/>
              </a:ext>
            </a:extLst>
          </p:cNvPr>
          <p:cNvSpPr>
            <a:spLocks noGrp="1"/>
          </p:cNvSpPr>
          <p:nvPr>
            <p:ph sz="quarter" idx="1"/>
          </p:nvPr>
        </p:nvSpPr>
        <p:spPr>
          <a:xfrm>
            <a:off x="609600" y="1402591"/>
            <a:ext cx="10486293" cy="4728578"/>
          </a:xfrm>
        </p:spPr>
        <p:txBody>
          <a:bodyPr vert="horz" lIns="91440" tIns="45720" rIns="91440" bIns="45720" rtlCol="0" anchor="t">
            <a:normAutofit lnSpcReduction="10000"/>
          </a:bodyPr>
          <a:lstStyle/>
          <a:p>
            <a:r>
              <a:rPr lang="en-US" sz="2400" dirty="0">
                <a:latin typeface="Calibri"/>
                <a:ea typeface="Calibri Light"/>
                <a:cs typeface="Calibri Light"/>
              </a:rPr>
              <a:t>Review the resources linked in this slide deck and made available on NCCEH’s website, especially from the </a:t>
            </a:r>
            <a:r>
              <a:rPr lang="en-US" sz="2400" dirty="0">
                <a:latin typeface="Calibri"/>
                <a:ea typeface="Calibri Light"/>
                <a:cs typeface="Calibri Light"/>
                <a:hlinkClick r:id="rId3"/>
              </a:rPr>
              <a:t>FY2025 Competition </a:t>
            </a:r>
            <a:endParaRPr lang="en-US" sz="2400" dirty="0">
              <a:latin typeface="Calibri"/>
              <a:ea typeface="Calibri Light"/>
              <a:cs typeface="Calibri Light"/>
            </a:endParaRPr>
          </a:p>
          <a:p>
            <a:r>
              <a:rPr lang="en-US" sz="2400" dirty="0">
                <a:latin typeface="Calibri"/>
                <a:ea typeface="Calibri Light"/>
                <a:cs typeface="Calibri Light"/>
              </a:rPr>
              <a:t>Review introductory resources made available on </a:t>
            </a:r>
            <a:r>
              <a:rPr lang="en-US" sz="2400" dirty="0">
                <a:latin typeface="Calibri"/>
                <a:ea typeface="Calibri Light"/>
                <a:cs typeface="Calibri Light"/>
                <a:hlinkClick r:id="rId4"/>
              </a:rPr>
              <a:t>HUD Exchange </a:t>
            </a:r>
            <a:r>
              <a:rPr lang="en-US" sz="2400" dirty="0">
                <a:latin typeface="Calibri"/>
                <a:ea typeface="Calibri Light"/>
                <a:cs typeface="Calibri Light"/>
              </a:rPr>
              <a:t>and draft a project that meets HUD requirements </a:t>
            </a:r>
            <a:r>
              <a:rPr lang="en-US" sz="2400" dirty="0">
                <a:solidFill>
                  <a:srgbClr val="7030A0"/>
                </a:solidFill>
                <a:latin typeface="Calibri"/>
                <a:ea typeface="Calibri Light"/>
                <a:cs typeface="Calibri Light"/>
              </a:rPr>
              <a:t>(</a:t>
            </a:r>
            <a:r>
              <a:rPr lang="en-US" sz="2400" dirty="0">
                <a:solidFill>
                  <a:srgbClr val="7030A0"/>
                </a:solidFill>
                <a:latin typeface="Calibri"/>
                <a:ea typeface="Calibri Light"/>
                <a:cs typeface="Calibri Light"/>
                <a:hlinkClick r:id="rId5">
                  <a:extLst>
                    <a:ext uri="{A12FA001-AC4F-418D-AE19-62706E023703}">
                      <ahyp:hlinkClr xmlns:ahyp="http://schemas.microsoft.com/office/drawing/2018/hyperlinkcolor" val="tx"/>
                    </a:ext>
                  </a:extLst>
                </a:hlinkClick>
              </a:rPr>
              <a:t>CoC Program Interim Rule!!) </a:t>
            </a:r>
            <a:endParaRPr lang="en-US" sz="2400" dirty="0">
              <a:solidFill>
                <a:srgbClr val="7030A0"/>
              </a:solidFill>
              <a:latin typeface="Calibri"/>
              <a:ea typeface="Calibri Light"/>
              <a:cs typeface="Calibri Light"/>
            </a:endParaRPr>
          </a:p>
          <a:p>
            <a:r>
              <a:rPr lang="en-US" sz="2400" dirty="0">
                <a:latin typeface="Calibri"/>
                <a:ea typeface="Calibri Light"/>
                <a:cs typeface="Calibri Light"/>
              </a:rPr>
              <a:t>Prepare staff to read the FY2026 NOFO once released </a:t>
            </a:r>
          </a:p>
          <a:p>
            <a:r>
              <a:rPr lang="en-US" sz="2400" dirty="0">
                <a:latin typeface="Calibri"/>
                <a:ea typeface="Calibri Light"/>
                <a:cs typeface="Calibri Light"/>
              </a:rPr>
              <a:t>Stay tuned for the Intent to Apply in early June </a:t>
            </a:r>
          </a:p>
          <a:p>
            <a:r>
              <a:rPr lang="en-US" sz="2400" dirty="0">
                <a:latin typeface="Calibri"/>
                <a:ea typeface="Calibri Light"/>
                <a:cs typeface="Calibri Light"/>
              </a:rPr>
              <a:t>Ask questions now before the competition begins! </a:t>
            </a:r>
          </a:p>
          <a:p>
            <a:pPr marL="0" indent="0">
              <a:buNone/>
            </a:pPr>
            <a:endParaRPr lang="en-US" sz="2400" dirty="0">
              <a:latin typeface="Calibri"/>
              <a:ea typeface="Calibri Light"/>
              <a:cs typeface="Calibri Light"/>
            </a:endParaRPr>
          </a:p>
          <a:p>
            <a:pPr marL="0" indent="0">
              <a:buNone/>
            </a:pPr>
            <a:endParaRPr lang="en-US" sz="2000" dirty="0">
              <a:latin typeface="Calibri"/>
              <a:ea typeface="Calibri Light"/>
              <a:cs typeface="Calibri Light"/>
            </a:endParaRPr>
          </a:p>
          <a:p>
            <a:pPr marL="0" indent="0">
              <a:buNone/>
            </a:pPr>
            <a:r>
              <a:rPr lang="en-US" sz="2000" dirty="0"/>
              <a:t>Reach out to Natalie Rivera: </a:t>
            </a:r>
          </a:p>
          <a:p>
            <a:pPr marL="0" indent="0">
              <a:buNone/>
            </a:pPr>
            <a:r>
              <a:rPr lang="en-US" sz="2000" dirty="0"/>
              <a:t>  919-410-8598</a:t>
            </a:r>
          </a:p>
          <a:p>
            <a:pPr marL="0" indent="0">
              <a:buNone/>
            </a:pPr>
            <a:r>
              <a:rPr lang="en-US" sz="2000" dirty="0"/>
              <a:t>  </a:t>
            </a:r>
            <a:r>
              <a:rPr lang="en-US" sz="2000" dirty="0">
                <a:hlinkClick r:id="rId6"/>
              </a:rPr>
              <a:t>natalie.rivera@ncceh.org</a:t>
            </a:r>
            <a:endParaRPr lang="en-US" sz="20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
        <p:nvSpPr>
          <p:cNvPr id="4" name="Title 1">
            <a:extLst>
              <a:ext uri="{FF2B5EF4-FFF2-40B4-BE49-F238E27FC236}">
                <a16:creationId xmlns:a16="http://schemas.microsoft.com/office/drawing/2014/main" id="{D0277811-9505-253C-4828-927BD049930A}"/>
              </a:ext>
            </a:extLst>
          </p:cNvPr>
          <p:cNvSpPr txBox="1">
            <a:spLocks/>
          </p:cNvSpPr>
          <p:nvPr/>
        </p:nvSpPr>
        <p:spPr>
          <a:xfrm>
            <a:off x="609600" y="3830638"/>
            <a:ext cx="10058400" cy="10207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1"/>
                </a:solidFill>
                <a:latin typeface="Franklin Gothic Medium" panose="020B0603020102020204" pitchFamily="34" charset="0"/>
                <a:ea typeface="+mj-ea"/>
                <a:cs typeface="+mj-cs"/>
              </a:defRPr>
            </a:lvl1pPr>
          </a:lstStyle>
          <a:p>
            <a:r>
              <a:rPr lang="en-US" sz="2800" dirty="0"/>
              <a:t>Questions?</a:t>
            </a:r>
          </a:p>
        </p:txBody>
      </p:sp>
    </p:spTree>
    <p:extLst>
      <p:ext uri="{BB962C8B-B14F-4D97-AF65-F5344CB8AC3E}">
        <p14:creationId xmlns:p14="http://schemas.microsoft.com/office/powerpoint/2010/main" val="17038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8109B-33D5-3727-36BB-47E7CE8F5388}"/>
              </a:ext>
            </a:extLst>
          </p:cNvPr>
          <p:cNvSpPr>
            <a:spLocks noGrp="1"/>
          </p:cNvSpPr>
          <p:nvPr>
            <p:ph type="body" sz="quarter" idx="10"/>
          </p:nvPr>
        </p:nvSpPr>
        <p:spPr/>
        <p:txBody>
          <a:bodyPr>
            <a:normAutofit fontScale="92500" lnSpcReduction="10000"/>
          </a:bodyPr>
          <a:lstStyle/>
          <a:p>
            <a:r>
              <a:rPr lang="en-US"/>
              <a:t>Agenda</a:t>
            </a:r>
          </a:p>
        </p:txBody>
      </p:sp>
    </p:spTree>
    <p:extLst>
      <p:ext uri="{BB962C8B-B14F-4D97-AF65-F5344CB8AC3E}">
        <p14:creationId xmlns:p14="http://schemas.microsoft.com/office/powerpoint/2010/main" val="187690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14E71-2BE9-4896-8820-10B043749D51}"/>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BD0D1526-7867-E786-7876-F83796D411AD}"/>
              </a:ext>
            </a:extLst>
          </p:cNvPr>
          <p:cNvSpPr>
            <a:spLocks noGrp="1"/>
          </p:cNvSpPr>
          <p:nvPr>
            <p:ph sz="quarter" idx="1"/>
          </p:nvPr>
        </p:nvSpPr>
        <p:spPr>
          <a:xfrm>
            <a:off x="609600" y="1371600"/>
            <a:ext cx="10058400" cy="3018692"/>
          </a:xfrm>
        </p:spPr>
        <p:txBody>
          <a:bodyPr>
            <a:normAutofit/>
          </a:bodyPr>
          <a:lstStyle/>
          <a:p>
            <a:r>
              <a:rPr lang="en-US" dirty="0"/>
              <a:t>Eligible Applicants and Project Types</a:t>
            </a:r>
          </a:p>
          <a:p>
            <a:r>
              <a:rPr lang="en-US" dirty="0"/>
              <a:t>What to Know Before Applying  </a:t>
            </a:r>
          </a:p>
          <a:p>
            <a:r>
              <a:rPr lang="en-US" dirty="0"/>
              <a:t>What We Know About the FY2026 CoC Competition </a:t>
            </a:r>
          </a:p>
          <a:p>
            <a:r>
              <a:rPr lang="en-US" dirty="0"/>
              <a:t>Overview of NC BoS CoC Local Competition Process</a:t>
            </a:r>
          </a:p>
          <a:p>
            <a:r>
              <a:rPr lang="en-US" dirty="0"/>
              <a:t>New Project Scorecard</a:t>
            </a:r>
          </a:p>
          <a:p>
            <a:r>
              <a:rPr lang="en-US" dirty="0"/>
              <a:t>Next Steps</a:t>
            </a:r>
          </a:p>
        </p:txBody>
      </p:sp>
    </p:spTree>
    <p:extLst>
      <p:ext uri="{BB962C8B-B14F-4D97-AF65-F5344CB8AC3E}">
        <p14:creationId xmlns:p14="http://schemas.microsoft.com/office/powerpoint/2010/main" val="275557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C06B-63D1-968C-AD6F-CDB385FB27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688D37-08B7-C64F-2AC3-4E74F1C806DA}"/>
              </a:ext>
            </a:extLst>
          </p:cNvPr>
          <p:cNvSpPr>
            <a:spLocks noGrp="1"/>
          </p:cNvSpPr>
          <p:nvPr>
            <p:ph type="body" sz="quarter" idx="10"/>
          </p:nvPr>
        </p:nvSpPr>
        <p:spPr/>
        <p:txBody>
          <a:bodyPr>
            <a:normAutofit fontScale="70000" lnSpcReduction="20000"/>
          </a:bodyPr>
          <a:lstStyle/>
          <a:p>
            <a:r>
              <a:rPr lang="en-US" dirty="0"/>
              <a:t>Eligible Applicants and Project Types</a:t>
            </a:r>
          </a:p>
        </p:txBody>
      </p:sp>
    </p:spTree>
    <p:extLst>
      <p:ext uri="{BB962C8B-B14F-4D97-AF65-F5344CB8AC3E}">
        <p14:creationId xmlns:p14="http://schemas.microsoft.com/office/powerpoint/2010/main" val="104056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F705-E06C-8972-E3D7-7C301AB29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C4604-88B9-4800-10F4-667776A97499}"/>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Continuum of Care (CoC) Program</a:t>
            </a:r>
          </a:p>
        </p:txBody>
      </p:sp>
      <p:sp>
        <p:nvSpPr>
          <p:cNvPr id="3" name="Content Placeholder 2">
            <a:extLst>
              <a:ext uri="{FF2B5EF4-FFF2-40B4-BE49-F238E27FC236}">
                <a16:creationId xmlns:a16="http://schemas.microsoft.com/office/drawing/2014/main" id="{A516E083-996B-6793-D27C-E40E314675B6}"/>
              </a:ext>
            </a:extLst>
          </p:cNvPr>
          <p:cNvSpPr>
            <a:spLocks noGrp="1"/>
          </p:cNvSpPr>
          <p:nvPr>
            <p:ph sz="quarter" idx="1"/>
          </p:nvPr>
        </p:nvSpPr>
        <p:spPr>
          <a:xfrm>
            <a:off x="609600" y="1402590"/>
            <a:ext cx="10486293" cy="4490209"/>
          </a:xfrm>
        </p:spPr>
        <p:txBody>
          <a:bodyPr vert="horz" lIns="91440" tIns="45720" rIns="91440" bIns="45720" rtlCol="0" anchor="t">
            <a:normAutofit lnSpcReduction="10000"/>
          </a:bodyPr>
          <a:lstStyle/>
          <a:p>
            <a:pPr marL="0" indent="0">
              <a:buNone/>
            </a:pPr>
            <a:r>
              <a:rPr lang="en-US" sz="2400" dirty="0">
                <a:latin typeface="Calibri"/>
                <a:ea typeface="Calibri Light"/>
                <a:cs typeface="Calibri Light"/>
              </a:rPr>
              <a:t>The Continuum of Care (CoC) Program was designed by HUD to promote communitywide commitment to the goal of ending homelessness by providing funding for and promoting access to housing programs for homeless individuals and families.</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CoCs are geographically defined coalitions, and there are hundreds covering the nation. North Carolina has 12 CoCs, and we are the NC Balance of State CoC. Our geography includes 79 “rural” counties, divided into 13 Regions. The North Carolina Coalition to End Homelessness (NCCEH) is our CoC’s Collaborative Applicant/Lead Organization.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NC Balance of State CoC (NC BoS CoC): </a:t>
            </a:r>
            <a:r>
              <a:rPr lang="en-US" sz="2400" dirty="0">
                <a:latin typeface="Calibri"/>
                <a:ea typeface="Calibri Light"/>
                <a:cs typeface="Calibri Light"/>
                <a:hlinkClick r:id="rId3"/>
              </a:rPr>
              <a:t>https://ncceh.org/nc-bos-coc-overview/</a:t>
            </a:r>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140871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94C48-2FD6-C51B-9ED5-6101010CE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2414D-AF8F-9DC9-F024-DC6847274EBD}"/>
              </a:ext>
            </a:extLst>
          </p:cNvPr>
          <p:cNvSpPr>
            <a:spLocks noGrp="1"/>
          </p:cNvSpPr>
          <p:nvPr>
            <p:ph type="title"/>
          </p:nvPr>
        </p:nvSpPr>
        <p:spPr>
          <a:xfrm>
            <a:off x="609600" y="296016"/>
            <a:ext cx="10058400" cy="1020762"/>
          </a:xfrm>
        </p:spPr>
        <p:txBody>
          <a:bodyPr>
            <a:noAutofit/>
          </a:bodyPr>
          <a:lstStyle/>
          <a:p>
            <a:r>
              <a:rPr lang="en-US" sz="3200" b="1" dirty="0">
                <a:latin typeface="Franklin Gothic"/>
              </a:rPr>
              <a:t>Eligibility Determined by Notice of Funding Opportunity</a:t>
            </a:r>
          </a:p>
        </p:txBody>
      </p:sp>
      <p:sp>
        <p:nvSpPr>
          <p:cNvPr id="3" name="Content Placeholder 2">
            <a:extLst>
              <a:ext uri="{FF2B5EF4-FFF2-40B4-BE49-F238E27FC236}">
                <a16:creationId xmlns:a16="http://schemas.microsoft.com/office/drawing/2014/main" id="{837D2381-25C6-6F98-0FB6-0A02676CF692}"/>
              </a:ext>
            </a:extLst>
          </p:cNvPr>
          <p:cNvSpPr>
            <a:spLocks noGrp="1"/>
          </p:cNvSpPr>
          <p:nvPr>
            <p:ph sz="quarter" idx="1"/>
          </p:nvPr>
        </p:nvSpPr>
        <p:spPr>
          <a:xfrm>
            <a:off x="609600" y="1402591"/>
            <a:ext cx="10486293" cy="1334748"/>
          </a:xfrm>
        </p:spPr>
        <p:txBody>
          <a:bodyPr vert="horz" lIns="91440" tIns="45720" rIns="91440" bIns="45720" rtlCol="0" anchor="t">
            <a:normAutofit/>
          </a:bodyPr>
          <a:lstStyle/>
          <a:p>
            <a:pPr marL="0" indent="0">
              <a:buNone/>
            </a:pPr>
            <a:r>
              <a:rPr lang="en-US" sz="2000" dirty="0">
                <a:latin typeface="Calibri"/>
                <a:ea typeface="Calibri Light"/>
                <a:cs typeface="Calibri Light"/>
              </a:rPr>
              <a:t>The Notice of Funding Opportunity (NOFO) is released by HUD and signals the beginning of the annual CoC Program Funding Competition. Eligible applicants and project types are subject to change depending on the FY2026 NOFO. </a:t>
            </a: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
        <p:nvSpPr>
          <p:cNvPr id="4" name="Content Placeholder 2">
            <a:extLst>
              <a:ext uri="{FF2B5EF4-FFF2-40B4-BE49-F238E27FC236}">
                <a16:creationId xmlns:a16="http://schemas.microsoft.com/office/drawing/2014/main" id="{1BF7275A-13F6-B8EA-BA49-12FFC1B23BF9}"/>
              </a:ext>
            </a:extLst>
          </p:cNvPr>
          <p:cNvSpPr txBox="1">
            <a:spLocks/>
          </p:cNvSpPr>
          <p:nvPr/>
        </p:nvSpPr>
        <p:spPr>
          <a:xfrm>
            <a:off x="609599" y="2635582"/>
            <a:ext cx="10486293" cy="2522550"/>
          </a:xfrm>
          <a:prstGeom prst="rect">
            <a:avLst/>
          </a:prstGeom>
        </p:spPr>
        <p:txBody>
          <a:bodyPr vert="horz" lIns="91440" tIns="45720" rIns="91440" bIns="45720" numCol="2" rtlCol="0" anchor="t">
            <a:normAutofit fontScale="77500" lnSpcReduction="20000"/>
          </a:bodyPr>
          <a:lst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Calibri"/>
                <a:ea typeface="Calibri Light"/>
                <a:cs typeface="Calibri Light"/>
              </a:rPr>
              <a:t>Applicants </a:t>
            </a:r>
          </a:p>
          <a:p>
            <a:r>
              <a:rPr lang="en-US" sz="2000" dirty="0">
                <a:latin typeface="Calibri"/>
                <a:ea typeface="Calibri Light"/>
                <a:cs typeface="Calibri Light"/>
              </a:rPr>
              <a:t>Non-profit organizations (501c3)</a:t>
            </a:r>
          </a:p>
          <a:p>
            <a:r>
              <a:rPr lang="en-US" sz="2000" dirty="0">
                <a:latin typeface="Calibri"/>
                <a:ea typeface="Calibri Light"/>
                <a:cs typeface="Calibri Light"/>
              </a:rPr>
              <a:t>Faith-based organizations</a:t>
            </a:r>
          </a:p>
          <a:p>
            <a:r>
              <a:rPr lang="en-US" sz="2000" dirty="0">
                <a:latin typeface="Calibri"/>
                <a:ea typeface="Calibri Light"/>
                <a:cs typeface="Calibri Light"/>
              </a:rPr>
              <a:t>State or local government</a:t>
            </a:r>
          </a:p>
          <a:p>
            <a:r>
              <a:rPr lang="en-US" sz="2000" dirty="0">
                <a:latin typeface="Calibri"/>
                <a:ea typeface="Calibri Light"/>
                <a:cs typeface="Calibri Light"/>
              </a:rPr>
              <a:t>Public housing authorities</a:t>
            </a:r>
          </a:p>
          <a:p>
            <a:r>
              <a:rPr lang="en-US" sz="2000" dirty="0">
                <a:latin typeface="Calibri"/>
                <a:ea typeface="Calibri Light"/>
                <a:cs typeface="Calibri Light"/>
              </a:rPr>
              <a:t>Tribal governments and organizations</a:t>
            </a:r>
          </a:p>
          <a:p>
            <a:r>
              <a:rPr lang="en-US" sz="2000" dirty="0">
                <a:latin typeface="Calibri"/>
                <a:ea typeface="Calibri Light"/>
                <a:cs typeface="Calibri Light"/>
              </a:rPr>
              <a:t>Private institutions of higher education </a:t>
            </a:r>
          </a:p>
          <a:p>
            <a:endParaRPr lang="en-US" sz="2000" dirty="0">
              <a:latin typeface="Calibri"/>
              <a:ea typeface="Calibri Light"/>
              <a:cs typeface="Calibri Light"/>
            </a:endParaRPr>
          </a:p>
          <a:p>
            <a:endParaRPr lang="en-US" sz="2000" dirty="0">
              <a:latin typeface="Calibri"/>
              <a:ea typeface="Calibri Light"/>
              <a:cs typeface="Calibri Light"/>
            </a:endParaRPr>
          </a:p>
          <a:p>
            <a:pPr marL="0" indent="0">
              <a:buFont typeface="Arial" panose="020B0604020202020204" pitchFamily="34" charset="0"/>
              <a:buNone/>
            </a:pPr>
            <a:r>
              <a:rPr lang="en-US" sz="2400" b="1" dirty="0">
                <a:latin typeface="Calibri"/>
                <a:ea typeface="Calibri Light"/>
                <a:cs typeface="Calibri Light"/>
              </a:rPr>
              <a:t>Project Types</a:t>
            </a:r>
          </a:p>
          <a:p>
            <a:r>
              <a:rPr lang="en-US" sz="2100" dirty="0">
                <a:latin typeface="Calibri"/>
                <a:ea typeface="Calibri Light"/>
                <a:cs typeface="Calibri Light"/>
              </a:rPr>
              <a:t>Rapid Rehousing</a:t>
            </a:r>
          </a:p>
          <a:p>
            <a:r>
              <a:rPr lang="en-US" sz="2100" dirty="0">
                <a:latin typeface="Calibri"/>
                <a:ea typeface="Calibri Light"/>
                <a:cs typeface="Calibri Light"/>
              </a:rPr>
              <a:t>Permanent Supportive Housing </a:t>
            </a:r>
          </a:p>
          <a:p>
            <a:r>
              <a:rPr lang="en-US" sz="2100" dirty="0">
                <a:latin typeface="Calibri"/>
                <a:ea typeface="Calibri Light"/>
                <a:cs typeface="Calibri Light"/>
              </a:rPr>
              <a:t>Transitional Housing</a:t>
            </a:r>
          </a:p>
          <a:p>
            <a:r>
              <a:rPr lang="en-US" sz="2100" dirty="0">
                <a:latin typeface="Calibri"/>
                <a:ea typeface="Calibri Light"/>
                <a:cs typeface="Calibri Light"/>
              </a:rPr>
              <a:t>Supportive Services Only</a:t>
            </a:r>
          </a:p>
          <a:p>
            <a:r>
              <a:rPr lang="en-US" sz="2100" dirty="0">
                <a:latin typeface="Calibri"/>
                <a:ea typeface="Calibri Light"/>
                <a:cs typeface="Calibri Light"/>
              </a:rPr>
              <a:t>Supportive Services Only – CE*</a:t>
            </a:r>
          </a:p>
          <a:p>
            <a:r>
              <a:rPr lang="en-US" sz="2100" dirty="0">
                <a:latin typeface="Calibri"/>
                <a:ea typeface="Calibri Light"/>
                <a:cs typeface="Calibri Light"/>
              </a:rPr>
              <a:t>HMIS*</a:t>
            </a:r>
            <a:endParaRPr lang="en-US" sz="2400" dirty="0">
              <a:latin typeface="Calibri"/>
              <a:ea typeface="Calibri Light"/>
              <a:cs typeface="Calibri Light"/>
            </a:endParaRPr>
          </a:p>
          <a:p>
            <a:pPr marL="0" indent="0">
              <a:buFont typeface="Arial" panose="020B0604020202020204" pitchFamily="34" charset="0"/>
              <a:buNone/>
            </a:pPr>
            <a:endParaRPr lang="en-US" sz="2400" dirty="0">
              <a:latin typeface="Calibri"/>
              <a:ea typeface="Calibri Light"/>
              <a:cs typeface="Calibri Light"/>
            </a:endParaRPr>
          </a:p>
        </p:txBody>
      </p:sp>
      <p:sp>
        <p:nvSpPr>
          <p:cNvPr id="5" name="Content Placeholder 2">
            <a:extLst>
              <a:ext uri="{FF2B5EF4-FFF2-40B4-BE49-F238E27FC236}">
                <a16:creationId xmlns:a16="http://schemas.microsoft.com/office/drawing/2014/main" id="{CAF68D35-8F13-87E5-A1FA-1C83ED613525}"/>
              </a:ext>
            </a:extLst>
          </p:cNvPr>
          <p:cNvSpPr txBox="1">
            <a:spLocks/>
          </p:cNvSpPr>
          <p:nvPr/>
        </p:nvSpPr>
        <p:spPr>
          <a:xfrm>
            <a:off x="609598" y="4937099"/>
            <a:ext cx="10486293" cy="1334748"/>
          </a:xfrm>
          <a:prstGeom prst="rect">
            <a:avLst/>
          </a:prstGeom>
        </p:spPr>
        <p:txBody>
          <a:bodyPr vert="horz" lIns="91440" tIns="45720" rIns="91440" bIns="45720" rtlCol="0" anchor="t">
            <a:normAutofit/>
          </a:bodyPr>
          <a:lst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dirty="0">
                <a:latin typeface="Calibri"/>
                <a:ea typeface="Calibri Light"/>
                <a:cs typeface="Calibri Light"/>
              </a:rPr>
              <a:t>More information available here: </a:t>
            </a:r>
            <a:r>
              <a:rPr lang="en-US" sz="2000" dirty="0">
                <a:latin typeface="Calibri"/>
                <a:ea typeface="Calibri Light"/>
                <a:cs typeface="Calibri Light"/>
                <a:hlinkClick r:id="rId3"/>
              </a:rPr>
              <a:t>https://www.hudexchange.info/programs/coc/coc-program-eligibility-requirements/</a:t>
            </a:r>
            <a:endParaRPr lang="en-US" sz="2000" dirty="0">
              <a:latin typeface="Calibri"/>
              <a:ea typeface="Calibri Light"/>
              <a:cs typeface="Calibri Light"/>
            </a:endParaRPr>
          </a:p>
          <a:p>
            <a:pPr marL="0" indent="0">
              <a:buNone/>
            </a:pPr>
            <a:r>
              <a:rPr lang="en-US" sz="2000" dirty="0">
                <a:latin typeface="Calibri"/>
                <a:ea typeface="Calibri Light"/>
                <a:cs typeface="Calibri Light"/>
              </a:rPr>
              <a:t>HUD Exchange is a great resource for new applicants!</a:t>
            </a: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Font typeface="Arial" panose="020B0604020202020204" pitchFamily="34" charset="0"/>
              <a:buNone/>
            </a:pPr>
            <a:endParaRPr lang="en-US" sz="2400" dirty="0">
              <a:latin typeface="Calibri"/>
              <a:ea typeface="Calibri Light"/>
              <a:cs typeface="Calibri Light"/>
            </a:endParaRPr>
          </a:p>
        </p:txBody>
      </p:sp>
      <p:sp>
        <p:nvSpPr>
          <p:cNvPr id="6" name="Content Placeholder 2">
            <a:extLst>
              <a:ext uri="{FF2B5EF4-FFF2-40B4-BE49-F238E27FC236}">
                <a16:creationId xmlns:a16="http://schemas.microsoft.com/office/drawing/2014/main" id="{86F15DC0-C1EF-C972-3BAF-481AA1ADAA14}"/>
              </a:ext>
            </a:extLst>
          </p:cNvPr>
          <p:cNvSpPr txBox="1">
            <a:spLocks/>
          </p:cNvSpPr>
          <p:nvPr/>
        </p:nvSpPr>
        <p:spPr>
          <a:xfrm>
            <a:off x="5852744" y="4595712"/>
            <a:ext cx="1982950" cy="443144"/>
          </a:xfrm>
          <a:prstGeom prst="rect">
            <a:avLst/>
          </a:prstGeom>
        </p:spPr>
        <p:txBody>
          <a:bodyPr vert="horz" lIns="91440" tIns="45720" rIns="91440" bIns="45720" rtlCol="0" anchor="t">
            <a:normAutofit/>
          </a:bodyPr>
          <a:lst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Arial" panose="020B0604020202020204" pitchFamily="34" charset="0"/>
              <a:buNone/>
            </a:pPr>
            <a:r>
              <a:rPr lang="en-US" sz="1200" dirty="0">
                <a:latin typeface="Calibri"/>
                <a:ea typeface="Calibri Light"/>
                <a:cs typeface="Calibri Light"/>
              </a:rPr>
              <a:t>*</a:t>
            </a:r>
            <a:r>
              <a:rPr lang="en-US" sz="1200" i="1" dirty="0">
                <a:latin typeface="Calibri"/>
                <a:ea typeface="Calibri Light"/>
                <a:cs typeface="Calibri Light"/>
              </a:rPr>
              <a:t>NCCEH projects</a:t>
            </a: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Font typeface="Arial" panose="020B0604020202020204" pitchFamily="34" charse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61524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3B37A-1701-7378-8013-20238626D1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97E260-8745-A193-99E1-C12B9688D06C}"/>
              </a:ext>
            </a:extLst>
          </p:cNvPr>
          <p:cNvSpPr>
            <a:spLocks noGrp="1"/>
          </p:cNvSpPr>
          <p:nvPr>
            <p:ph type="body" sz="quarter" idx="10"/>
          </p:nvPr>
        </p:nvSpPr>
        <p:spPr/>
        <p:txBody>
          <a:bodyPr>
            <a:normAutofit/>
          </a:bodyPr>
          <a:lstStyle/>
          <a:p>
            <a:r>
              <a:rPr lang="en-US" sz="4200" dirty="0"/>
              <a:t>What to Know Before Applying</a:t>
            </a:r>
          </a:p>
        </p:txBody>
      </p:sp>
    </p:spTree>
    <p:extLst>
      <p:ext uri="{BB962C8B-B14F-4D97-AF65-F5344CB8AC3E}">
        <p14:creationId xmlns:p14="http://schemas.microsoft.com/office/powerpoint/2010/main" val="658765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BoS Fonts">
      <a:majorFont>
        <a:latin typeface="Franklin Gothic Demi"/>
        <a:ea typeface=""/>
        <a:cs typeface=""/>
      </a:majorFont>
      <a:minorFont>
        <a:latin typeface="Franklin Gothic Book"/>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54DE32D-4F36-4A8E-BB36-273F23B5C007}"/>
    </a:ext>
  </a:extLst>
</a:theme>
</file>

<file path=ppt/theme/theme2.xml><?xml version="1.0" encoding="utf-8"?>
<a:theme xmlns:a="http://schemas.openxmlformats.org/drawingml/2006/main" name="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_BoS_Steering Committee_Slide_Template" id="{45725B28-1385-42CB-BCB6-B06CD2584DBE}" vid="{66E2DA0B-A932-4C8B-91CE-007AF01B14BD}"/>
    </a:ext>
  </a:extLst>
</a:theme>
</file>

<file path=ppt/theme/theme3.xml><?xml version="1.0" encoding="utf-8"?>
<a:theme xmlns:a="http://schemas.openxmlformats.org/drawingml/2006/main" name="Blank Background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800" dirty="0"/>
        </a:defPPr>
      </a:lstStyle>
    </a:txDef>
  </a:objectDefaults>
  <a:extraClrSchemeLst/>
  <a:extLst>
    <a:ext uri="{05A4C25C-085E-4340-85A3-A5531E510DB2}">
      <thm15:themeFamily xmlns:thm15="http://schemas.microsoft.com/office/thememl/2012/main" name="NC_BoS_Steering Committee_Slide_Template" id="{45725B28-1385-42CB-BCB6-B06CD2584DBE}" vid="{4E4BA73E-09DC-422D-9871-BF1B6E6B77EB}"/>
    </a:ext>
  </a:extLst>
</a:theme>
</file>

<file path=ppt/theme/theme4.xml><?xml version="1.0" encoding="utf-8"?>
<a:theme xmlns:a="http://schemas.openxmlformats.org/drawingml/2006/main" name="Quote Block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BAB28026-7471-4C41-ADE2-528D91302A69}"/>
    </a:ext>
  </a:extLst>
</a:theme>
</file>

<file path=ppt/theme/theme5.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0C3A505-DE73-4CB1-B07B-F3DC99F7C9C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3CFAF44E3AB04A9A0E06B990BF752B" ma:contentTypeVersion="17" ma:contentTypeDescription="Create a new document." ma:contentTypeScope="" ma:versionID="a0b924b9ee03e341bfc51c27750aca41">
  <xsd:schema xmlns:xsd="http://www.w3.org/2001/XMLSchema" xmlns:xs="http://www.w3.org/2001/XMLSchema" xmlns:p="http://schemas.microsoft.com/office/2006/metadata/properties" xmlns:ns2="e56b0203-40b3-4ae0-8284-bd269c2fbee7" xmlns:ns3="53927e87-1b32-475c-b281-99d885c5cde6" targetNamespace="http://schemas.microsoft.com/office/2006/metadata/properties" ma:root="true" ma:fieldsID="f6a52bd697f5d596dd546efb0daf3b8a" ns2:_="" ns3:_="">
    <xsd:import namespace="e56b0203-40b3-4ae0-8284-bd269c2fbee7"/>
    <xsd:import namespace="53927e87-1b32-475c-b281-99d885c5cd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b0203-40b3-4ae0-8284-bd269c2fbe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2efe47f-bbdb-4dbb-bcfa-14cabf0dc8a5}" ma:internalName="TaxCatchAll" ma:showField="CatchAllData" ma:web="e56b0203-40b3-4ae0-8284-bd269c2fbee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927e87-1b32-475c-b281-99d885c5cde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0233ef-df2a-47a5-ab0f-101b351e9c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6b0203-40b3-4ae0-8284-bd269c2fbee7" xsi:nil="true"/>
    <lcf76f155ced4ddcb4097134ff3c332f xmlns="53927e87-1b32-475c-b281-99d885c5cd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1AFFB9-3E65-43EE-9219-9464FB813334}">
  <ds:schemaRefs>
    <ds:schemaRef ds:uri="http://schemas.microsoft.com/sharepoint/v3/contenttype/forms"/>
  </ds:schemaRefs>
</ds:datastoreItem>
</file>

<file path=customXml/itemProps2.xml><?xml version="1.0" encoding="utf-8"?>
<ds:datastoreItem xmlns:ds="http://schemas.openxmlformats.org/officeDocument/2006/customXml" ds:itemID="{50BE2210-2976-476A-B07D-170F69A24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6b0203-40b3-4ae0-8284-bd269c2fbee7"/>
    <ds:schemaRef ds:uri="53927e87-1b32-475c-b281-99d885c5c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AE7DBE-8BB0-4E62-883B-EB13DB771C3E}">
  <ds:schemaRefs>
    <ds:schemaRef ds:uri="53927e87-1b32-475c-b281-99d885c5cde6"/>
    <ds:schemaRef ds:uri="9e8bb7e9-600a-4acd-91fc-30efaed037b8"/>
    <ds:schemaRef ds:uri="e56b0203-40b3-4ae0-8284-bd269c2fbe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NC_BoS_Steering Committee_Slide_Template (2)</Template>
  <TotalTime>411</TotalTime>
  <Words>3692</Words>
  <Application>Microsoft Office PowerPoint</Application>
  <PresentationFormat>Widescreen</PresentationFormat>
  <Paragraphs>269</Paragraphs>
  <Slides>33</Slides>
  <Notes>33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33</vt:i4>
      </vt:variant>
    </vt:vector>
  </HeadingPairs>
  <TitlesOfParts>
    <vt:vector size="44" baseType="lpstr">
      <vt:lpstr>Arial</vt:lpstr>
      <vt:lpstr>Calibri</vt:lpstr>
      <vt:lpstr>Calibri Light</vt:lpstr>
      <vt:lpstr>Franklin Gothic</vt:lpstr>
      <vt:lpstr>Franklin Gothic Book</vt:lpstr>
      <vt:lpstr>Franklin Gothic Medium</vt:lpstr>
      <vt:lpstr>Equity</vt:lpstr>
      <vt:lpstr>NCCEH Master, Section, and Text Layout</vt:lpstr>
      <vt:lpstr>Blank Backgrounds</vt:lpstr>
      <vt:lpstr>Quote Blocks</vt:lpstr>
      <vt:lpstr>End Slides</vt:lpstr>
      <vt:lpstr>PowerPoint Presentation</vt:lpstr>
      <vt:lpstr>Attendance </vt:lpstr>
      <vt:lpstr>Welcome</vt:lpstr>
      <vt:lpstr>PowerPoint Presentation</vt:lpstr>
      <vt:lpstr>Agenda</vt:lpstr>
      <vt:lpstr>PowerPoint Presentation</vt:lpstr>
      <vt:lpstr>Continuum of Care (CoC) Program</vt:lpstr>
      <vt:lpstr>Eligibility Determined by Notice of Funding Opportunity</vt:lpstr>
      <vt:lpstr>PowerPoint Presentation</vt:lpstr>
      <vt:lpstr>Competitive Funding Opportunity </vt:lpstr>
      <vt:lpstr>Competitive Funding Opportunity </vt:lpstr>
      <vt:lpstr>Application Investment </vt:lpstr>
      <vt:lpstr>Grantee Responsibilities </vt:lpstr>
      <vt:lpstr>PowerPoint Presentation</vt:lpstr>
      <vt:lpstr>What We Know about FY2026</vt:lpstr>
      <vt:lpstr>Expectation: TH and SSO-SO as New Eligible Project Types</vt:lpstr>
      <vt:lpstr>Expectation: Funding Cap on Permanent Housing</vt:lpstr>
      <vt:lpstr>Expectation: New Priorities/Requirements</vt:lpstr>
      <vt:lpstr>Expectation: New Priorities/Requirements</vt:lpstr>
      <vt:lpstr>PowerPoint Presentation</vt:lpstr>
      <vt:lpstr>1. Intent to Apply</vt:lpstr>
      <vt:lpstr>2. Official Project Application in e-snaps </vt:lpstr>
      <vt:lpstr>2. Official Project Application in e-snaps (continued)</vt:lpstr>
      <vt:lpstr>3. Local Project Application in ZoomGrants</vt:lpstr>
      <vt:lpstr>4. Project Application Support</vt:lpstr>
      <vt:lpstr>PowerPoint Presentation</vt:lpstr>
      <vt:lpstr>Overview</vt:lpstr>
      <vt:lpstr>Thresholds on New Project Scorecard</vt:lpstr>
      <vt:lpstr>Standards on New Project Scorecard</vt:lpstr>
      <vt:lpstr>Scoring Components</vt:lpstr>
      <vt:lpstr>Project Review Committee</vt:lpstr>
      <vt:lpstr>PowerPoint Presentation</vt:lpstr>
      <vt:lpstr>Next Steps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Natalie Rivera</cp:lastModifiedBy>
  <cp:revision>1</cp:revision>
  <cp:lastPrinted>2016-04-04T22:18:44Z</cp:lastPrinted>
  <dcterms:created xsi:type="dcterms:W3CDTF">2020-02-12T12:15:35Z</dcterms:created>
  <dcterms:modified xsi:type="dcterms:W3CDTF">2026-05-11T12:44:39Z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0x0101008D3CFAF44E3AB04A9A0E06B990BF752B</vt:lpwstr>
  </property>
  <property fmtid="{D5CDD505-2E9C-101B-9397-08002B2CF9AE}" pid="3" name="MediaServiceImageTags">
    <vt:lpwstr/>
  </property>
</Properties>
</file>