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4"/>
    <p:sldMasterId id="2147483867" r:id="rId5"/>
    <p:sldMasterId id="2147483879" r:id="rId6"/>
    <p:sldMasterId id="2147483892" r:id="rId7"/>
    <p:sldMasterId id="2147483902" r:id="rId8"/>
    <p:sldMasterId id="2147483911" r:id="rId9"/>
  </p:sldMasterIdLst>
  <p:notesMasterIdLst>
    <p:notesMasterId r:id="rId71"/>
  </p:notesMasterIdLst>
  <p:handoutMasterIdLst>
    <p:handoutMasterId r:id="rId72"/>
  </p:handoutMasterIdLst>
  <p:sldIdLst>
    <p:sldId id="2123" r:id="rId10"/>
    <p:sldId id="2169" r:id="rId11"/>
    <p:sldId id="2025" r:id="rId12"/>
    <p:sldId id="2020" r:id="rId13"/>
    <p:sldId id="2021" r:id="rId14"/>
    <p:sldId id="2019" r:id="rId15"/>
    <p:sldId id="2179" r:id="rId16"/>
    <p:sldId id="2205" r:id="rId17"/>
    <p:sldId id="2160" r:id="rId18"/>
    <p:sldId id="2186" r:id="rId19"/>
    <p:sldId id="2187" r:id="rId20"/>
    <p:sldId id="2184" r:id="rId21"/>
    <p:sldId id="2192" r:id="rId22"/>
    <p:sldId id="2116" r:id="rId23"/>
    <p:sldId id="2117" r:id="rId24"/>
    <p:sldId id="2173" r:id="rId25"/>
    <p:sldId id="2212" r:id="rId26"/>
    <p:sldId id="2119" r:id="rId27"/>
    <p:sldId id="2140" r:id="rId28"/>
    <p:sldId id="2191" r:id="rId29"/>
    <p:sldId id="2171" r:id="rId30"/>
    <p:sldId id="2189" r:id="rId31"/>
    <p:sldId id="2190" r:id="rId32"/>
    <p:sldId id="2188" r:id="rId33"/>
    <p:sldId id="2142" r:id="rId34"/>
    <p:sldId id="2120" r:id="rId35"/>
    <p:sldId id="2193" r:id="rId36"/>
    <p:sldId id="2130" r:id="rId37"/>
    <p:sldId id="2194" r:id="rId38"/>
    <p:sldId id="2195" r:id="rId39"/>
    <p:sldId id="2199" r:id="rId40"/>
    <p:sldId id="2196" r:id="rId41"/>
    <p:sldId id="2180" r:id="rId42"/>
    <p:sldId id="2206" r:id="rId43"/>
    <p:sldId id="2165" r:id="rId44"/>
    <p:sldId id="2200" r:id="rId45"/>
    <p:sldId id="2149" r:id="rId46"/>
    <p:sldId id="2166" r:id="rId47"/>
    <p:sldId id="2157" r:id="rId48"/>
    <p:sldId id="2203" r:id="rId49"/>
    <p:sldId id="2197" r:id="rId50"/>
    <p:sldId id="2156" r:id="rId51"/>
    <p:sldId id="2177" r:id="rId52"/>
    <p:sldId id="2155" r:id="rId53"/>
    <p:sldId id="2202" r:id="rId54"/>
    <p:sldId id="2208" r:id="rId55"/>
    <p:sldId id="2207" r:id="rId56"/>
    <p:sldId id="2204" r:id="rId57"/>
    <p:sldId id="2159" r:id="rId58"/>
    <p:sldId id="2209" r:id="rId59"/>
    <p:sldId id="2211" r:id="rId60"/>
    <p:sldId id="2164" r:id="rId61"/>
    <p:sldId id="2213" r:id="rId62"/>
    <p:sldId id="2185" r:id="rId63"/>
    <p:sldId id="2162" r:id="rId64"/>
    <p:sldId id="2201" r:id="rId65"/>
    <p:sldId id="2210" r:id="rId66"/>
    <p:sldId id="2170" r:id="rId67"/>
    <p:sldId id="2176" r:id="rId68"/>
    <p:sldId id="2214" r:id="rId69"/>
    <p:sldId id="2137"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CE99A3-40CB-4F0F-BAAB-36751CA28C75}">
          <p14:sldIdLst/>
        </p14:section>
        <p14:section name="Agenda" id="{252758DF-181E-42CA-B9BE-9B643012378F}">
          <p14:sldIdLst>
            <p14:sldId id="2123"/>
            <p14:sldId id="2169"/>
            <p14:sldId id="2025"/>
            <p14:sldId id="2020"/>
            <p14:sldId id="2021"/>
            <p14:sldId id="2019"/>
            <p14:sldId id="2179"/>
            <p14:sldId id="2205"/>
            <p14:sldId id="2160"/>
            <p14:sldId id="2186"/>
            <p14:sldId id="2187"/>
            <p14:sldId id="2184"/>
            <p14:sldId id="2192"/>
            <p14:sldId id="2116"/>
            <p14:sldId id="2117"/>
            <p14:sldId id="2173"/>
            <p14:sldId id="2212"/>
            <p14:sldId id="2119"/>
            <p14:sldId id="2140"/>
            <p14:sldId id="2191"/>
            <p14:sldId id="2171"/>
            <p14:sldId id="2189"/>
            <p14:sldId id="2190"/>
            <p14:sldId id="2188"/>
            <p14:sldId id="2142"/>
            <p14:sldId id="2120"/>
            <p14:sldId id="2193"/>
            <p14:sldId id="2130"/>
            <p14:sldId id="2194"/>
            <p14:sldId id="2195"/>
            <p14:sldId id="2199"/>
            <p14:sldId id="2196"/>
            <p14:sldId id="2180"/>
            <p14:sldId id="2206"/>
            <p14:sldId id="2165"/>
            <p14:sldId id="2200"/>
            <p14:sldId id="2149"/>
            <p14:sldId id="2166"/>
            <p14:sldId id="2157"/>
            <p14:sldId id="2203"/>
            <p14:sldId id="2197"/>
            <p14:sldId id="2156"/>
            <p14:sldId id="2177"/>
            <p14:sldId id="2155"/>
            <p14:sldId id="2202"/>
            <p14:sldId id="2208"/>
            <p14:sldId id="2207"/>
            <p14:sldId id="2204"/>
            <p14:sldId id="2159"/>
            <p14:sldId id="2209"/>
            <p14:sldId id="2211"/>
            <p14:sldId id="2164"/>
            <p14:sldId id="2213"/>
            <p14:sldId id="2185"/>
            <p14:sldId id="2162"/>
            <p14:sldId id="2201"/>
            <p14:sldId id="2210"/>
            <p14:sldId id="2170"/>
            <p14:sldId id="2176"/>
            <p14:sldId id="2214"/>
            <p14:sldId id="2137"/>
          </p14:sldIdLst>
        </p14:section>
        <p14:section name="Wrap Up" id="{437A374E-4C01-40E9-8397-D467CF945372}">
          <p14:sldIdLst/>
        </p14:section>
        <p14:section name="Consent Agenda" id="{49F09440-D62E-4174-B9A9-7BC53049BA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87EB14-BB90-27F5-D671-67E36BB0DC92}" name="Andrea Carey" initials="AC" userId="Andrea Carey" providerId="None"/>
  <p188:author id="{E8724929-7206-466D-5654-1AC947F7F971}" name="Brian Alexander" initials="BA" userId="S::brian@ncceh.org::08c14714-1337-4938-b322-f9256203f469" providerId="AD"/>
  <p188:author id="{54E5373A-FC53-33A5-A93E-A67B923B531D}" name="Jenny Simmons" initials="JS" userId="S::jenny.simmons@ncceh.org::091962ce-6423-47b8-b727-3787344c8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enise Neunaber" initials="DN" lastIdx="52" clrIdx="0"/>
  <p:cmAuthor id="1" name="Emila" initials="ES" lastIdx="4" clrIdx="1"/>
  <p:cmAuthor id="2" name="Corey" initials="cer" lastIdx="49" clrIdx="2"/>
  <p:cmAuthor id="3" name="Denise Neunaber" initials="" lastIdx="6" clrIdx="3"/>
  <p:cmAuthor id="4" name="Emily Carmody" initials="EC" lastIdx="54" clrIdx="4"/>
  <p:cmAuthor id="5" name="Emily Kahn" initials="" lastIdx="6" clrIdx="5"/>
  <p:cmAuthor id="6" name="Nancy" initials="N" lastIdx="1" clrIdx="6"/>
  <p:cmAuthor id="7" name="Brian" initials="B" lastIdx="2" clrIdx="7">
    <p:extLst>
      <p:ext uri="{19B8F6BF-5375-455C-9EA6-DF929625EA0E}">
        <p15:presenceInfo xmlns:p15="http://schemas.microsoft.com/office/powerpoint/2012/main" userId="Brian" providerId="None"/>
      </p:ext>
    </p:extLst>
  </p:cmAuthor>
  <p:cmAuthor id="8" name="Ehren Dohler" initials="ED" lastIdx="1" clrIdx="8">
    <p:extLst>
      <p:ext uri="{19B8F6BF-5375-455C-9EA6-DF929625EA0E}">
        <p15:presenceInfo xmlns:p15="http://schemas.microsoft.com/office/powerpoint/2012/main" userId="Ehren Dohler" providerId="None"/>
      </p:ext>
    </p:extLst>
  </p:cmAuthor>
  <p:cmAuthor id="9" name="Ehren Dohler" initials="ED [2]" lastIdx="3" clrIdx="9">
    <p:extLst>
      <p:ext uri="{19B8F6BF-5375-455C-9EA6-DF929625EA0E}">
        <p15:presenceInfo xmlns:p15="http://schemas.microsoft.com/office/powerpoint/2012/main" userId="3653b5edfea3fa88" providerId="Windows Live"/>
      </p:ext>
    </p:extLst>
  </p:cmAuthor>
  <p:cmAuthor id="10" name="Amy Sawyer" initials="AS" lastIdx="6" clrIdx="10">
    <p:extLst>
      <p:ext uri="{19B8F6BF-5375-455C-9EA6-DF929625EA0E}">
        <p15:presenceInfo xmlns:p15="http://schemas.microsoft.com/office/powerpoint/2012/main" userId="S::amy@ncceh.onmicrosoft.com::a99a5a22-0374-40b6-97b1-417c48a6ab28" providerId="AD"/>
      </p:ext>
    </p:extLst>
  </p:cmAuthor>
  <p:cmAuthor id="11" name="Brian Alexander" initials="BA" lastIdx="2" clrIdx="11">
    <p:extLst>
      <p:ext uri="{19B8F6BF-5375-455C-9EA6-DF929625EA0E}">
        <p15:presenceInfo xmlns:p15="http://schemas.microsoft.com/office/powerpoint/2012/main" userId="Brian Alexander" providerId="None"/>
      </p:ext>
    </p:extLst>
  </p:cmAuthor>
  <p:cmAuthor id="12" name="Debra Susie" initials="DS" lastIdx="12" clrIdx="12">
    <p:extLst>
      <p:ext uri="{19B8F6BF-5375-455C-9EA6-DF929625EA0E}">
        <p15:presenceInfo xmlns:p15="http://schemas.microsoft.com/office/powerpoint/2012/main" userId="S::debra@ncceh.onmicrosoft.com::665ec2d4-67d3-4bc6-971a-b58ccab804e1" providerId="AD"/>
      </p:ext>
    </p:extLst>
  </p:cmAuthor>
  <p:cmAuthor id="13" name="Jenn Von Egidy" initials="JVE" lastIdx="1" clrIdx="13">
    <p:extLst>
      <p:ext uri="{19B8F6BF-5375-455C-9EA6-DF929625EA0E}">
        <p15:presenceInfo xmlns:p15="http://schemas.microsoft.com/office/powerpoint/2012/main" userId="S::jenn@ncceh.onmicrosoft.com::d538103f-0463-4843-9712-2877af44de71" providerId="AD"/>
      </p:ext>
    </p:extLst>
  </p:cmAuthor>
  <p:cmAuthor id="14" name="Brian Alexander" initials="BA [2]" lastIdx="13" clrIdx="14">
    <p:extLst>
      <p:ext uri="{19B8F6BF-5375-455C-9EA6-DF929625EA0E}">
        <p15:presenceInfo xmlns:p15="http://schemas.microsoft.com/office/powerpoint/2012/main" userId="S::brian@ncceh.onmicrosoft.com::08c14714-1337-4938-b322-f9256203f469" providerId="AD"/>
      </p:ext>
    </p:extLst>
  </p:cmAuthor>
  <p:cmAuthor id="15" name="Brian Alexander" initials="BA [3]" lastIdx="5" clrIdx="15">
    <p:extLst>
      <p:ext uri="{19B8F6BF-5375-455C-9EA6-DF929625EA0E}">
        <p15:presenceInfo xmlns:p15="http://schemas.microsoft.com/office/powerpoint/2012/main" userId="S::brian@ncceh.org::08c14714-1337-4938-b322-f9256203f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37E"/>
    <a:srgbClr val="DEEBFA"/>
    <a:srgbClr val="FFFF99"/>
    <a:srgbClr val="FF99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A64B7-E681-4479-B258-5045935ADC12}" v="90" dt="2026-05-21T01:53:39.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2284" autoAdjust="0"/>
  </p:normalViewPr>
  <p:slideViewPr>
    <p:cSldViewPr snapToGrid="0">
      <p:cViewPr varScale="1">
        <p:scale>
          <a:sx n="46" d="100"/>
          <a:sy n="46" d="100"/>
        </p:scale>
        <p:origin x="151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handoutMaster" Target="handoutMasters/handout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Simmons" userId="S::jenny.simmons@ncceh.org::091962ce-6423-47b8-b727-3787344c8384" providerId="AD" clId="Web-{AA874CE9-0B6C-1AC1-9C33-ECC2F586D652}"/>
    <pc:docChg chg="addSld modSld modSection">
      <pc:chgData name="Jenny Simmons" userId="S::jenny.simmons@ncceh.org::091962ce-6423-47b8-b727-3787344c8384" providerId="AD" clId="Web-{AA874CE9-0B6C-1AC1-9C33-ECC2F586D652}" dt="2026-05-19T14:25:46.823" v="15" actId="20577"/>
      <pc:docMkLst>
        <pc:docMk/>
      </pc:docMkLst>
      <pc:sldChg chg="modSp add replId">
        <pc:chgData name="Jenny Simmons" userId="S::jenny.simmons@ncceh.org::091962ce-6423-47b8-b727-3787344c8384" providerId="AD" clId="Web-{AA874CE9-0B6C-1AC1-9C33-ECC2F586D652}" dt="2026-05-19T14:25:46.823" v="15" actId="20577"/>
        <pc:sldMkLst>
          <pc:docMk/>
          <pc:sldMk cId="1381114652" sldId="2211"/>
        </pc:sldMkLst>
        <pc:spChg chg="mod">
          <ac:chgData name="Jenny Simmons" userId="S::jenny.simmons@ncceh.org::091962ce-6423-47b8-b727-3787344c8384" providerId="AD" clId="Web-{AA874CE9-0B6C-1AC1-9C33-ECC2F586D652}" dt="2026-05-19T14:25:31.994" v="11" actId="20577"/>
          <ac:spMkLst>
            <pc:docMk/>
            <pc:sldMk cId="1381114652" sldId="2211"/>
            <ac:spMk id="2" creationId="{D74E3F7E-F263-4BCF-1DD2-41EF056410EC}"/>
          </ac:spMkLst>
        </pc:spChg>
        <pc:spChg chg="mod">
          <ac:chgData name="Jenny Simmons" userId="S::jenny.simmons@ncceh.org::091962ce-6423-47b8-b727-3787344c8384" providerId="AD" clId="Web-{AA874CE9-0B6C-1AC1-9C33-ECC2F586D652}" dt="2026-05-19T14:25:46.823" v="15" actId="20577"/>
          <ac:spMkLst>
            <pc:docMk/>
            <pc:sldMk cId="1381114652" sldId="2211"/>
            <ac:spMk id="3" creationId="{5BB19A59-A9CC-4DD9-B524-105AE558A552}"/>
          </ac:spMkLst>
        </pc:spChg>
      </pc:sldChg>
    </pc:docChg>
  </pc:docChgLst>
  <pc:docChgLst>
    <pc:chgData name="Jenny Simmons" userId="091962ce-6423-47b8-b727-3787344c8384" providerId="ADAL" clId="{65E75A95-22A5-4EB0-B50A-F6B47E4A76CA}"/>
    <pc:docChg chg="undo custSel addSld delSld modSld sldOrd modSection">
      <pc:chgData name="Jenny Simmons" userId="091962ce-6423-47b8-b727-3787344c8384" providerId="ADAL" clId="{65E75A95-22A5-4EB0-B50A-F6B47E4A76CA}" dt="2026-05-21T01:54:41.654" v="48982" actId="20577"/>
      <pc:docMkLst>
        <pc:docMk/>
      </pc:docMkLst>
      <pc:sldChg chg="modNotesTx">
        <pc:chgData name="Jenny Simmons" userId="091962ce-6423-47b8-b727-3787344c8384" providerId="ADAL" clId="{65E75A95-22A5-4EB0-B50A-F6B47E4A76CA}" dt="2026-05-20T19:50:00.756" v="38247" actId="20577"/>
        <pc:sldMkLst>
          <pc:docMk/>
          <pc:sldMk cId="2966210570" sldId="2019"/>
        </pc:sldMkLst>
      </pc:sldChg>
      <pc:sldChg chg="modNotesTx">
        <pc:chgData name="Jenny Simmons" userId="091962ce-6423-47b8-b727-3787344c8384" providerId="ADAL" clId="{65E75A95-22A5-4EB0-B50A-F6B47E4A76CA}" dt="2026-05-20T19:37:05.774" v="37874" actId="20577"/>
        <pc:sldMkLst>
          <pc:docMk/>
          <pc:sldMk cId="2121108504" sldId="2020"/>
        </pc:sldMkLst>
      </pc:sldChg>
      <pc:sldChg chg="ord modNotesTx">
        <pc:chgData name="Jenny Simmons" userId="091962ce-6423-47b8-b727-3787344c8384" providerId="ADAL" clId="{65E75A95-22A5-4EB0-B50A-F6B47E4A76CA}" dt="2026-05-20T19:49:46.129" v="38239" actId="20577"/>
        <pc:sldMkLst>
          <pc:docMk/>
          <pc:sldMk cId="706023117" sldId="2021"/>
        </pc:sldMkLst>
      </pc:sldChg>
      <pc:sldChg chg="modSp mod modNotesTx">
        <pc:chgData name="Jenny Simmons" userId="091962ce-6423-47b8-b727-3787344c8384" providerId="ADAL" clId="{65E75A95-22A5-4EB0-B50A-F6B47E4A76CA}" dt="2026-05-20T19:34:24.092" v="37831" actId="20577"/>
        <pc:sldMkLst>
          <pc:docMk/>
          <pc:sldMk cId="248056291" sldId="2025"/>
        </pc:sldMkLst>
        <pc:spChg chg="mod">
          <ac:chgData name="Jenny Simmons" userId="091962ce-6423-47b8-b727-3787344c8384" providerId="ADAL" clId="{65E75A95-22A5-4EB0-B50A-F6B47E4A76CA}" dt="2026-05-20T19:34:08.741" v="37792" actId="20577"/>
          <ac:spMkLst>
            <pc:docMk/>
            <pc:sldMk cId="248056291" sldId="2025"/>
            <ac:spMk id="2" creationId="{7EEE1DEB-990F-459D-84AF-3244257EAE5D}"/>
          </ac:spMkLst>
        </pc:spChg>
      </pc:sldChg>
      <pc:sldChg chg="modSp mod ord modNotesTx">
        <pc:chgData name="Jenny Simmons" userId="091962ce-6423-47b8-b727-3787344c8384" providerId="ADAL" clId="{65E75A95-22A5-4EB0-B50A-F6B47E4A76CA}" dt="2026-05-20T20:15:23.653" v="39762" actId="20577"/>
        <pc:sldMkLst>
          <pc:docMk/>
          <pc:sldMk cId="1185292376" sldId="2116"/>
        </pc:sldMkLst>
        <pc:spChg chg="mod">
          <ac:chgData name="Jenny Simmons" userId="091962ce-6423-47b8-b727-3787344c8384" providerId="ADAL" clId="{65E75A95-22A5-4EB0-B50A-F6B47E4A76CA}" dt="2026-04-28T18:37:07.554" v="3594" actId="20577"/>
          <ac:spMkLst>
            <pc:docMk/>
            <pc:sldMk cId="1185292376" sldId="2116"/>
            <ac:spMk id="3" creationId="{80AEF817-CF44-F051-7DB4-9B0C3B73CEE6}"/>
          </ac:spMkLst>
        </pc:spChg>
      </pc:sldChg>
      <pc:sldChg chg="modSp mod ord modNotesTx">
        <pc:chgData name="Jenny Simmons" userId="091962ce-6423-47b8-b727-3787344c8384" providerId="ADAL" clId="{65E75A95-22A5-4EB0-B50A-F6B47E4A76CA}" dt="2026-05-20T20:18:44.573" v="39768"/>
        <pc:sldMkLst>
          <pc:docMk/>
          <pc:sldMk cId="3313065574" sldId="2117"/>
        </pc:sldMkLst>
        <pc:spChg chg="mod">
          <ac:chgData name="Jenny Simmons" userId="091962ce-6423-47b8-b727-3787344c8384" providerId="ADAL" clId="{65E75A95-22A5-4EB0-B50A-F6B47E4A76CA}" dt="2026-05-20T20:18:35.552" v="39767" actId="14100"/>
          <ac:spMkLst>
            <pc:docMk/>
            <pc:sldMk cId="3313065574" sldId="2117"/>
            <ac:spMk id="4" creationId="{5D1401E5-FFCE-9D7F-EA1F-030B1E244205}"/>
          </ac:spMkLst>
        </pc:spChg>
        <pc:graphicFrameChg chg="mod">
          <ac:chgData name="Jenny Simmons" userId="091962ce-6423-47b8-b727-3787344c8384" providerId="ADAL" clId="{65E75A95-22A5-4EB0-B50A-F6B47E4A76CA}" dt="2026-05-20T20:18:44.573" v="39768"/>
          <ac:graphicFrameMkLst>
            <pc:docMk/>
            <pc:sldMk cId="3313065574" sldId="2117"/>
            <ac:graphicFrameMk id="13" creationId="{ED0A2A5A-886B-5373-F8AE-F6C7D67E4D41}"/>
          </ac:graphicFrameMkLst>
        </pc:graphicFrameChg>
      </pc:sldChg>
      <pc:sldChg chg="modSp mod ord modNotesTx">
        <pc:chgData name="Jenny Simmons" userId="091962ce-6423-47b8-b727-3787344c8384" providerId="ADAL" clId="{65E75A95-22A5-4EB0-B50A-F6B47E4A76CA}" dt="2026-05-20T20:22:37.576" v="39949" actId="20577"/>
        <pc:sldMkLst>
          <pc:docMk/>
          <pc:sldMk cId="2321858374" sldId="2119"/>
        </pc:sldMkLst>
        <pc:spChg chg="mod">
          <ac:chgData name="Jenny Simmons" userId="091962ce-6423-47b8-b727-3787344c8384" providerId="ADAL" clId="{65E75A95-22A5-4EB0-B50A-F6B47E4A76CA}" dt="2026-05-11T15:50:54.074" v="13917" actId="20577"/>
          <ac:spMkLst>
            <pc:docMk/>
            <pc:sldMk cId="2321858374" sldId="2119"/>
            <ac:spMk id="3" creationId="{EF9F91BF-71B9-1E96-BFD4-30E5C26E2F0C}"/>
          </ac:spMkLst>
        </pc:spChg>
        <pc:spChg chg="mod">
          <ac:chgData name="Jenny Simmons" userId="091962ce-6423-47b8-b727-3787344c8384" providerId="ADAL" clId="{65E75A95-22A5-4EB0-B50A-F6B47E4A76CA}" dt="2026-05-20T20:22:31.344" v="39941" actId="20577"/>
          <ac:spMkLst>
            <pc:docMk/>
            <pc:sldMk cId="2321858374" sldId="2119"/>
            <ac:spMk id="17" creationId="{FB4A52A3-FCA2-396D-E701-A3E2B979DE3E}"/>
          </ac:spMkLst>
        </pc:spChg>
        <pc:spChg chg="mod">
          <ac:chgData name="Jenny Simmons" userId="091962ce-6423-47b8-b727-3787344c8384" providerId="ADAL" clId="{65E75A95-22A5-4EB0-B50A-F6B47E4A76CA}" dt="2026-05-20T20:22:37.576" v="39949" actId="20577"/>
          <ac:spMkLst>
            <pc:docMk/>
            <pc:sldMk cId="2321858374" sldId="2119"/>
            <ac:spMk id="18" creationId="{61BC5FA7-3FB7-0CD7-7BE8-B31F320EE4CC}"/>
          </ac:spMkLst>
        </pc:spChg>
      </pc:sldChg>
      <pc:sldChg chg="modSp mod modNotesTx">
        <pc:chgData name="Jenny Simmons" userId="091962ce-6423-47b8-b727-3787344c8384" providerId="ADAL" clId="{65E75A95-22A5-4EB0-B50A-F6B47E4A76CA}" dt="2026-05-20T21:07:07.743" v="43167" actId="20577"/>
        <pc:sldMkLst>
          <pc:docMk/>
          <pc:sldMk cId="835323334" sldId="2120"/>
        </pc:sldMkLst>
        <pc:spChg chg="mod">
          <ac:chgData name="Jenny Simmons" userId="091962ce-6423-47b8-b727-3787344c8384" providerId="ADAL" clId="{65E75A95-22A5-4EB0-B50A-F6B47E4A76CA}" dt="2026-04-27T20:01:48.011" v="946" actId="20577"/>
          <ac:spMkLst>
            <pc:docMk/>
            <pc:sldMk cId="835323334" sldId="2120"/>
            <ac:spMk id="3" creationId="{72824D5C-F1AE-A4DF-70FF-4B324A3068ED}"/>
          </ac:spMkLst>
        </pc:spChg>
      </pc:sldChg>
      <pc:sldChg chg="modNotesTx">
        <pc:chgData name="Jenny Simmons" userId="091962ce-6423-47b8-b727-3787344c8384" providerId="ADAL" clId="{65E75A95-22A5-4EB0-B50A-F6B47E4A76CA}" dt="2026-05-20T19:28:11.122" v="37294" actId="20577"/>
        <pc:sldMkLst>
          <pc:docMk/>
          <pc:sldMk cId="2053180911" sldId="2123"/>
        </pc:sldMkLst>
      </pc:sldChg>
      <pc:sldChg chg="modSp mod ord modNotesTx">
        <pc:chgData name="Jenny Simmons" userId="091962ce-6423-47b8-b727-3787344c8384" providerId="ADAL" clId="{65E75A95-22A5-4EB0-B50A-F6B47E4A76CA}" dt="2026-05-20T21:07:41.855" v="43272" actId="20577"/>
        <pc:sldMkLst>
          <pc:docMk/>
          <pc:sldMk cId="2007440844" sldId="2130"/>
        </pc:sldMkLst>
        <pc:spChg chg="mod">
          <ac:chgData name="Jenny Simmons" userId="091962ce-6423-47b8-b727-3787344c8384" providerId="ADAL" clId="{65E75A95-22A5-4EB0-B50A-F6B47E4A76CA}" dt="2026-04-28T18:48:28.101" v="3914" actId="20577"/>
          <ac:spMkLst>
            <pc:docMk/>
            <pc:sldMk cId="2007440844" sldId="2130"/>
            <ac:spMk id="2" creationId="{FE177407-1E19-B008-5B94-44411236DB93}"/>
          </ac:spMkLst>
        </pc:spChg>
      </pc:sldChg>
      <pc:sldChg chg="modSp mod ord modNotesTx">
        <pc:chgData name="Jenny Simmons" userId="091962ce-6423-47b8-b727-3787344c8384" providerId="ADAL" clId="{65E75A95-22A5-4EB0-B50A-F6B47E4A76CA}" dt="2026-05-20T20:24:33.890" v="40041" actId="20577"/>
        <pc:sldMkLst>
          <pc:docMk/>
          <pc:sldMk cId="129748121" sldId="2140"/>
        </pc:sldMkLst>
        <pc:graphicFrameChg chg="modGraphic">
          <ac:chgData name="Jenny Simmons" userId="091962ce-6423-47b8-b727-3787344c8384" providerId="ADAL" clId="{65E75A95-22A5-4EB0-B50A-F6B47E4A76CA}" dt="2026-05-11T15:54:48.268" v="14375" actId="20577"/>
          <ac:graphicFrameMkLst>
            <pc:docMk/>
            <pc:sldMk cId="129748121" sldId="2140"/>
            <ac:graphicFrameMk id="5" creationId="{1A494377-35C0-5404-7F39-0DB1B5F12E63}"/>
          </ac:graphicFrameMkLst>
        </pc:graphicFrameChg>
      </pc:sldChg>
      <pc:sldChg chg="modSp mod modNotesTx">
        <pc:chgData name="Jenny Simmons" userId="091962ce-6423-47b8-b727-3787344c8384" providerId="ADAL" clId="{65E75A95-22A5-4EB0-B50A-F6B47E4A76CA}" dt="2026-05-20T21:06:39.103" v="43140" actId="20577"/>
        <pc:sldMkLst>
          <pc:docMk/>
          <pc:sldMk cId="1618519289" sldId="2142"/>
        </pc:sldMkLst>
        <pc:spChg chg="mod">
          <ac:chgData name="Jenny Simmons" userId="091962ce-6423-47b8-b727-3787344c8384" providerId="ADAL" clId="{65E75A95-22A5-4EB0-B50A-F6B47E4A76CA}" dt="2026-05-20T20:58:51.468" v="42164" actId="14100"/>
          <ac:spMkLst>
            <pc:docMk/>
            <pc:sldMk cId="1618519289" sldId="2142"/>
            <ac:spMk id="2" creationId="{50EF4E88-E39D-E0AA-827D-591E961D979C}"/>
          </ac:spMkLst>
        </pc:spChg>
        <pc:graphicFrameChg chg="mod modGraphic">
          <ac:chgData name="Jenny Simmons" userId="091962ce-6423-47b8-b727-3787344c8384" providerId="ADAL" clId="{65E75A95-22A5-4EB0-B50A-F6B47E4A76CA}" dt="2026-05-20T21:03:24.047" v="42653" actId="20577"/>
          <ac:graphicFrameMkLst>
            <pc:docMk/>
            <pc:sldMk cId="1618519289" sldId="2142"/>
            <ac:graphicFrameMk id="4" creationId="{4C214C02-7D82-AE9E-6895-50326FE27CC6}"/>
          </ac:graphicFrameMkLst>
        </pc:graphicFrameChg>
      </pc:sldChg>
      <pc:sldChg chg="modSp del mod ord">
        <pc:chgData name="Jenny Simmons" userId="091962ce-6423-47b8-b727-3787344c8384" providerId="ADAL" clId="{65E75A95-22A5-4EB0-B50A-F6B47E4A76CA}" dt="2026-05-20T18:59:45.880" v="35161" actId="2696"/>
        <pc:sldMkLst>
          <pc:docMk/>
          <pc:sldMk cId="2601630381" sldId="2144"/>
        </pc:sldMkLst>
        <pc:spChg chg="mod">
          <ac:chgData name="Jenny Simmons" userId="091962ce-6423-47b8-b727-3787344c8384" providerId="ADAL" clId="{65E75A95-22A5-4EB0-B50A-F6B47E4A76CA}" dt="2026-05-20T18:59:25.952" v="35143" actId="20577"/>
          <ac:spMkLst>
            <pc:docMk/>
            <pc:sldMk cId="2601630381" sldId="2144"/>
            <ac:spMk id="2" creationId="{D9A076CA-0DB7-8208-E74B-94947B469089}"/>
          </ac:spMkLst>
        </pc:spChg>
        <pc:spChg chg="mod">
          <ac:chgData name="Jenny Simmons" userId="091962ce-6423-47b8-b727-3787344c8384" providerId="ADAL" clId="{65E75A95-22A5-4EB0-B50A-F6B47E4A76CA}" dt="2026-05-20T18:59:21.931" v="35133" actId="20577"/>
          <ac:spMkLst>
            <pc:docMk/>
            <pc:sldMk cId="2601630381" sldId="2144"/>
            <ac:spMk id="3" creationId="{1600C89C-E971-A514-D892-B1AF7896690F}"/>
          </ac:spMkLst>
        </pc:spChg>
      </pc:sldChg>
      <pc:sldChg chg="modSp del mod ord modNotesTx">
        <pc:chgData name="Jenny Simmons" userId="091962ce-6423-47b8-b727-3787344c8384" providerId="ADAL" clId="{65E75A95-22A5-4EB0-B50A-F6B47E4A76CA}" dt="2026-05-20T18:57:34.373" v="35056" actId="2696"/>
        <pc:sldMkLst>
          <pc:docMk/>
          <pc:sldMk cId="4176492885" sldId="2145"/>
        </pc:sldMkLst>
        <pc:spChg chg="mod">
          <ac:chgData name="Jenny Simmons" userId="091962ce-6423-47b8-b727-3787344c8384" providerId="ADAL" clId="{65E75A95-22A5-4EB0-B50A-F6B47E4A76CA}" dt="2026-05-20T18:06:32.730" v="28408" actId="20577"/>
          <ac:spMkLst>
            <pc:docMk/>
            <pc:sldMk cId="4176492885" sldId="2145"/>
            <ac:spMk id="2" creationId="{DD2F8DE0-326D-5FC5-E2B5-0C9C0427335A}"/>
          </ac:spMkLst>
        </pc:spChg>
      </pc:sldChg>
      <pc:sldChg chg="addSp delSp modSp mod ord modNotesTx">
        <pc:chgData name="Jenny Simmons" userId="091962ce-6423-47b8-b727-3787344c8384" providerId="ADAL" clId="{65E75A95-22A5-4EB0-B50A-F6B47E4A76CA}" dt="2026-05-21T00:57:08.850" v="44124" actId="20577"/>
        <pc:sldMkLst>
          <pc:docMk/>
          <pc:sldMk cId="972504826" sldId="2149"/>
        </pc:sldMkLst>
        <pc:spChg chg="add del mod">
          <ac:chgData name="Jenny Simmons" userId="091962ce-6423-47b8-b727-3787344c8384" providerId="ADAL" clId="{65E75A95-22A5-4EB0-B50A-F6B47E4A76CA}" dt="2026-04-27T19:59:36.636" v="825" actId="14100"/>
          <ac:spMkLst>
            <pc:docMk/>
            <pc:sldMk cId="972504826" sldId="2149"/>
            <ac:spMk id="2" creationId="{C52360CC-6183-2773-4C31-7F2C534EEA6C}"/>
          </ac:spMkLst>
        </pc:spChg>
      </pc:sldChg>
      <pc:sldChg chg="modSp mod ord modNotesTx">
        <pc:chgData name="Jenny Simmons" userId="091962ce-6423-47b8-b727-3787344c8384" providerId="ADAL" clId="{65E75A95-22A5-4EB0-B50A-F6B47E4A76CA}" dt="2026-05-21T01:16:36.655" v="45307" actId="20577"/>
        <pc:sldMkLst>
          <pc:docMk/>
          <pc:sldMk cId="3034379409" sldId="2155"/>
        </pc:sldMkLst>
        <pc:spChg chg="mod">
          <ac:chgData name="Jenny Simmons" userId="091962ce-6423-47b8-b727-3787344c8384" providerId="ADAL" clId="{65E75A95-22A5-4EB0-B50A-F6B47E4A76CA}" dt="2026-05-21T01:13:39.328" v="45294" actId="20577"/>
          <ac:spMkLst>
            <pc:docMk/>
            <pc:sldMk cId="3034379409" sldId="2155"/>
            <ac:spMk id="3" creationId="{C07AA440-350F-5956-4113-E8A00DEAB366}"/>
          </ac:spMkLst>
        </pc:spChg>
      </pc:sldChg>
      <pc:sldChg chg="modSp mod ord modNotesTx">
        <pc:chgData name="Jenny Simmons" userId="091962ce-6423-47b8-b727-3787344c8384" providerId="ADAL" clId="{65E75A95-22A5-4EB0-B50A-F6B47E4A76CA}" dt="2026-05-21T01:04:18.312" v="44791" actId="20577"/>
        <pc:sldMkLst>
          <pc:docMk/>
          <pc:sldMk cId="4170516170" sldId="2156"/>
        </pc:sldMkLst>
        <pc:spChg chg="mod">
          <ac:chgData name="Jenny Simmons" userId="091962ce-6423-47b8-b727-3787344c8384" providerId="ADAL" clId="{65E75A95-22A5-4EB0-B50A-F6B47E4A76CA}" dt="2026-04-28T19:07:17.456" v="4603" actId="20577"/>
          <ac:spMkLst>
            <pc:docMk/>
            <pc:sldMk cId="4170516170" sldId="2156"/>
            <ac:spMk id="2" creationId="{A8E54A89-A230-AF09-F5A0-A32805C874F7}"/>
          </ac:spMkLst>
        </pc:spChg>
        <pc:spChg chg="mod">
          <ac:chgData name="Jenny Simmons" userId="091962ce-6423-47b8-b727-3787344c8384" providerId="ADAL" clId="{65E75A95-22A5-4EB0-B50A-F6B47E4A76CA}" dt="2026-05-12T13:44:20.210" v="23833" actId="20577"/>
          <ac:spMkLst>
            <pc:docMk/>
            <pc:sldMk cId="4170516170" sldId="2156"/>
            <ac:spMk id="3" creationId="{C07AA440-350F-5956-4113-E8A00DEAB366}"/>
          </ac:spMkLst>
        </pc:spChg>
      </pc:sldChg>
      <pc:sldChg chg="modSp mod ord modNotesTx">
        <pc:chgData name="Jenny Simmons" userId="091962ce-6423-47b8-b727-3787344c8384" providerId="ADAL" clId="{65E75A95-22A5-4EB0-B50A-F6B47E4A76CA}" dt="2026-05-21T01:00:57.263" v="44485" actId="20577"/>
        <pc:sldMkLst>
          <pc:docMk/>
          <pc:sldMk cId="791856987" sldId="2157"/>
        </pc:sldMkLst>
        <pc:spChg chg="mod">
          <ac:chgData name="Jenny Simmons" userId="091962ce-6423-47b8-b727-3787344c8384" providerId="ADAL" clId="{65E75A95-22A5-4EB0-B50A-F6B47E4A76CA}" dt="2026-04-28T19:03:16.819" v="4390" actId="20577"/>
          <ac:spMkLst>
            <pc:docMk/>
            <pc:sldMk cId="791856987" sldId="2157"/>
            <ac:spMk id="2" creationId="{1BA1EA84-6DFF-A924-927F-5521F56BE2D4}"/>
          </ac:spMkLst>
        </pc:spChg>
        <pc:graphicFrameChg chg="mod">
          <ac:chgData name="Jenny Simmons" userId="091962ce-6423-47b8-b727-3787344c8384" providerId="ADAL" clId="{65E75A95-22A5-4EB0-B50A-F6B47E4A76CA}" dt="2026-05-04T17:36:36.812" v="10529"/>
          <ac:graphicFrameMkLst>
            <pc:docMk/>
            <pc:sldMk cId="791856987" sldId="2157"/>
            <ac:graphicFrameMk id="5" creationId="{1EF42A58-E041-E829-0C87-99B8CAAF7DBA}"/>
          </ac:graphicFrameMkLst>
        </pc:graphicFrameChg>
      </pc:sldChg>
      <pc:sldChg chg="modSp mod ord modNotesTx">
        <pc:chgData name="Jenny Simmons" userId="091962ce-6423-47b8-b727-3787344c8384" providerId="ADAL" clId="{65E75A95-22A5-4EB0-B50A-F6B47E4A76CA}" dt="2026-05-21T01:28:09.088" v="46605" actId="12"/>
        <pc:sldMkLst>
          <pc:docMk/>
          <pc:sldMk cId="1448400670" sldId="2159"/>
        </pc:sldMkLst>
        <pc:spChg chg="mod">
          <ac:chgData name="Jenny Simmons" userId="091962ce-6423-47b8-b727-3787344c8384" providerId="ADAL" clId="{65E75A95-22A5-4EB0-B50A-F6B47E4A76CA}" dt="2026-05-21T01:26:27.094" v="46506" actId="20577"/>
          <ac:spMkLst>
            <pc:docMk/>
            <pc:sldMk cId="1448400670" sldId="2159"/>
            <ac:spMk id="2" creationId="{8B7F3BF8-F90C-94A0-E76F-8B558F0A7FEE}"/>
          </ac:spMkLst>
        </pc:spChg>
        <pc:spChg chg="mod">
          <ac:chgData name="Jenny Simmons" userId="091962ce-6423-47b8-b727-3787344c8384" providerId="ADAL" clId="{65E75A95-22A5-4EB0-B50A-F6B47E4A76CA}" dt="2026-05-21T01:27:21.388" v="46586" actId="20577"/>
          <ac:spMkLst>
            <pc:docMk/>
            <pc:sldMk cId="1448400670" sldId="2159"/>
            <ac:spMk id="3" creationId="{EA5CBAD7-015C-957A-67E8-F2A461451E88}"/>
          </ac:spMkLst>
        </pc:spChg>
      </pc:sldChg>
      <pc:sldChg chg="modSp mod modNotesTx">
        <pc:chgData name="Jenny Simmons" userId="091962ce-6423-47b8-b727-3787344c8384" providerId="ADAL" clId="{65E75A95-22A5-4EB0-B50A-F6B47E4A76CA}" dt="2026-05-20T20:04:41.752" v="38971" actId="20577"/>
        <pc:sldMkLst>
          <pc:docMk/>
          <pc:sldMk cId="2309713066" sldId="2160"/>
        </pc:sldMkLst>
        <pc:spChg chg="mod">
          <ac:chgData name="Jenny Simmons" userId="091962ce-6423-47b8-b727-3787344c8384" providerId="ADAL" clId="{65E75A95-22A5-4EB0-B50A-F6B47E4A76CA}" dt="2026-04-28T17:56:23.415" v="1741" actId="15"/>
          <ac:spMkLst>
            <pc:docMk/>
            <pc:sldMk cId="2309713066" sldId="2160"/>
            <ac:spMk id="3" creationId="{F5E8BD6D-B385-141C-E083-EB1DB74810A1}"/>
          </ac:spMkLst>
        </pc:spChg>
      </pc:sldChg>
      <pc:sldChg chg="modSp del mod ord modNotesTx">
        <pc:chgData name="Jenny Simmons" userId="091962ce-6423-47b8-b727-3787344c8384" providerId="ADAL" clId="{65E75A95-22A5-4EB0-B50A-F6B47E4A76CA}" dt="2026-05-20T18:33:00.733" v="32653" actId="2696"/>
        <pc:sldMkLst>
          <pc:docMk/>
          <pc:sldMk cId="1917433902" sldId="2161"/>
        </pc:sldMkLst>
      </pc:sldChg>
      <pc:sldChg chg="modSp mod ord modNotesTx">
        <pc:chgData name="Jenny Simmons" userId="091962ce-6423-47b8-b727-3787344c8384" providerId="ADAL" clId="{65E75A95-22A5-4EB0-B50A-F6B47E4A76CA}" dt="2026-05-21T01:40:54.722" v="48430" actId="20577"/>
        <pc:sldMkLst>
          <pc:docMk/>
          <pc:sldMk cId="1258766135" sldId="2162"/>
        </pc:sldMkLst>
        <pc:spChg chg="mod">
          <ac:chgData name="Jenny Simmons" userId="091962ce-6423-47b8-b727-3787344c8384" providerId="ADAL" clId="{65E75A95-22A5-4EB0-B50A-F6B47E4A76CA}" dt="2026-04-28T19:53:32.359" v="6313" actId="20577"/>
          <ac:spMkLst>
            <pc:docMk/>
            <pc:sldMk cId="1258766135" sldId="2162"/>
            <ac:spMk id="2" creationId="{E3519222-8A05-DF95-A7E5-A992BC6D3B7B}"/>
          </ac:spMkLst>
        </pc:spChg>
        <pc:graphicFrameChg chg="mod modGraphic">
          <ac:chgData name="Jenny Simmons" userId="091962ce-6423-47b8-b727-3787344c8384" providerId="ADAL" clId="{65E75A95-22A5-4EB0-B50A-F6B47E4A76CA}" dt="2026-05-20T18:52:29.023" v="34286" actId="20577"/>
          <ac:graphicFrameMkLst>
            <pc:docMk/>
            <pc:sldMk cId="1258766135" sldId="2162"/>
            <ac:graphicFrameMk id="5" creationId="{6D88847D-AABD-74B7-E141-7E6556284DB5}"/>
          </ac:graphicFrameMkLst>
        </pc:graphicFrameChg>
      </pc:sldChg>
      <pc:sldChg chg="modSp mod ord modNotesTx">
        <pc:chgData name="Jenny Simmons" userId="091962ce-6423-47b8-b727-3787344c8384" providerId="ADAL" clId="{65E75A95-22A5-4EB0-B50A-F6B47E4A76CA}" dt="2026-05-21T01:33:54.141" v="47867" actId="20577"/>
        <pc:sldMkLst>
          <pc:docMk/>
          <pc:sldMk cId="342055820" sldId="2164"/>
        </pc:sldMkLst>
        <pc:spChg chg="mod">
          <ac:chgData name="Jenny Simmons" userId="091962ce-6423-47b8-b727-3787344c8384" providerId="ADAL" clId="{65E75A95-22A5-4EB0-B50A-F6B47E4A76CA}" dt="2026-05-21T01:33:54.141" v="47867" actId="20577"/>
          <ac:spMkLst>
            <pc:docMk/>
            <pc:sldMk cId="342055820" sldId="2164"/>
            <ac:spMk id="2" creationId="{FB567FB1-A416-1B2B-42AA-8A6063BB233E}"/>
          </ac:spMkLst>
        </pc:spChg>
        <pc:spChg chg="mod">
          <ac:chgData name="Jenny Simmons" userId="091962ce-6423-47b8-b727-3787344c8384" providerId="ADAL" clId="{65E75A95-22A5-4EB0-B50A-F6B47E4A76CA}" dt="2026-04-28T19:14:17.772" v="5155" actId="20577"/>
          <ac:spMkLst>
            <pc:docMk/>
            <pc:sldMk cId="342055820" sldId="2164"/>
            <ac:spMk id="3" creationId="{3677693A-C01F-4FE3-AE28-B400EBAAF006}"/>
          </ac:spMkLst>
        </pc:spChg>
        <pc:spChg chg="mod">
          <ac:chgData name="Jenny Simmons" userId="091962ce-6423-47b8-b727-3787344c8384" providerId="ADAL" clId="{65E75A95-22A5-4EB0-B50A-F6B47E4A76CA}" dt="2026-05-20T18:07:52.209" v="28578" actId="1076"/>
          <ac:spMkLst>
            <pc:docMk/>
            <pc:sldMk cId="342055820" sldId="2164"/>
            <ac:spMk id="4" creationId="{E34A995C-878B-AA49-2F01-117B731CB3F9}"/>
          </ac:spMkLst>
        </pc:spChg>
      </pc:sldChg>
      <pc:sldChg chg="addSp delSp modSp mod ord modNotesTx">
        <pc:chgData name="Jenny Simmons" userId="091962ce-6423-47b8-b727-3787344c8384" providerId="ADAL" clId="{65E75A95-22A5-4EB0-B50A-F6B47E4A76CA}" dt="2026-05-20T21:18:11.472" v="43803" actId="20577"/>
        <pc:sldMkLst>
          <pc:docMk/>
          <pc:sldMk cId="15097909" sldId="2165"/>
        </pc:sldMkLst>
        <pc:spChg chg="mod">
          <ac:chgData name="Jenny Simmons" userId="091962ce-6423-47b8-b727-3787344c8384" providerId="ADAL" clId="{65E75A95-22A5-4EB0-B50A-F6B47E4A76CA}" dt="2026-04-28T19:38:16.671" v="5515" actId="115"/>
          <ac:spMkLst>
            <pc:docMk/>
            <pc:sldMk cId="15097909" sldId="2165"/>
            <ac:spMk id="2" creationId="{CFF40562-25F8-D474-F3F5-A398097D34B5}"/>
          </ac:spMkLst>
        </pc:spChg>
        <pc:spChg chg="mod">
          <ac:chgData name="Jenny Simmons" userId="091962ce-6423-47b8-b727-3787344c8384" providerId="ADAL" clId="{65E75A95-22A5-4EB0-B50A-F6B47E4A76CA}" dt="2026-05-12T13:07:04.276" v="21308" actId="113"/>
          <ac:spMkLst>
            <pc:docMk/>
            <pc:sldMk cId="15097909" sldId="2165"/>
            <ac:spMk id="3" creationId="{6CEC00AB-9A73-955C-FF48-1A424DB611F4}"/>
          </ac:spMkLst>
        </pc:spChg>
      </pc:sldChg>
      <pc:sldChg chg="modSp mod ord modNotesTx">
        <pc:chgData name="Jenny Simmons" userId="091962ce-6423-47b8-b727-3787344c8384" providerId="ADAL" clId="{65E75A95-22A5-4EB0-B50A-F6B47E4A76CA}" dt="2026-05-21T01:54:14.395" v="48980" actId="20577"/>
        <pc:sldMkLst>
          <pc:docMk/>
          <pc:sldMk cId="4080985696" sldId="2166"/>
        </pc:sldMkLst>
        <pc:spChg chg="mod">
          <ac:chgData name="Jenny Simmons" userId="091962ce-6423-47b8-b727-3787344c8384" providerId="ADAL" clId="{65E75A95-22A5-4EB0-B50A-F6B47E4A76CA}" dt="2026-04-28T18:56:37.508" v="4153" actId="20577"/>
          <ac:spMkLst>
            <pc:docMk/>
            <pc:sldMk cId="4080985696" sldId="2166"/>
            <ac:spMk id="2" creationId="{CFF40562-25F8-D474-F3F5-A398097D34B5}"/>
          </ac:spMkLst>
        </pc:spChg>
        <pc:spChg chg="mod">
          <ac:chgData name="Jenny Simmons" userId="091962ce-6423-47b8-b727-3787344c8384" providerId="ADAL" clId="{65E75A95-22A5-4EB0-B50A-F6B47E4A76CA}" dt="2026-05-21T00:59:55.032" v="44454" actId="5793"/>
          <ac:spMkLst>
            <pc:docMk/>
            <pc:sldMk cId="4080985696" sldId="2166"/>
            <ac:spMk id="3" creationId="{6CEC00AB-9A73-955C-FF48-1A424DB611F4}"/>
          </ac:spMkLst>
        </pc:spChg>
      </pc:sldChg>
      <pc:sldChg chg="modSp mod modNotesTx">
        <pc:chgData name="Jenny Simmons" userId="091962ce-6423-47b8-b727-3787344c8384" providerId="ADAL" clId="{65E75A95-22A5-4EB0-B50A-F6B47E4A76CA}" dt="2026-05-21T01:51:29.776" v="48960" actId="5793"/>
        <pc:sldMkLst>
          <pc:docMk/>
          <pc:sldMk cId="4013768097" sldId="2169"/>
        </pc:sldMkLst>
        <pc:spChg chg="mod">
          <ac:chgData name="Jenny Simmons" userId="091962ce-6423-47b8-b727-3787344c8384" providerId="ADAL" clId="{65E75A95-22A5-4EB0-B50A-F6B47E4A76CA}" dt="2026-05-20T19:33:02.737" v="37592" actId="20577"/>
          <ac:spMkLst>
            <pc:docMk/>
            <pc:sldMk cId="4013768097" sldId="2169"/>
            <ac:spMk id="3" creationId="{FC551A31-DDAC-EEC0-CD84-CDA431D4C58F}"/>
          </ac:spMkLst>
        </pc:spChg>
      </pc:sldChg>
      <pc:sldChg chg="modSp mod ord modNotesTx">
        <pc:chgData name="Jenny Simmons" userId="091962ce-6423-47b8-b727-3787344c8384" providerId="ADAL" clId="{65E75A95-22A5-4EB0-B50A-F6B47E4A76CA}" dt="2026-05-21T01:48:17.502" v="48937" actId="20577"/>
        <pc:sldMkLst>
          <pc:docMk/>
          <pc:sldMk cId="3358771475" sldId="2170"/>
        </pc:sldMkLst>
        <pc:spChg chg="mod">
          <ac:chgData name="Jenny Simmons" userId="091962ce-6423-47b8-b727-3787344c8384" providerId="ADAL" clId="{65E75A95-22A5-4EB0-B50A-F6B47E4A76CA}" dt="2026-05-20T18:58:06.591" v="35065" actId="20577"/>
          <ac:spMkLst>
            <pc:docMk/>
            <pc:sldMk cId="3358771475" sldId="2170"/>
            <ac:spMk id="3" creationId="{4B95B542-B532-AA58-091B-E5A4B684F850}"/>
          </ac:spMkLst>
        </pc:spChg>
      </pc:sldChg>
      <pc:sldChg chg="addSp delSp modSp mod modNotesTx">
        <pc:chgData name="Jenny Simmons" userId="091962ce-6423-47b8-b727-3787344c8384" providerId="ADAL" clId="{65E75A95-22A5-4EB0-B50A-F6B47E4A76CA}" dt="2026-05-20T20:48:58.241" v="40706" actId="20577"/>
        <pc:sldMkLst>
          <pc:docMk/>
          <pc:sldMk cId="14062456" sldId="2171"/>
        </pc:sldMkLst>
        <pc:spChg chg="mod">
          <ac:chgData name="Jenny Simmons" userId="091962ce-6423-47b8-b727-3787344c8384" providerId="ADAL" clId="{65E75A95-22A5-4EB0-B50A-F6B47E4A76CA}" dt="2026-05-20T20:30:31.581" v="40198" actId="20577"/>
          <ac:spMkLst>
            <pc:docMk/>
            <pc:sldMk cId="14062456" sldId="2171"/>
            <ac:spMk id="2" creationId="{70ADAF35-DFD9-403F-A45B-63097425EC30}"/>
          </ac:spMkLst>
        </pc:spChg>
        <pc:spChg chg="mod">
          <ac:chgData name="Jenny Simmons" userId="091962ce-6423-47b8-b727-3787344c8384" providerId="ADAL" clId="{65E75A95-22A5-4EB0-B50A-F6B47E4A76CA}" dt="2026-05-20T20:26:47.017" v="40152" actId="255"/>
          <ac:spMkLst>
            <pc:docMk/>
            <pc:sldMk cId="14062456" sldId="2171"/>
            <ac:spMk id="9" creationId="{52F1224C-C354-4F0F-BFCC-83BACC59D1D4}"/>
          </ac:spMkLst>
        </pc:spChg>
        <pc:spChg chg="mod">
          <ac:chgData name="Jenny Simmons" userId="091962ce-6423-47b8-b727-3787344c8384" providerId="ADAL" clId="{65E75A95-22A5-4EB0-B50A-F6B47E4A76CA}" dt="2026-05-20T20:48:46.538" v="40654" actId="20577"/>
          <ac:spMkLst>
            <pc:docMk/>
            <pc:sldMk cId="14062456" sldId="2171"/>
            <ac:spMk id="12" creationId="{17EA6A6E-8565-4FA9-B05C-CB900758075E}"/>
          </ac:spMkLst>
        </pc:spChg>
        <pc:spChg chg="add mod">
          <ac:chgData name="Jenny Simmons" userId="091962ce-6423-47b8-b727-3787344c8384" providerId="ADAL" clId="{65E75A95-22A5-4EB0-B50A-F6B47E4A76CA}" dt="2026-04-28T18:25:09.443" v="3237" actId="1076"/>
          <ac:spMkLst>
            <pc:docMk/>
            <pc:sldMk cId="14062456" sldId="2171"/>
            <ac:spMk id="14" creationId="{825D4FAA-4B27-381F-854F-0144F338C9B4}"/>
          </ac:spMkLst>
        </pc:spChg>
        <pc:spChg chg="add mod">
          <ac:chgData name="Jenny Simmons" userId="091962ce-6423-47b8-b727-3787344c8384" providerId="ADAL" clId="{65E75A95-22A5-4EB0-B50A-F6B47E4A76CA}" dt="2026-05-20T20:29:21.389" v="40188" actId="113"/>
          <ac:spMkLst>
            <pc:docMk/>
            <pc:sldMk cId="14062456" sldId="2171"/>
            <ac:spMk id="15" creationId="{A950B560-03BE-23B1-2902-DBEBCA9A00F3}"/>
          </ac:spMkLst>
        </pc:spChg>
        <pc:spChg chg="mod">
          <ac:chgData name="Jenny Simmons" userId="091962ce-6423-47b8-b727-3787344c8384" providerId="ADAL" clId="{65E75A95-22A5-4EB0-B50A-F6B47E4A76CA}" dt="2026-05-20T20:27:35.730" v="40163" actId="20577"/>
          <ac:spMkLst>
            <pc:docMk/>
            <pc:sldMk cId="14062456" sldId="2171"/>
            <ac:spMk id="27" creationId="{54906A28-8066-4811-B15A-8D56FD0C7281}"/>
          </ac:spMkLst>
        </pc:spChg>
        <pc:spChg chg="mod">
          <ac:chgData name="Jenny Simmons" userId="091962ce-6423-47b8-b727-3787344c8384" providerId="ADAL" clId="{65E75A95-22A5-4EB0-B50A-F6B47E4A76CA}" dt="2026-04-28T18:25:24.429" v="3240" actId="1076"/>
          <ac:spMkLst>
            <pc:docMk/>
            <pc:sldMk cId="14062456" sldId="2171"/>
            <ac:spMk id="31" creationId="{50D51AD9-1EB5-40D6-B674-52CDA8F6D582}"/>
          </ac:spMkLst>
        </pc:spChg>
        <pc:spChg chg="mod">
          <ac:chgData name="Jenny Simmons" userId="091962ce-6423-47b8-b727-3787344c8384" providerId="ADAL" clId="{65E75A95-22A5-4EB0-B50A-F6B47E4A76CA}" dt="2026-04-28T18:18:57" v="3174" actId="14100"/>
          <ac:spMkLst>
            <pc:docMk/>
            <pc:sldMk cId="14062456" sldId="2171"/>
            <ac:spMk id="34" creationId="{36583EC1-07F8-45AB-943B-F3163EFABABC}"/>
          </ac:spMkLst>
        </pc:spChg>
        <pc:spChg chg="mod">
          <ac:chgData name="Jenny Simmons" userId="091962ce-6423-47b8-b727-3787344c8384" providerId="ADAL" clId="{65E75A95-22A5-4EB0-B50A-F6B47E4A76CA}" dt="2026-04-28T18:19:44.447" v="3176" actId="14100"/>
          <ac:spMkLst>
            <pc:docMk/>
            <pc:sldMk cId="14062456" sldId="2171"/>
            <ac:spMk id="39" creationId="{1B6DCAF1-209F-4C03-A916-F94F67D013F3}"/>
          </ac:spMkLst>
        </pc:spChg>
        <pc:spChg chg="add mod">
          <ac:chgData name="Jenny Simmons" userId="091962ce-6423-47b8-b727-3787344c8384" providerId="ADAL" clId="{65E75A95-22A5-4EB0-B50A-F6B47E4A76CA}" dt="2026-04-28T18:23:17.161" v="3206" actId="14100"/>
          <ac:spMkLst>
            <pc:docMk/>
            <pc:sldMk cId="14062456" sldId="2171"/>
            <ac:spMk id="44" creationId="{A1A00D58-2488-3488-2981-AC900C9A3AF0}"/>
          </ac:spMkLst>
        </pc:spChg>
        <pc:spChg chg="add mod">
          <ac:chgData name="Jenny Simmons" userId="091962ce-6423-47b8-b727-3787344c8384" providerId="ADAL" clId="{65E75A95-22A5-4EB0-B50A-F6B47E4A76CA}" dt="2026-04-28T18:23:20.632" v="3207" actId="14100"/>
          <ac:spMkLst>
            <pc:docMk/>
            <pc:sldMk cId="14062456" sldId="2171"/>
            <ac:spMk id="45" creationId="{5AD1C844-D6BB-EDCE-276D-25D112ABD8EF}"/>
          </ac:spMkLst>
        </pc:spChg>
        <pc:grpChg chg="mod">
          <ac:chgData name="Jenny Simmons" userId="091962ce-6423-47b8-b727-3787344c8384" providerId="ADAL" clId="{65E75A95-22A5-4EB0-B50A-F6B47E4A76CA}" dt="2026-04-28T18:18:24.528" v="3168" actId="1076"/>
          <ac:grpSpMkLst>
            <pc:docMk/>
            <pc:sldMk cId="14062456" sldId="2171"/>
            <ac:grpSpMk id="10" creationId="{9AF72129-227C-4807-B3D0-D039D7138E61}"/>
          </ac:grpSpMkLst>
        </pc:grpChg>
        <pc:grpChg chg="mod">
          <ac:chgData name="Jenny Simmons" userId="091962ce-6423-47b8-b727-3787344c8384" providerId="ADAL" clId="{65E75A95-22A5-4EB0-B50A-F6B47E4A76CA}" dt="2026-04-28T18:18:33.332" v="3170" actId="14100"/>
          <ac:grpSpMkLst>
            <pc:docMk/>
            <pc:sldMk cId="14062456" sldId="2171"/>
            <ac:grpSpMk id="25" creationId="{3766B7A0-D498-4CAB-9FD6-A0FE150FF70C}"/>
          </ac:grpSpMkLst>
        </pc:grpChg>
        <pc:picChg chg="add mod">
          <ac:chgData name="Jenny Simmons" userId="091962ce-6423-47b8-b727-3787344c8384" providerId="ADAL" clId="{65E75A95-22A5-4EB0-B50A-F6B47E4A76CA}" dt="2026-04-28T18:21:23.806" v="3178" actId="1076"/>
          <ac:picMkLst>
            <pc:docMk/>
            <pc:sldMk cId="14062456" sldId="2171"/>
            <ac:picMk id="43" creationId="{66EF5E86-4718-A902-DF51-33EFEDB63A78}"/>
          </ac:picMkLst>
        </pc:picChg>
      </pc:sldChg>
      <pc:sldChg chg="modSp mod ord modShow modNotesTx">
        <pc:chgData name="Jenny Simmons" userId="091962ce-6423-47b8-b727-3787344c8384" providerId="ADAL" clId="{65E75A95-22A5-4EB0-B50A-F6B47E4A76CA}" dt="2026-05-20T18:02:38.019" v="28264" actId="207"/>
        <pc:sldMkLst>
          <pc:docMk/>
          <pc:sldMk cId="622229728" sldId="2173"/>
        </pc:sldMkLst>
        <pc:spChg chg="mod">
          <ac:chgData name="Jenny Simmons" userId="091962ce-6423-47b8-b727-3787344c8384" providerId="ADAL" clId="{65E75A95-22A5-4EB0-B50A-F6B47E4A76CA}" dt="2026-05-20T18:02:38.019" v="28264" actId="207"/>
          <ac:spMkLst>
            <pc:docMk/>
            <pc:sldMk cId="622229728" sldId="2173"/>
            <ac:spMk id="2" creationId="{484C03E3-1A79-DBAC-DBF0-FE03A9EEB3FE}"/>
          </ac:spMkLst>
        </pc:spChg>
      </pc:sldChg>
      <pc:sldChg chg="del">
        <pc:chgData name="Jenny Simmons" userId="091962ce-6423-47b8-b727-3787344c8384" providerId="ADAL" clId="{65E75A95-22A5-4EB0-B50A-F6B47E4A76CA}" dt="2026-05-20T19:17:59.402" v="37004" actId="2696"/>
        <pc:sldMkLst>
          <pc:docMk/>
          <pc:sldMk cId="2556499322" sldId="2174"/>
        </pc:sldMkLst>
      </pc:sldChg>
      <pc:sldChg chg="del">
        <pc:chgData name="Jenny Simmons" userId="091962ce-6423-47b8-b727-3787344c8384" providerId="ADAL" clId="{65E75A95-22A5-4EB0-B50A-F6B47E4A76CA}" dt="2026-05-20T19:18:01.971" v="37005" actId="2696"/>
        <pc:sldMkLst>
          <pc:docMk/>
          <pc:sldMk cId="52831118" sldId="2175"/>
        </pc:sldMkLst>
      </pc:sldChg>
      <pc:sldChg chg="modSp mod ord modNotesTx">
        <pc:chgData name="Jenny Simmons" userId="091962ce-6423-47b8-b727-3787344c8384" providerId="ADAL" clId="{65E75A95-22A5-4EB0-B50A-F6B47E4A76CA}" dt="2026-05-21T01:49:41.864" v="48950" actId="20577"/>
        <pc:sldMkLst>
          <pc:docMk/>
          <pc:sldMk cId="1259558871" sldId="2176"/>
        </pc:sldMkLst>
        <pc:spChg chg="mod">
          <ac:chgData name="Jenny Simmons" userId="091962ce-6423-47b8-b727-3787344c8384" providerId="ADAL" clId="{65E75A95-22A5-4EB0-B50A-F6B47E4A76CA}" dt="2026-05-20T19:06:01.837" v="35704" actId="20577"/>
          <ac:spMkLst>
            <pc:docMk/>
            <pc:sldMk cId="1259558871" sldId="2176"/>
            <ac:spMk id="2" creationId="{E3519222-8A05-DF95-A7E5-A992BC6D3B7B}"/>
          </ac:spMkLst>
        </pc:spChg>
        <pc:graphicFrameChg chg="mod modGraphic">
          <ac:chgData name="Jenny Simmons" userId="091962ce-6423-47b8-b727-3787344c8384" providerId="ADAL" clId="{65E75A95-22A5-4EB0-B50A-F6B47E4A76CA}" dt="2026-05-20T19:16:38.625" v="36922" actId="20577"/>
          <ac:graphicFrameMkLst>
            <pc:docMk/>
            <pc:sldMk cId="1259558871" sldId="2176"/>
            <ac:graphicFrameMk id="5" creationId="{6D88847D-AABD-74B7-E141-7E6556284DB5}"/>
          </ac:graphicFrameMkLst>
        </pc:graphicFrameChg>
      </pc:sldChg>
      <pc:sldChg chg="modSp mod ord modNotesTx">
        <pc:chgData name="Jenny Simmons" userId="091962ce-6423-47b8-b727-3787344c8384" providerId="ADAL" clId="{65E75A95-22A5-4EB0-B50A-F6B47E4A76CA}" dt="2026-05-21T01:05:51.295" v="45078" actId="20577"/>
        <pc:sldMkLst>
          <pc:docMk/>
          <pc:sldMk cId="521374791" sldId="2177"/>
        </pc:sldMkLst>
        <pc:spChg chg="mod">
          <ac:chgData name="Jenny Simmons" userId="091962ce-6423-47b8-b727-3787344c8384" providerId="ADAL" clId="{65E75A95-22A5-4EB0-B50A-F6B47E4A76CA}" dt="2026-05-12T13:46:01.082" v="23917" actId="20577"/>
          <ac:spMkLst>
            <pc:docMk/>
            <pc:sldMk cId="521374791" sldId="2177"/>
            <ac:spMk id="3" creationId="{6CEC00AB-9A73-955C-FF48-1A424DB611F4}"/>
          </ac:spMkLst>
        </pc:spChg>
      </pc:sldChg>
      <pc:sldChg chg="addSp delSp modSp mod ord modNotesTx">
        <pc:chgData name="Jenny Simmons" userId="091962ce-6423-47b8-b727-3787344c8384" providerId="ADAL" clId="{65E75A95-22A5-4EB0-B50A-F6B47E4A76CA}" dt="2026-05-20T19:51:16.042" v="38285" actId="20577"/>
        <pc:sldMkLst>
          <pc:docMk/>
          <pc:sldMk cId="74942902" sldId="2179"/>
        </pc:sldMkLst>
        <pc:spChg chg="add mod">
          <ac:chgData name="Jenny Simmons" userId="091962ce-6423-47b8-b727-3787344c8384" providerId="ADAL" clId="{65E75A95-22A5-4EB0-B50A-F6B47E4A76CA}" dt="2026-04-28T18:10:12.961" v="2668" actId="14100"/>
          <ac:spMkLst>
            <pc:docMk/>
            <pc:sldMk cId="74942902" sldId="2179"/>
            <ac:spMk id="4" creationId="{D8B91B1C-7184-0A77-F1A2-93330F68FADB}"/>
          </ac:spMkLst>
        </pc:spChg>
        <pc:spChg chg="mod">
          <ac:chgData name="Jenny Simmons" userId="091962ce-6423-47b8-b727-3787344c8384" providerId="ADAL" clId="{65E75A95-22A5-4EB0-B50A-F6B47E4A76CA}" dt="2026-04-27T19:38:22.049" v="167" actId="14100"/>
          <ac:spMkLst>
            <pc:docMk/>
            <pc:sldMk cId="74942902" sldId="2179"/>
            <ac:spMk id="6" creationId="{04EDF545-281F-4896-8CD6-939F49918164}"/>
          </ac:spMkLst>
        </pc:spChg>
        <pc:spChg chg="mod">
          <ac:chgData name="Jenny Simmons" userId="091962ce-6423-47b8-b727-3787344c8384" providerId="ADAL" clId="{65E75A95-22A5-4EB0-B50A-F6B47E4A76CA}" dt="2026-04-27T19:36:51.064" v="29" actId="14100"/>
          <ac:spMkLst>
            <pc:docMk/>
            <pc:sldMk cId="74942902" sldId="2179"/>
            <ac:spMk id="8" creationId="{4CED3F73-2C90-4171-945D-5FEB164B3E3C}"/>
          </ac:spMkLst>
        </pc:spChg>
        <pc:spChg chg="mod">
          <ac:chgData name="Jenny Simmons" userId="091962ce-6423-47b8-b727-3787344c8384" providerId="ADAL" clId="{65E75A95-22A5-4EB0-B50A-F6B47E4A76CA}" dt="2026-04-28T18:08:35.283" v="2652" actId="14100"/>
          <ac:spMkLst>
            <pc:docMk/>
            <pc:sldMk cId="74942902" sldId="2179"/>
            <ac:spMk id="9" creationId="{3826F5F7-1CD3-460A-A55C-8DD680E8AEE0}"/>
          </ac:spMkLst>
        </pc:spChg>
        <pc:spChg chg="mod">
          <ac:chgData name="Jenny Simmons" userId="091962ce-6423-47b8-b727-3787344c8384" providerId="ADAL" clId="{65E75A95-22A5-4EB0-B50A-F6B47E4A76CA}" dt="2026-04-27T19:36:54.787" v="30" actId="14100"/>
          <ac:spMkLst>
            <pc:docMk/>
            <pc:sldMk cId="74942902" sldId="2179"/>
            <ac:spMk id="10" creationId="{135A190C-B033-4CBB-94C0-D61A53AAF26D}"/>
          </ac:spMkLst>
        </pc:spChg>
        <pc:spChg chg="add mod">
          <ac:chgData name="Jenny Simmons" userId="091962ce-6423-47b8-b727-3787344c8384" providerId="ADAL" clId="{65E75A95-22A5-4EB0-B50A-F6B47E4A76CA}" dt="2026-04-27T19:40:24.929" v="188" actId="14100"/>
          <ac:spMkLst>
            <pc:docMk/>
            <pc:sldMk cId="74942902" sldId="2179"/>
            <ac:spMk id="24" creationId="{24D7825A-354B-AFF5-1562-60D6F4BC8586}"/>
          </ac:spMkLst>
        </pc:spChg>
        <pc:spChg chg="add mod">
          <ac:chgData name="Jenny Simmons" userId="091962ce-6423-47b8-b727-3787344c8384" providerId="ADAL" clId="{65E75A95-22A5-4EB0-B50A-F6B47E4A76CA}" dt="2026-04-27T19:43:04.547" v="226" actId="1076"/>
          <ac:spMkLst>
            <pc:docMk/>
            <pc:sldMk cId="74942902" sldId="2179"/>
            <ac:spMk id="26" creationId="{4D56057F-6E02-E9C1-3BD7-A8DCB207ED26}"/>
          </ac:spMkLst>
        </pc:spChg>
        <pc:spChg chg="add mod">
          <ac:chgData name="Jenny Simmons" userId="091962ce-6423-47b8-b727-3787344c8384" providerId="ADAL" clId="{65E75A95-22A5-4EB0-B50A-F6B47E4A76CA}" dt="2026-04-27T19:42:44.792" v="221" actId="122"/>
          <ac:spMkLst>
            <pc:docMk/>
            <pc:sldMk cId="74942902" sldId="2179"/>
            <ac:spMk id="28" creationId="{FA24179A-0604-897D-98E6-7EB288438ECA}"/>
          </ac:spMkLst>
        </pc:spChg>
        <pc:spChg chg="add mod">
          <ac:chgData name="Jenny Simmons" userId="091962ce-6423-47b8-b727-3787344c8384" providerId="ADAL" clId="{65E75A95-22A5-4EB0-B50A-F6B47E4A76CA}" dt="2026-04-27T19:45:16.244" v="250" actId="1076"/>
          <ac:spMkLst>
            <pc:docMk/>
            <pc:sldMk cId="74942902" sldId="2179"/>
            <ac:spMk id="29" creationId="{FD9287DD-A7A0-F5E1-2C63-D42D5A0C9879}"/>
          </ac:spMkLst>
        </pc:spChg>
        <pc:spChg chg="add mod">
          <ac:chgData name="Jenny Simmons" userId="091962ce-6423-47b8-b727-3787344c8384" providerId="ADAL" clId="{65E75A95-22A5-4EB0-B50A-F6B47E4A76CA}" dt="2026-04-27T19:45:19.004" v="251" actId="1076"/>
          <ac:spMkLst>
            <pc:docMk/>
            <pc:sldMk cId="74942902" sldId="2179"/>
            <ac:spMk id="38" creationId="{380DED07-311B-03CD-87C9-EF58632894C4}"/>
          </ac:spMkLst>
        </pc:spChg>
        <pc:spChg chg="add mod">
          <ac:chgData name="Jenny Simmons" userId="091962ce-6423-47b8-b727-3787344c8384" providerId="ADAL" clId="{65E75A95-22A5-4EB0-B50A-F6B47E4A76CA}" dt="2026-04-27T19:45:24.847" v="253" actId="1076"/>
          <ac:spMkLst>
            <pc:docMk/>
            <pc:sldMk cId="74942902" sldId="2179"/>
            <ac:spMk id="39" creationId="{7A6DEAAF-C1F2-B867-27AE-69983DAE7D8E}"/>
          </ac:spMkLst>
        </pc:spChg>
        <pc:spChg chg="add mod">
          <ac:chgData name="Jenny Simmons" userId="091962ce-6423-47b8-b727-3787344c8384" providerId="ADAL" clId="{65E75A95-22A5-4EB0-B50A-F6B47E4A76CA}" dt="2026-04-27T19:45:22.128" v="252" actId="1076"/>
          <ac:spMkLst>
            <pc:docMk/>
            <pc:sldMk cId="74942902" sldId="2179"/>
            <ac:spMk id="40" creationId="{D20FBDA3-F4AC-233E-ED0E-AEF1183F16A4}"/>
          </ac:spMkLst>
        </pc:spChg>
        <pc:spChg chg="add mod">
          <ac:chgData name="Jenny Simmons" userId="091962ce-6423-47b8-b727-3787344c8384" providerId="ADAL" clId="{65E75A95-22A5-4EB0-B50A-F6B47E4A76CA}" dt="2026-04-27T19:45:28.523" v="254" actId="1076"/>
          <ac:spMkLst>
            <pc:docMk/>
            <pc:sldMk cId="74942902" sldId="2179"/>
            <ac:spMk id="44" creationId="{AD11D3FB-BE74-B8EB-3152-7F4B7C4E157F}"/>
          </ac:spMkLst>
        </pc:spChg>
        <pc:spChg chg="add mod">
          <ac:chgData name="Jenny Simmons" userId="091962ce-6423-47b8-b727-3787344c8384" providerId="ADAL" clId="{65E75A95-22A5-4EB0-B50A-F6B47E4A76CA}" dt="2026-04-27T19:45:32.242" v="255" actId="1076"/>
          <ac:spMkLst>
            <pc:docMk/>
            <pc:sldMk cId="74942902" sldId="2179"/>
            <ac:spMk id="45" creationId="{CACDBBF9-CC79-74CF-B53B-2455D33ECFBE}"/>
          </ac:spMkLst>
        </pc:spChg>
        <pc:spChg chg="add mod">
          <ac:chgData name="Jenny Simmons" userId="091962ce-6423-47b8-b727-3787344c8384" providerId="ADAL" clId="{65E75A95-22A5-4EB0-B50A-F6B47E4A76CA}" dt="2026-04-27T19:45:33.793" v="256" actId="1076"/>
          <ac:spMkLst>
            <pc:docMk/>
            <pc:sldMk cId="74942902" sldId="2179"/>
            <ac:spMk id="46" creationId="{6E1C0B68-7176-F6AB-521D-39FC767FF76A}"/>
          </ac:spMkLst>
        </pc:spChg>
        <pc:spChg chg="add mod">
          <ac:chgData name="Jenny Simmons" userId="091962ce-6423-47b8-b727-3787344c8384" providerId="ADAL" clId="{65E75A95-22A5-4EB0-B50A-F6B47E4A76CA}" dt="2026-04-27T19:45:36.173" v="257" actId="1076"/>
          <ac:spMkLst>
            <pc:docMk/>
            <pc:sldMk cId="74942902" sldId="2179"/>
            <ac:spMk id="47" creationId="{E2EC117F-37B7-44E4-AD5B-67F7680BA471}"/>
          </ac:spMkLst>
        </pc:spChg>
        <pc:spChg chg="add mod">
          <ac:chgData name="Jenny Simmons" userId="091962ce-6423-47b8-b727-3787344c8384" providerId="ADAL" clId="{65E75A95-22A5-4EB0-B50A-F6B47E4A76CA}" dt="2026-04-27T19:45:14.097" v="249" actId="1076"/>
          <ac:spMkLst>
            <pc:docMk/>
            <pc:sldMk cId="74942902" sldId="2179"/>
            <ac:spMk id="48" creationId="{1CFAAD0E-9379-CF35-AA83-CD0E79C23702}"/>
          </ac:spMkLst>
        </pc:spChg>
        <pc:spChg chg="add mod">
          <ac:chgData name="Jenny Simmons" userId="091962ce-6423-47b8-b727-3787344c8384" providerId="ADAL" clId="{65E75A95-22A5-4EB0-B50A-F6B47E4A76CA}" dt="2026-04-27T19:47:11.393" v="373" actId="1076"/>
          <ac:spMkLst>
            <pc:docMk/>
            <pc:sldMk cId="74942902" sldId="2179"/>
            <ac:spMk id="49" creationId="{314700FF-6E8E-3A6E-AD8D-C02CEE7BE296}"/>
          </ac:spMkLst>
        </pc:spChg>
        <pc:cxnChg chg="mod">
          <ac:chgData name="Jenny Simmons" userId="091962ce-6423-47b8-b727-3787344c8384" providerId="ADAL" clId="{65E75A95-22A5-4EB0-B50A-F6B47E4A76CA}" dt="2026-04-28T18:10:30.895" v="2670" actId="14100"/>
          <ac:cxnSpMkLst>
            <pc:docMk/>
            <pc:sldMk cId="74942902" sldId="2179"/>
            <ac:cxnSpMk id="20" creationId="{C90187A9-43E3-41D2-9064-293906A137DB}"/>
          </ac:cxnSpMkLst>
        </pc:cxnChg>
        <pc:cxnChg chg="mod">
          <ac:chgData name="Jenny Simmons" userId="091962ce-6423-47b8-b727-3787344c8384" providerId="ADAL" clId="{65E75A95-22A5-4EB0-B50A-F6B47E4A76CA}" dt="2026-04-28T18:09:54.972" v="2663" actId="14100"/>
          <ac:cxnSpMkLst>
            <pc:docMk/>
            <pc:sldMk cId="74942902" sldId="2179"/>
            <ac:cxnSpMk id="21" creationId="{06760A6C-624E-43B3-B4EB-4AD57C516181}"/>
          </ac:cxnSpMkLst>
        </pc:cxnChg>
        <pc:cxnChg chg="mod">
          <ac:chgData name="Jenny Simmons" userId="091962ce-6423-47b8-b727-3787344c8384" providerId="ADAL" clId="{65E75A95-22A5-4EB0-B50A-F6B47E4A76CA}" dt="2026-04-28T18:09:28.325" v="2658" actId="14100"/>
          <ac:cxnSpMkLst>
            <pc:docMk/>
            <pc:sldMk cId="74942902" sldId="2179"/>
            <ac:cxnSpMk id="36" creationId="{7723144A-61C2-946D-A108-54A6714A0CC2}"/>
          </ac:cxnSpMkLst>
        </pc:cxnChg>
        <pc:cxnChg chg="mod">
          <ac:chgData name="Jenny Simmons" userId="091962ce-6423-47b8-b727-3787344c8384" providerId="ADAL" clId="{65E75A95-22A5-4EB0-B50A-F6B47E4A76CA}" dt="2026-04-28T18:09:35.125" v="2660" actId="14100"/>
          <ac:cxnSpMkLst>
            <pc:docMk/>
            <pc:sldMk cId="74942902" sldId="2179"/>
            <ac:cxnSpMk id="37" creationId="{909FB047-6810-9B16-2B94-27CBCC4B0303}"/>
          </ac:cxnSpMkLst>
        </pc:cxnChg>
      </pc:sldChg>
      <pc:sldChg chg="modSp mod ord modNotesTx">
        <pc:chgData name="Jenny Simmons" userId="091962ce-6423-47b8-b727-3787344c8384" providerId="ADAL" clId="{65E75A95-22A5-4EB0-B50A-F6B47E4A76CA}" dt="2026-05-12T13:02:52.621" v="20991" actId="20577"/>
        <pc:sldMkLst>
          <pc:docMk/>
          <pc:sldMk cId="1745929204" sldId="2180"/>
        </pc:sldMkLst>
        <pc:spChg chg="mod">
          <ac:chgData name="Jenny Simmons" userId="091962ce-6423-47b8-b727-3787344c8384" providerId="ADAL" clId="{65E75A95-22A5-4EB0-B50A-F6B47E4A76CA}" dt="2026-05-12T13:02:15.908" v="20881" actId="20577"/>
          <ac:spMkLst>
            <pc:docMk/>
            <pc:sldMk cId="1745929204" sldId="2180"/>
            <ac:spMk id="2" creationId="{DD2F8DE0-326D-5FC5-E2B5-0C9C0427335A}"/>
          </ac:spMkLst>
        </pc:spChg>
      </pc:sldChg>
      <pc:sldChg chg="modSp del mod ord">
        <pc:chgData name="Jenny Simmons" userId="091962ce-6423-47b8-b727-3787344c8384" providerId="ADAL" clId="{65E75A95-22A5-4EB0-B50A-F6B47E4A76CA}" dt="2026-05-20T18:33:22.670" v="32654" actId="2696"/>
        <pc:sldMkLst>
          <pc:docMk/>
          <pc:sldMk cId="3886667933" sldId="2181"/>
        </pc:sldMkLst>
      </pc:sldChg>
      <pc:sldChg chg="modSp del mod ord modShow">
        <pc:chgData name="Jenny Simmons" userId="091962ce-6423-47b8-b727-3787344c8384" providerId="ADAL" clId="{65E75A95-22A5-4EB0-B50A-F6B47E4A76CA}" dt="2026-05-20T19:17:55.163" v="37003" actId="2696"/>
        <pc:sldMkLst>
          <pc:docMk/>
          <pc:sldMk cId="3417331481" sldId="2182"/>
        </pc:sldMkLst>
      </pc:sldChg>
      <pc:sldChg chg="del mod modShow">
        <pc:chgData name="Jenny Simmons" userId="091962ce-6423-47b8-b727-3787344c8384" providerId="ADAL" clId="{65E75A95-22A5-4EB0-B50A-F6B47E4A76CA}" dt="2026-05-20T19:17:36.971" v="37002" actId="2696"/>
        <pc:sldMkLst>
          <pc:docMk/>
          <pc:sldMk cId="2626513764" sldId="2183"/>
        </pc:sldMkLst>
      </pc:sldChg>
      <pc:sldChg chg="modSp mod ord modNotesTx">
        <pc:chgData name="Jenny Simmons" userId="091962ce-6423-47b8-b727-3787344c8384" providerId="ADAL" clId="{65E75A95-22A5-4EB0-B50A-F6B47E4A76CA}" dt="2026-05-20T20:13:28.130" v="39631" actId="20577"/>
        <pc:sldMkLst>
          <pc:docMk/>
          <pc:sldMk cId="3240649345" sldId="2184"/>
        </pc:sldMkLst>
        <pc:spChg chg="mod">
          <ac:chgData name="Jenny Simmons" userId="091962ce-6423-47b8-b727-3787344c8384" providerId="ADAL" clId="{65E75A95-22A5-4EB0-B50A-F6B47E4A76CA}" dt="2026-04-27T20:05:16.029" v="1040" actId="20577"/>
          <ac:spMkLst>
            <pc:docMk/>
            <pc:sldMk cId="3240649345" sldId="2184"/>
            <ac:spMk id="2" creationId="{DD65AF3A-770D-F559-FF43-0AFB750A85F7}"/>
          </ac:spMkLst>
        </pc:spChg>
        <pc:spChg chg="mod">
          <ac:chgData name="Jenny Simmons" userId="091962ce-6423-47b8-b727-3787344c8384" providerId="ADAL" clId="{65E75A95-22A5-4EB0-B50A-F6B47E4A76CA}" dt="2026-05-12T12:28:11.672" v="19136" actId="20577"/>
          <ac:spMkLst>
            <pc:docMk/>
            <pc:sldMk cId="3240649345" sldId="2184"/>
            <ac:spMk id="3" creationId="{48AF8DC4-1233-A528-A814-C0E07E1C77DA}"/>
          </ac:spMkLst>
        </pc:spChg>
      </pc:sldChg>
      <pc:sldChg chg="modSp mod ord modNotesTx">
        <pc:chgData name="Jenny Simmons" userId="091962ce-6423-47b8-b727-3787344c8384" providerId="ADAL" clId="{65E75A95-22A5-4EB0-B50A-F6B47E4A76CA}" dt="2026-05-21T01:36:35.181" v="48184" actId="20577"/>
        <pc:sldMkLst>
          <pc:docMk/>
          <pc:sldMk cId="375135579" sldId="2185"/>
        </pc:sldMkLst>
        <pc:spChg chg="mod">
          <ac:chgData name="Jenny Simmons" userId="091962ce-6423-47b8-b727-3787344c8384" providerId="ADAL" clId="{65E75A95-22A5-4EB0-B50A-F6B47E4A76CA}" dt="2026-05-20T18:32:54.692" v="32652" actId="20577"/>
          <ac:spMkLst>
            <pc:docMk/>
            <pc:sldMk cId="375135579" sldId="2185"/>
            <ac:spMk id="3" creationId="{9BC10329-D4E4-DFB3-6291-384E86B51F62}"/>
          </ac:spMkLst>
        </pc:spChg>
      </pc:sldChg>
      <pc:sldChg chg="modSp mod modNotesTx">
        <pc:chgData name="Jenny Simmons" userId="091962ce-6423-47b8-b727-3787344c8384" providerId="ADAL" clId="{65E75A95-22A5-4EB0-B50A-F6B47E4A76CA}" dt="2026-05-20T20:06:14.028" v="39013" actId="20577"/>
        <pc:sldMkLst>
          <pc:docMk/>
          <pc:sldMk cId="3010495687" sldId="2186"/>
        </pc:sldMkLst>
        <pc:spChg chg="mod">
          <ac:chgData name="Jenny Simmons" userId="091962ce-6423-47b8-b727-3787344c8384" providerId="ADAL" clId="{65E75A95-22A5-4EB0-B50A-F6B47E4A76CA}" dt="2026-04-28T18:08:05.715" v="2649" actId="20577"/>
          <ac:spMkLst>
            <pc:docMk/>
            <pc:sldMk cId="3010495687" sldId="2186"/>
            <ac:spMk id="2" creationId="{DD0F9FB9-D410-D327-9DFB-B04A9241FBF6}"/>
          </ac:spMkLst>
        </pc:spChg>
        <pc:spChg chg="mod">
          <ac:chgData name="Jenny Simmons" userId="091962ce-6423-47b8-b727-3787344c8384" providerId="ADAL" clId="{65E75A95-22A5-4EB0-B50A-F6B47E4A76CA}" dt="2026-05-20T20:05:56.868" v="38987" actId="14100"/>
          <ac:spMkLst>
            <pc:docMk/>
            <pc:sldMk cId="3010495687" sldId="2186"/>
            <ac:spMk id="3" creationId="{5304D3BF-D1A6-6EF0-DBF7-A86BC8A380FB}"/>
          </ac:spMkLst>
        </pc:spChg>
      </pc:sldChg>
      <pc:sldChg chg="modSp mod modNotesTx">
        <pc:chgData name="Jenny Simmons" userId="091962ce-6423-47b8-b727-3787344c8384" providerId="ADAL" clId="{65E75A95-22A5-4EB0-B50A-F6B47E4A76CA}" dt="2026-05-20T20:07:52.749" v="39159" actId="255"/>
        <pc:sldMkLst>
          <pc:docMk/>
          <pc:sldMk cId="4280310365" sldId="2187"/>
        </pc:sldMkLst>
        <pc:spChg chg="mod">
          <ac:chgData name="Jenny Simmons" userId="091962ce-6423-47b8-b727-3787344c8384" providerId="ADAL" clId="{65E75A95-22A5-4EB0-B50A-F6B47E4A76CA}" dt="2026-05-20T20:07:52.749" v="39159" actId="255"/>
          <ac:spMkLst>
            <pc:docMk/>
            <pc:sldMk cId="4280310365" sldId="2187"/>
            <ac:spMk id="3" creationId="{C35F6A6F-B674-7316-7512-03B97DE0A3F4}"/>
          </ac:spMkLst>
        </pc:spChg>
      </pc:sldChg>
      <pc:sldChg chg="modSp add mod">
        <pc:chgData name="Jenny Simmons" userId="091962ce-6423-47b8-b727-3787344c8384" providerId="ADAL" clId="{65E75A95-22A5-4EB0-B50A-F6B47E4A76CA}" dt="2026-05-11T16:25:12.247" v="17903" actId="20577"/>
        <pc:sldMkLst>
          <pc:docMk/>
          <pc:sldMk cId="3888318743" sldId="2188"/>
        </pc:sldMkLst>
        <pc:spChg chg="mod">
          <ac:chgData name="Jenny Simmons" userId="091962ce-6423-47b8-b727-3787344c8384" providerId="ADAL" clId="{65E75A95-22A5-4EB0-B50A-F6B47E4A76CA}" dt="2026-05-11T16:25:12.247" v="17903" actId="20577"/>
          <ac:spMkLst>
            <pc:docMk/>
            <pc:sldMk cId="3888318743" sldId="2188"/>
            <ac:spMk id="2" creationId="{FD29C687-DE2B-9448-C742-F8D5B31B1E26}"/>
          </ac:spMkLst>
        </pc:spChg>
      </pc:sldChg>
      <pc:sldChg chg="addSp delSp modSp add mod modNotesTx">
        <pc:chgData name="Jenny Simmons" userId="091962ce-6423-47b8-b727-3787344c8384" providerId="ADAL" clId="{65E75A95-22A5-4EB0-B50A-F6B47E4A76CA}" dt="2026-05-20T20:49:48.685" v="40720" actId="20577"/>
        <pc:sldMkLst>
          <pc:docMk/>
          <pc:sldMk cId="4249815891" sldId="2189"/>
        </pc:sldMkLst>
        <pc:spChg chg="mod">
          <ac:chgData name="Jenny Simmons" userId="091962ce-6423-47b8-b727-3787344c8384" providerId="ADAL" clId="{65E75A95-22A5-4EB0-B50A-F6B47E4A76CA}" dt="2026-05-20T20:43:49.205" v="40489" actId="20577"/>
          <ac:spMkLst>
            <pc:docMk/>
            <pc:sldMk cId="4249815891" sldId="2189"/>
            <ac:spMk id="2" creationId="{93E69B6F-D53A-C7AB-47D8-36B956520A07}"/>
          </ac:spMkLst>
        </pc:spChg>
        <pc:spChg chg="mod">
          <ac:chgData name="Jenny Simmons" userId="091962ce-6423-47b8-b727-3787344c8384" providerId="ADAL" clId="{65E75A95-22A5-4EB0-B50A-F6B47E4A76CA}" dt="2026-05-20T20:45:18.471" v="40521" actId="1076"/>
          <ac:spMkLst>
            <pc:docMk/>
            <pc:sldMk cId="4249815891" sldId="2189"/>
            <ac:spMk id="3" creationId="{ACDEC84D-EFBC-669C-849E-53D1559FDA15}"/>
          </ac:spMkLst>
        </pc:spChg>
        <pc:spChg chg="add mod">
          <ac:chgData name="Jenny Simmons" userId="091962ce-6423-47b8-b727-3787344c8384" providerId="ADAL" clId="{65E75A95-22A5-4EB0-B50A-F6B47E4A76CA}" dt="2026-04-28T18:30:45.387" v="3393" actId="20577"/>
          <ac:spMkLst>
            <pc:docMk/>
            <pc:sldMk cId="4249815891" sldId="2189"/>
            <ac:spMk id="5" creationId="{67744386-4BF5-EB50-9D95-AEBC82553388}"/>
          </ac:spMkLst>
        </pc:spChg>
        <pc:spChg chg="mod">
          <ac:chgData name="Jenny Simmons" userId="091962ce-6423-47b8-b727-3787344c8384" providerId="ADAL" clId="{65E75A95-22A5-4EB0-B50A-F6B47E4A76CA}" dt="2026-05-20T20:44:18.332" v="40490" actId="255"/>
          <ac:spMkLst>
            <pc:docMk/>
            <pc:sldMk cId="4249815891" sldId="2189"/>
            <ac:spMk id="9" creationId="{A74E2246-935C-F20D-20D2-808EDE91FAB7}"/>
          </ac:spMkLst>
        </pc:spChg>
        <pc:spChg chg="mod">
          <ac:chgData name="Jenny Simmons" userId="091962ce-6423-47b8-b727-3787344c8384" providerId="ADAL" clId="{65E75A95-22A5-4EB0-B50A-F6B47E4A76CA}" dt="2026-05-20T20:44:38.421" v="40501" actId="20577"/>
          <ac:spMkLst>
            <pc:docMk/>
            <pc:sldMk cId="4249815891" sldId="2189"/>
            <ac:spMk id="12" creationId="{C3B9D4EE-E343-1C8D-14CC-3F9F35B14B74}"/>
          </ac:spMkLst>
        </pc:spChg>
        <pc:spChg chg="mod">
          <ac:chgData name="Jenny Simmons" userId="091962ce-6423-47b8-b727-3787344c8384" providerId="ADAL" clId="{65E75A95-22A5-4EB0-B50A-F6B47E4A76CA}" dt="2026-04-28T18:27:56.986" v="3328" actId="14100"/>
          <ac:spMkLst>
            <pc:docMk/>
            <pc:sldMk cId="4249815891" sldId="2189"/>
            <ac:spMk id="14" creationId="{AA6D96F3-4C2D-E3AC-B3A1-70A44E472117}"/>
          </ac:spMkLst>
        </pc:spChg>
        <pc:spChg chg="mod">
          <ac:chgData name="Jenny Simmons" userId="091962ce-6423-47b8-b727-3787344c8384" providerId="ADAL" clId="{65E75A95-22A5-4EB0-B50A-F6B47E4A76CA}" dt="2026-04-28T18:27:42.275" v="3326" actId="20577"/>
          <ac:spMkLst>
            <pc:docMk/>
            <pc:sldMk cId="4249815891" sldId="2189"/>
            <ac:spMk id="15" creationId="{ACF58C55-68E3-8DDE-9A97-85F5F0A01AB9}"/>
          </ac:spMkLst>
        </pc:spChg>
        <pc:spChg chg="mod">
          <ac:chgData name="Jenny Simmons" userId="091962ce-6423-47b8-b727-3787344c8384" providerId="ADAL" clId="{65E75A95-22A5-4EB0-B50A-F6B47E4A76CA}" dt="2026-05-20T20:45:08.547" v="40520" actId="20577"/>
          <ac:spMkLst>
            <pc:docMk/>
            <pc:sldMk cId="4249815891" sldId="2189"/>
            <ac:spMk id="18" creationId="{082B736B-648E-894D-D78D-567161229D1A}"/>
          </ac:spMkLst>
        </pc:spChg>
        <pc:spChg chg="mod">
          <ac:chgData name="Jenny Simmons" userId="091962ce-6423-47b8-b727-3787344c8384" providerId="ADAL" clId="{65E75A95-22A5-4EB0-B50A-F6B47E4A76CA}" dt="2026-05-20T20:46:30.936" v="40552" actId="255"/>
          <ac:spMkLst>
            <pc:docMk/>
            <pc:sldMk cId="4249815891" sldId="2189"/>
            <ac:spMk id="27" creationId="{FF8C3CFD-E3BB-41A8-EA80-19D185A9E9DA}"/>
          </ac:spMkLst>
        </pc:spChg>
        <pc:spChg chg="mod">
          <ac:chgData name="Jenny Simmons" userId="091962ce-6423-47b8-b727-3787344c8384" providerId="ADAL" clId="{65E75A95-22A5-4EB0-B50A-F6B47E4A76CA}" dt="2026-05-20T20:45:25.436" v="40522" actId="255"/>
          <ac:spMkLst>
            <pc:docMk/>
            <pc:sldMk cId="4249815891" sldId="2189"/>
            <ac:spMk id="30" creationId="{8519F11F-C423-D784-1719-3DC5D1E30C3F}"/>
          </ac:spMkLst>
        </pc:spChg>
        <pc:spChg chg="mod">
          <ac:chgData name="Jenny Simmons" userId="091962ce-6423-47b8-b727-3787344c8384" providerId="ADAL" clId="{65E75A95-22A5-4EB0-B50A-F6B47E4A76CA}" dt="2026-04-28T18:30:28.073" v="3375" actId="14100"/>
          <ac:spMkLst>
            <pc:docMk/>
            <pc:sldMk cId="4249815891" sldId="2189"/>
            <ac:spMk id="35" creationId="{71FAB0C6-7282-672C-C401-3ABEC4079BEB}"/>
          </ac:spMkLst>
        </pc:spChg>
        <pc:grpChg chg="mod">
          <ac:chgData name="Jenny Simmons" userId="091962ce-6423-47b8-b727-3787344c8384" providerId="ADAL" clId="{65E75A95-22A5-4EB0-B50A-F6B47E4A76CA}" dt="2026-05-20T20:45:36.749" v="40524" actId="1076"/>
          <ac:grpSpMkLst>
            <pc:docMk/>
            <pc:sldMk cId="4249815891" sldId="2189"/>
            <ac:grpSpMk id="28" creationId="{B3006678-7DDB-E76C-45E9-28616D1F6061}"/>
          </ac:grpSpMkLst>
        </pc:grpChg>
        <pc:picChg chg="add mod">
          <ac:chgData name="Jenny Simmons" userId="091962ce-6423-47b8-b727-3787344c8384" providerId="ADAL" clId="{65E75A95-22A5-4EB0-B50A-F6B47E4A76CA}" dt="2026-04-28T18:24:14.260" v="3227" actId="1076"/>
          <ac:picMkLst>
            <pc:docMk/>
            <pc:sldMk cId="4249815891" sldId="2189"/>
            <ac:picMk id="4" creationId="{08719808-98DD-F77B-C4DE-544BB7E7A244}"/>
          </ac:picMkLst>
        </pc:picChg>
      </pc:sldChg>
      <pc:sldChg chg="addSp delSp modSp add mod modNotesTx">
        <pc:chgData name="Jenny Simmons" userId="091962ce-6423-47b8-b727-3787344c8384" providerId="ADAL" clId="{65E75A95-22A5-4EB0-B50A-F6B47E4A76CA}" dt="2026-05-20T20:53:49.505" v="41424" actId="20577"/>
        <pc:sldMkLst>
          <pc:docMk/>
          <pc:sldMk cId="2549924981" sldId="2190"/>
        </pc:sldMkLst>
        <pc:spChg chg="mod">
          <ac:chgData name="Jenny Simmons" userId="091962ce-6423-47b8-b727-3787344c8384" providerId="ADAL" clId="{65E75A95-22A5-4EB0-B50A-F6B47E4A76CA}" dt="2026-05-20T20:50:36.843" v="40853" actId="20577"/>
          <ac:spMkLst>
            <pc:docMk/>
            <pc:sldMk cId="2549924981" sldId="2190"/>
            <ac:spMk id="2" creationId="{63DA219B-92BE-AB8E-3240-C0FB4D1893E3}"/>
          </ac:spMkLst>
        </pc:spChg>
        <pc:spChg chg="add mod">
          <ac:chgData name="Jenny Simmons" userId="091962ce-6423-47b8-b727-3787344c8384" providerId="ADAL" clId="{65E75A95-22A5-4EB0-B50A-F6B47E4A76CA}" dt="2026-04-28T18:31:05.159" v="3396" actId="14100"/>
          <ac:spMkLst>
            <pc:docMk/>
            <pc:sldMk cId="2549924981" sldId="2190"/>
            <ac:spMk id="5" creationId="{3ECCC68D-6272-39A1-B056-9EF0A5BFDEE2}"/>
          </ac:spMkLst>
        </pc:spChg>
        <pc:spChg chg="mod">
          <ac:chgData name="Jenny Simmons" userId="091962ce-6423-47b8-b727-3787344c8384" providerId="ADAL" clId="{65E75A95-22A5-4EB0-B50A-F6B47E4A76CA}" dt="2026-05-20T20:51:57.374" v="40953" actId="14100"/>
          <ac:spMkLst>
            <pc:docMk/>
            <pc:sldMk cId="2549924981" sldId="2190"/>
            <ac:spMk id="32" creationId="{4B1CE9B1-0BA3-C7AD-D044-75EEB4920F1B}"/>
          </ac:spMkLst>
        </pc:spChg>
        <pc:spChg chg="mod">
          <ac:chgData name="Jenny Simmons" userId="091962ce-6423-47b8-b727-3787344c8384" providerId="ADAL" clId="{65E75A95-22A5-4EB0-B50A-F6B47E4A76CA}" dt="2026-05-20T20:51:44.022" v="40951" actId="14100"/>
          <ac:spMkLst>
            <pc:docMk/>
            <pc:sldMk cId="2549924981" sldId="2190"/>
            <ac:spMk id="38" creationId="{CF42402A-852E-42B3-317E-A880AC6D9E91}"/>
          </ac:spMkLst>
        </pc:spChg>
        <pc:picChg chg="add del mod">
          <ac:chgData name="Jenny Simmons" userId="091962ce-6423-47b8-b727-3787344c8384" providerId="ADAL" clId="{65E75A95-22A5-4EB0-B50A-F6B47E4A76CA}" dt="2026-04-28T18:33:11.955" v="3404" actId="14100"/>
          <ac:picMkLst>
            <pc:docMk/>
            <pc:sldMk cId="2549924981" sldId="2190"/>
            <ac:picMk id="41" creationId="{2D1E5811-3C46-819E-A1D6-A5F285ED9446}"/>
          </ac:picMkLst>
        </pc:picChg>
      </pc:sldChg>
      <pc:sldChg chg="modSp add mod ord modNotesTx">
        <pc:chgData name="Jenny Simmons" userId="091962ce-6423-47b8-b727-3787344c8384" providerId="ADAL" clId="{65E75A95-22A5-4EB0-B50A-F6B47E4A76CA}" dt="2026-05-20T20:26:23.352" v="40151" actId="20577"/>
        <pc:sldMkLst>
          <pc:docMk/>
          <pc:sldMk cId="3806341296" sldId="2191"/>
        </pc:sldMkLst>
        <pc:spChg chg="mod">
          <ac:chgData name="Jenny Simmons" userId="091962ce-6423-47b8-b727-3787344c8384" providerId="ADAL" clId="{65E75A95-22A5-4EB0-B50A-F6B47E4A76CA}" dt="2026-05-20T20:25:57.406" v="40045" actId="20577"/>
          <ac:spMkLst>
            <pc:docMk/>
            <pc:sldMk cId="3806341296" sldId="2191"/>
            <ac:spMk id="2" creationId="{3E3B67A9-AE8B-3BF6-E01C-AC416DD06A90}"/>
          </ac:spMkLst>
        </pc:spChg>
      </pc:sldChg>
      <pc:sldChg chg="modSp add mod ord modNotesTx">
        <pc:chgData name="Jenny Simmons" userId="091962ce-6423-47b8-b727-3787344c8384" providerId="ADAL" clId="{65E75A95-22A5-4EB0-B50A-F6B47E4A76CA}" dt="2026-05-20T20:14:03.282" v="39710" actId="20577"/>
        <pc:sldMkLst>
          <pc:docMk/>
          <pc:sldMk cId="4109332159" sldId="2192"/>
        </pc:sldMkLst>
        <pc:spChg chg="mod">
          <ac:chgData name="Jenny Simmons" userId="091962ce-6423-47b8-b727-3787344c8384" providerId="ADAL" clId="{65E75A95-22A5-4EB0-B50A-F6B47E4A76CA}" dt="2026-04-28T18:35:44.097" v="3523" actId="20577"/>
          <ac:spMkLst>
            <pc:docMk/>
            <pc:sldMk cId="4109332159" sldId="2192"/>
            <ac:spMk id="2" creationId="{0A91097A-D975-6BA0-AC06-2EF4B1357055}"/>
          </ac:spMkLst>
        </pc:spChg>
      </pc:sldChg>
      <pc:sldChg chg="modSp add mod ord modNotesTx">
        <pc:chgData name="Jenny Simmons" userId="091962ce-6423-47b8-b727-3787344c8384" providerId="ADAL" clId="{65E75A95-22A5-4EB0-B50A-F6B47E4A76CA}" dt="2026-05-20T21:07:23.255" v="43215" actId="20577"/>
        <pc:sldMkLst>
          <pc:docMk/>
          <pc:sldMk cId="1755061129" sldId="2193"/>
        </pc:sldMkLst>
        <pc:spChg chg="mod">
          <ac:chgData name="Jenny Simmons" userId="091962ce-6423-47b8-b727-3787344c8384" providerId="ADAL" clId="{65E75A95-22A5-4EB0-B50A-F6B47E4A76CA}" dt="2026-05-01T18:35:54.203" v="10524" actId="20577"/>
          <ac:spMkLst>
            <pc:docMk/>
            <pc:sldMk cId="1755061129" sldId="2193"/>
            <ac:spMk id="2" creationId="{EFB9E52C-7DB9-15D4-EB67-EF1F88062564}"/>
          </ac:spMkLst>
        </pc:spChg>
      </pc:sldChg>
      <pc:sldChg chg="modSp add mod ord modNotesTx">
        <pc:chgData name="Jenny Simmons" userId="091962ce-6423-47b8-b727-3787344c8384" providerId="ADAL" clId="{65E75A95-22A5-4EB0-B50A-F6B47E4A76CA}" dt="2026-05-21T01:53:11.605" v="48962" actId="20577"/>
        <pc:sldMkLst>
          <pc:docMk/>
          <pc:sldMk cId="3214711507" sldId="2194"/>
        </pc:sldMkLst>
        <pc:spChg chg="mod">
          <ac:chgData name="Jenny Simmons" userId="091962ce-6423-47b8-b727-3787344c8384" providerId="ADAL" clId="{65E75A95-22A5-4EB0-B50A-F6B47E4A76CA}" dt="2026-05-20T21:08:15.998" v="43302" actId="20577"/>
          <ac:spMkLst>
            <pc:docMk/>
            <pc:sldMk cId="3214711507" sldId="2194"/>
            <ac:spMk id="2" creationId="{1C41A2DC-F8B1-F16F-7664-CD29CBE0C0A7}"/>
          </ac:spMkLst>
        </pc:spChg>
        <pc:spChg chg="mod">
          <ac:chgData name="Jenny Simmons" userId="091962ce-6423-47b8-b727-3787344c8384" providerId="ADAL" clId="{65E75A95-22A5-4EB0-B50A-F6B47E4A76CA}" dt="2026-05-20T21:11:41.018" v="43439" actId="20577"/>
          <ac:spMkLst>
            <pc:docMk/>
            <pc:sldMk cId="3214711507" sldId="2194"/>
            <ac:spMk id="3" creationId="{94FCDB8D-8A28-C37A-32F7-C03B12486AEF}"/>
          </ac:spMkLst>
        </pc:spChg>
      </pc:sldChg>
      <pc:sldChg chg="modSp add mod modNotesTx">
        <pc:chgData name="Jenny Simmons" userId="091962ce-6423-47b8-b727-3787344c8384" providerId="ADAL" clId="{65E75A95-22A5-4EB0-B50A-F6B47E4A76CA}" dt="2026-05-20T21:11:09.684" v="43425" actId="20577"/>
        <pc:sldMkLst>
          <pc:docMk/>
          <pc:sldMk cId="2893836432" sldId="2195"/>
        </pc:sldMkLst>
        <pc:spChg chg="mod">
          <ac:chgData name="Jenny Simmons" userId="091962ce-6423-47b8-b727-3787344c8384" providerId="ADAL" clId="{65E75A95-22A5-4EB0-B50A-F6B47E4A76CA}" dt="2026-05-20T21:10:07.214" v="43380" actId="20577"/>
          <ac:spMkLst>
            <pc:docMk/>
            <pc:sldMk cId="2893836432" sldId="2195"/>
            <ac:spMk id="2" creationId="{048D4D4D-5ECB-8E01-B4C5-7B88BE0E8287}"/>
          </ac:spMkLst>
        </pc:spChg>
        <pc:spChg chg="mod">
          <ac:chgData name="Jenny Simmons" userId="091962ce-6423-47b8-b727-3787344c8384" providerId="ADAL" clId="{65E75A95-22A5-4EB0-B50A-F6B47E4A76CA}" dt="2026-05-20T21:11:09.684" v="43425" actId="20577"/>
          <ac:spMkLst>
            <pc:docMk/>
            <pc:sldMk cId="2893836432" sldId="2195"/>
            <ac:spMk id="3" creationId="{DDD20884-E450-3CF3-A22F-6ACEA212A713}"/>
          </ac:spMkLst>
        </pc:spChg>
      </pc:sldChg>
      <pc:sldChg chg="modSp add mod ord modNotesTx">
        <pc:chgData name="Jenny Simmons" userId="091962ce-6423-47b8-b727-3787344c8384" providerId="ADAL" clId="{65E75A95-22A5-4EB0-B50A-F6B47E4A76CA}" dt="2026-05-21T01:53:47.220" v="48976" actId="20577"/>
        <pc:sldMkLst>
          <pc:docMk/>
          <pc:sldMk cId="3921756374" sldId="2196"/>
        </pc:sldMkLst>
        <pc:spChg chg="mod">
          <ac:chgData name="Jenny Simmons" userId="091962ce-6423-47b8-b727-3787344c8384" providerId="ADAL" clId="{65E75A95-22A5-4EB0-B50A-F6B47E4A76CA}" dt="2026-04-28T18:51:52.394" v="4029" actId="20577"/>
          <ac:spMkLst>
            <pc:docMk/>
            <pc:sldMk cId="3921756374" sldId="2196"/>
            <ac:spMk id="2" creationId="{D26B637F-3D12-D6F9-2C29-20B3E0868322}"/>
          </ac:spMkLst>
        </pc:spChg>
        <pc:spChg chg="mod">
          <ac:chgData name="Jenny Simmons" userId="091962ce-6423-47b8-b727-3787344c8384" providerId="ADAL" clId="{65E75A95-22A5-4EB0-B50A-F6B47E4A76CA}" dt="2026-05-20T21:13:38.626" v="43537"/>
          <ac:spMkLst>
            <pc:docMk/>
            <pc:sldMk cId="3921756374" sldId="2196"/>
            <ac:spMk id="3" creationId="{0C97CA31-3F04-B28E-F8DC-FA3975153860}"/>
          </ac:spMkLst>
        </pc:spChg>
      </pc:sldChg>
      <pc:sldChg chg="modSp add mod modNotesTx">
        <pc:chgData name="Jenny Simmons" userId="091962ce-6423-47b8-b727-3787344c8384" providerId="ADAL" clId="{65E75A95-22A5-4EB0-B50A-F6B47E4A76CA}" dt="2026-05-21T01:02:53.433" v="44592" actId="20577"/>
        <pc:sldMkLst>
          <pc:docMk/>
          <pc:sldMk cId="1245595576" sldId="2197"/>
        </pc:sldMkLst>
        <pc:graphicFrameChg chg="mod modGraphic">
          <ac:chgData name="Jenny Simmons" userId="091962ce-6423-47b8-b727-3787344c8384" providerId="ADAL" clId="{65E75A95-22A5-4EB0-B50A-F6B47E4A76CA}" dt="2026-05-01T18:24:53.119" v="9643" actId="20577"/>
          <ac:graphicFrameMkLst>
            <pc:docMk/>
            <pc:sldMk cId="1245595576" sldId="2197"/>
            <ac:graphicFrameMk id="5" creationId="{77E6FFBC-1D0B-533F-9309-4631AFBAB113}"/>
          </ac:graphicFrameMkLst>
        </pc:graphicFrameChg>
      </pc:sldChg>
      <pc:sldChg chg="modSp add mod modNotesTx">
        <pc:chgData name="Jenny Simmons" userId="091962ce-6423-47b8-b727-3787344c8384" providerId="ADAL" clId="{65E75A95-22A5-4EB0-B50A-F6B47E4A76CA}" dt="2026-05-21T01:53:37.488" v="48963" actId="20577"/>
        <pc:sldMkLst>
          <pc:docMk/>
          <pc:sldMk cId="3263840938" sldId="2199"/>
        </pc:sldMkLst>
        <pc:spChg chg="mod">
          <ac:chgData name="Jenny Simmons" userId="091962ce-6423-47b8-b727-3787344c8384" providerId="ADAL" clId="{65E75A95-22A5-4EB0-B50A-F6B47E4A76CA}" dt="2026-05-20T21:12:18.760" v="43442" actId="20577"/>
          <ac:spMkLst>
            <pc:docMk/>
            <pc:sldMk cId="3263840938" sldId="2199"/>
            <ac:spMk id="3" creationId="{947A9D28-AA76-959D-8169-8C17BE1C6FE0}"/>
          </ac:spMkLst>
        </pc:spChg>
      </pc:sldChg>
      <pc:sldChg chg="modSp add mod modNotesTx">
        <pc:chgData name="Jenny Simmons" userId="091962ce-6423-47b8-b727-3787344c8384" providerId="ADAL" clId="{65E75A95-22A5-4EB0-B50A-F6B47E4A76CA}" dt="2026-05-21T00:55:26.784" v="43982" actId="20577"/>
        <pc:sldMkLst>
          <pc:docMk/>
          <pc:sldMk cId="394550628" sldId="2200"/>
        </pc:sldMkLst>
        <pc:spChg chg="mod">
          <ac:chgData name="Jenny Simmons" userId="091962ce-6423-47b8-b727-3787344c8384" providerId="ADAL" clId="{65E75A95-22A5-4EB0-B50A-F6B47E4A76CA}" dt="2026-05-12T13:10:06.427" v="21509" actId="20577"/>
          <ac:spMkLst>
            <pc:docMk/>
            <pc:sldMk cId="394550628" sldId="2200"/>
            <ac:spMk id="3" creationId="{A5E73875-43D4-E46F-3B3E-B031495C2051}"/>
          </ac:spMkLst>
        </pc:spChg>
      </pc:sldChg>
      <pc:sldChg chg="modSp add mod ord modNotesTx">
        <pc:chgData name="Jenny Simmons" userId="091962ce-6423-47b8-b727-3787344c8384" providerId="ADAL" clId="{65E75A95-22A5-4EB0-B50A-F6B47E4A76CA}" dt="2026-05-21T01:47:17.438" v="48869" actId="20577"/>
        <pc:sldMkLst>
          <pc:docMk/>
          <pc:sldMk cId="1362905303" sldId="2201"/>
        </pc:sldMkLst>
        <pc:spChg chg="mod">
          <ac:chgData name="Jenny Simmons" userId="091962ce-6423-47b8-b727-3787344c8384" providerId="ADAL" clId="{65E75A95-22A5-4EB0-B50A-F6B47E4A76CA}" dt="2026-05-21T01:44:20.791" v="48644" actId="20577"/>
          <ac:spMkLst>
            <pc:docMk/>
            <pc:sldMk cId="1362905303" sldId="2201"/>
            <ac:spMk id="3" creationId="{2AC899BD-CA54-0C1C-F727-F27C41FDE6C2}"/>
          </ac:spMkLst>
        </pc:spChg>
      </pc:sldChg>
      <pc:sldChg chg="modSp add mod modNotesTx">
        <pc:chgData name="Jenny Simmons" userId="091962ce-6423-47b8-b727-3787344c8384" providerId="ADAL" clId="{65E75A95-22A5-4EB0-B50A-F6B47E4A76CA}" dt="2026-05-21T01:19:25.012" v="45484" actId="20577"/>
        <pc:sldMkLst>
          <pc:docMk/>
          <pc:sldMk cId="1496271098" sldId="2202"/>
        </pc:sldMkLst>
        <pc:spChg chg="mod">
          <ac:chgData name="Jenny Simmons" userId="091962ce-6423-47b8-b727-3787344c8384" providerId="ADAL" clId="{65E75A95-22A5-4EB0-B50A-F6B47E4A76CA}" dt="2026-05-04T17:48:26.652" v="11253" actId="20577"/>
          <ac:spMkLst>
            <pc:docMk/>
            <pc:sldMk cId="1496271098" sldId="2202"/>
            <ac:spMk id="2" creationId="{47EA0BEA-8111-C342-DF35-3FC78236268B}"/>
          </ac:spMkLst>
        </pc:spChg>
        <pc:spChg chg="mod">
          <ac:chgData name="Jenny Simmons" userId="091962ce-6423-47b8-b727-3787344c8384" providerId="ADAL" clId="{65E75A95-22A5-4EB0-B50A-F6B47E4A76CA}" dt="2026-05-21T01:19:18.470" v="45479" actId="20577"/>
          <ac:spMkLst>
            <pc:docMk/>
            <pc:sldMk cId="1496271098" sldId="2202"/>
            <ac:spMk id="3" creationId="{BEE70312-D468-A0CD-8321-10D6DBD6D0DE}"/>
          </ac:spMkLst>
        </pc:spChg>
      </pc:sldChg>
      <pc:sldChg chg="modSp add modNotesTx">
        <pc:chgData name="Jenny Simmons" userId="091962ce-6423-47b8-b727-3787344c8384" providerId="ADAL" clId="{65E75A95-22A5-4EB0-B50A-F6B47E4A76CA}" dt="2026-05-21T01:54:20.059" v="48981" actId="20577"/>
        <pc:sldMkLst>
          <pc:docMk/>
          <pc:sldMk cId="3024588247" sldId="2203"/>
        </pc:sldMkLst>
        <pc:graphicFrameChg chg="mod">
          <ac:chgData name="Jenny Simmons" userId="091962ce-6423-47b8-b727-3787344c8384" providerId="ADAL" clId="{65E75A95-22A5-4EB0-B50A-F6B47E4A76CA}" dt="2026-05-04T17:36:42.337" v="10530"/>
          <ac:graphicFrameMkLst>
            <pc:docMk/>
            <pc:sldMk cId="3024588247" sldId="2203"/>
            <ac:graphicFrameMk id="5" creationId="{A56F7438-76AA-EEA8-1D39-429C5B1BADF8}"/>
          </ac:graphicFrameMkLst>
        </pc:graphicFrameChg>
      </pc:sldChg>
      <pc:sldChg chg="modSp add mod modNotesTx">
        <pc:chgData name="Jenny Simmons" userId="091962ce-6423-47b8-b727-3787344c8384" providerId="ADAL" clId="{65E75A95-22A5-4EB0-B50A-F6B47E4A76CA}" dt="2026-05-21T01:25:04.815" v="46108" actId="20577"/>
        <pc:sldMkLst>
          <pc:docMk/>
          <pc:sldMk cId="1822034387" sldId="2204"/>
        </pc:sldMkLst>
        <pc:spChg chg="mod">
          <ac:chgData name="Jenny Simmons" userId="091962ce-6423-47b8-b727-3787344c8384" providerId="ADAL" clId="{65E75A95-22A5-4EB0-B50A-F6B47E4A76CA}" dt="2026-05-12T14:50:49.710" v="25760" actId="20577"/>
          <ac:spMkLst>
            <pc:docMk/>
            <pc:sldMk cId="1822034387" sldId="2204"/>
            <ac:spMk id="3" creationId="{A877B52F-AEAA-BE52-16E7-88AD9E4DA105}"/>
          </ac:spMkLst>
        </pc:spChg>
      </pc:sldChg>
      <pc:sldChg chg="modSp add mod modNotesTx">
        <pc:chgData name="Jenny Simmons" userId="091962ce-6423-47b8-b727-3787344c8384" providerId="ADAL" clId="{65E75A95-22A5-4EB0-B50A-F6B47E4A76CA}" dt="2026-05-20T19:56:46.569" v="38451" actId="20577"/>
        <pc:sldMkLst>
          <pc:docMk/>
          <pc:sldMk cId="3629894465" sldId="2205"/>
        </pc:sldMkLst>
        <pc:spChg chg="mod">
          <ac:chgData name="Jenny Simmons" userId="091962ce-6423-47b8-b727-3787344c8384" providerId="ADAL" clId="{65E75A95-22A5-4EB0-B50A-F6B47E4A76CA}" dt="2026-05-12T12:39:38.938" v="19393" actId="20577"/>
          <ac:spMkLst>
            <pc:docMk/>
            <pc:sldMk cId="3629894465" sldId="2205"/>
            <ac:spMk id="2" creationId="{871B6226-4174-D9DF-B4F9-255A46D3DDD1}"/>
          </ac:spMkLst>
        </pc:spChg>
        <pc:spChg chg="mod">
          <ac:chgData name="Jenny Simmons" userId="091962ce-6423-47b8-b727-3787344c8384" providerId="ADAL" clId="{65E75A95-22A5-4EB0-B50A-F6B47E4A76CA}" dt="2026-05-20T19:56:46.569" v="38451" actId="20577"/>
          <ac:spMkLst>
            <pc:docMk/>
            <pc:sldMk cId="3629894465" sldId="2205"/>
            <ac:spMk id="3" creationId="{585251CA-820D-1483-1BC3-B1C20FA15BBA}"/>
          </ac:spMkLst>
        </pc:spChg>
      </pc:sldChg>
      <pc:sldChg chg="modSp add mod modNotesTx">
        <pc:chgData name="Jenny Simmons" userId="091962ce-6423-47b8-b727-3787344c8384" providerId="ADAL" clId="{65E75A95-22A5-4EB0-B50A-F6B47E4A76CA}" dt="2026-05-21T01:53:58.119" v="48977" actId="20577"/>
        <pc:sldMkLst>
          <pc:docMk/>
          <pc:sldMk cId="1471150465" sldId="2206"/>
        </pc:sldMkLst>
        <pc:spChg chg="mod">
          <ac:chgData name="Jenny Simmons" userId="091962ce-6423-47b8-b727-3787344c8384" providerId="ADAL" clId="{65E75A95-22A5-4EB0-B50A-F6B47E4A76CA}" dt="2026-05-20T21:16:28.792" v="43646" actId="20577"/>
          <ac:spMkLst>
            <pc:docMk/>
            <pc:sldMk cId="1471150465" sldId="2206"/>
            <ac:spMk id="3" creationId="{1D461D20-98F5-CF09-B453-69016AAF4ADC}"/>
          </ac:spMkLst>
        </pc:spChg>
      </pc:sldChg>
      <pc:sldChg chg="modSp add mod modNotesTx">
        <pc:chgData name="Jenny Simmons" userId="091962ce-6423-47b8-b727-3787344c8384" providerId="ADAL" clId="{65E75A95-22A5-4EB0-B50A-F6B47E4A76CA}" dt="2026-05-21T01:24:20.566" v="45882" actId="20577"/>
        <pc:sldMkLst>
          <pc:docMk/>
          <pc:sldMk cId="899976737" sldId="2207"/>
        </pc:sldMkLst>
        <pc:spChg chg="mod">
          <ac:chgData name="Jenny Simmons" userId="091962ce-6423-47b8-b727-3787344c8384" providerId="ADAL" clId="{65E75A95-22A5-4EB0-B50A-F6B47E4A76CA}" dt="2026-05-21T01:22:55.718" v="45733" actId="20577"/>
          <ac:spMkLst>
            <pc:docMk/>
            <pc:sldMk cId="899976737" sldId="2207"/>
            <ac:spMk id="3" creationId="{F5DBEF17-BE5C-B601-B02F-979DF9F7B75B}"/>
          </ac:spMkLst>
        </pc:spChg>
      </pc:sldChg>
      <pc:sldChg chg="modSp add mod modNotesTx">
        <pc:chgData name="Jenny Simmons" userId="091962ce-6423-47b8-b727-3787344c8384" providerId="ADAL" clId="{65E75A95-22A5-4EB0-B50A-F6B47E4A76CA}" dt="2026-05-21T01:22:11.980" v="45638" actId="20577"/>
        <pc:sldMkLst>
          <pc:docMk/>
          <pc:sldMk cId="195490517" sldId="2208"/>
        </pc:sldMkLst>
        <pc:spChg chg="mod">
          <ac:chgData name="Jenny Simmons" userId="091962ce-6423-47b8-b727-3787344c8384" providerId="ADAL" clId="{65E75A95-22A5-4EB0-B50A-F6B47E4A76CA}" dt="2026-05-21T01:21:10.536" v="45611" actId="20577"/>
          <ac:spMkLst>
            <pc:docMk/>
            <pc:sldMk cId="195490517" sldId="2208"/>
            <ac:spMk id="3" creationId="{908A2407-53B7-EA49-8A9F-62AF91856C33}"/>
          </ac:spMkLst>
        </pc:spChg>
      </pc:sldChg>
      <pc:sldChg chg="modSp add mod modNotesTx">
        <pc:chgData name="Jenny Simmons" userId="091962ce-6423-47b8-b727-3787344c8384" providerId="ADAL" clId="{65E75A95-22A5-4EB0-B50A-F6B47E4A76CA}" dt="2026-05-21T01:29:31.838" v="46642" actId="20577"/>
        <pc:sldMkLst>
          <pc:docMk/>
          <pc:sldMk cId="1825996382" sldId="2209"/>
        </pc:sldMkLst>
        <pc:spChg chg="mod">
          <ac:chgData name="Jenny Simmons" userId="091962ce-6423-47b8-b727-3787344c8384" providerId="ADAL" clId="{65E75A95-22A5-4EB0-B50A-F6B47E4A76CA}" dt="2026-05-21T01:28:31.973" v="46617" actId="20577"/>
          <ac:spMkLst>
            <pc:docMk/>
            <pc:sldMk cId="1825996382" sldId="2209"/>
            <ac:spMk id="2" creationId="{95CE49F1-4D5D-B059-BA51-82C328058A96}"/>
          </ac:spMkLst>
        </pc:spChg>
        <pc:spChg chg="mod">
          <ac:chgData name="Jenny Simmons" userId="091962ce-6423-47b8-b727-3787344c8384" providerId="ADAL" clId="{65E75A95-22A5-4EB0-B50A-F6B47E4A76CA}" dt="2026-05-21T01:28:38.942" v="46625" actId="20577"/>
          <ac:spMkLst>
            <pc:docMk/>
            <pc:sldMk cId="1825996382" sldId="2209"/>
            <ac:spMk id="3" creationId="{A39A4313-8CCC-BFBD-4ECF-EF593EF1904F}"/>
          </ac:spMkLst>
        </pc:spChg>
      </pc:sldChg>
      <pc:sldChg chg="add modNotesTx">
        <pc:chgData name="Jenny Simmons" userId="091962ce-6423-47b8-b727-3787344c8384" providerId="ADAL" clId="{65E75A95-22A5-4EB0-B50A-F6B47E4A76CA}" dt="2026-05-21T01:47:32.032" v="48900" actId="20577"/>
        <pc:sldMkLst>
          <pc:docMk/>
          <pc:sldMk cId="3404049684" sldId="2210"/>
        </pc:sldMkLst>
      </pc:sldChg>
      <pc:sldChg chg="modSp mod modNotesTx">
        <pc:chgData name="Jenny Simmons" userId="091962ce-6423-47b8-b727-3787344c8384" providerId="ADAL" clId="{65E75A95-22A5-4EB0-B50A-F6B47E4A76CA}" dt="2026-05-21T01:54:41.654" v="48982" actId="20577"/>
        <pc:sldMkLst>
          <pc:docMk/>
          <pc:sldMk cId="1381114652" sldId="2211"/>
        </pc:sldMkLst>
        <pc:spChg chg="mod">
          <ac:chgData name="Jenny Simmons" userId="091962ce-6423-47b8-b727-3787344c8384" providerId="ADAL" clId="{65E75A95-22A5-4EB0-B50A-F6B47E4A76CA}" dt="2026-05-21T01:29:51.388" v="46687" actId="20577"/>
          <ac:spMkLst>
            <pc:docMk/>
            <pc:sldMk cId="1381114652" sldId="2211"/>
            <ac:spMk id="2" creationId="{D74E3F7E-F263-4BCF-1DD2-41EF056410EC}"/>
          </ac:spMkLst>
        </pc:spChg>
        <pc:spChg chg="mod">
          <ac:chgData name="Jenny Simmons" userId="091962ce-6423-47b8-b727-3787344c8384" providerId="ADAL" clId="{65E75A95-22A5-4EB0-B50A-F6B47E4A76CA}" dt="2026-05-21T01:30:12.624" v="46693" actId="20577"/>
          <ac:spMkLst>
            <pc:docMk/>
            <pc:sldMk cId="1381114652" sldId="2211"/>
            <ac:spMk id="3" creationId="{5BB19A59-A9CC-4DD9-B524-105AE558A552}"/>
          </ac:spMkLst>
        </pc:spChg>
      </pc:sldChg>
      <pc:sldChg chg="modSp add mod modNotesTx">
        <pc:chgData name="Jenny Simmons" userId="091962ce-6423-47b8-b727-3787344c8384" providerId="ADAL" clId="{65E75A95-22A5-4EB0-B50A-F6B47E4A76CA}" dt="2026-05-21T01:52:21.959" v="48961" actId="255"/>
        <pc:sldMkLst>
          <pc:docMk/>
          <pc:sldMk cId="2397132393" sldId="2212"/>
        </pc:sldMkLst>
        <pc:spChg chg="mod">
          <ac:chgData name="Jenny Simmons" userId="091962ce-6423-47b8-b727-3787344c8384" providerId="ADAL" clId="{65E75A95-22A5-4EB0-B50A-F6B47E4A76CA}" dt="2026-05-20T13:39:58.012" v="27538" actId="20577"/>
          <ac:spMkLst>
            <pc:docMk/>
            <pc:sldMk cId="2397132393" sldId="2212"/>
            <ac:spMk id="2" creationId="{39A44644-BBB8-09DA-953B-BA08A342B869}"/>
          </ac:spMkLst>
        </pc:spChg>
        <pc:graphicFrameChg chg="mod modGraphic">
          <ac:chgData name="Jenny Simmons" userId="091962ce-6423-47b8-b727-3787344c8384" providerId="ADAL" clId="{65E75A95-22A5-4EB0-B50A-F6B47E4A76CA}" dt="2026-05-21T01:52:21.959" v="48961" actId="255"/>
          <ac:graphicFrameMkLst>
            <pc:docMk/>
            <pc:sldMk cId="2397132393" sldId="2212"/>
            <ac:graphicFrameMk id="4" creationId="{314C52E9-BAB3-0CAC-536D-FF8615C3BBDC}"/>
          </ac:graphicFrameMkLst>
        </pc:graphicFrameChg>
      </pc:sldChg>
      <pc:sldChg chg="add modNotesTx">
        <pc:chgData name="Jenny Simmons" userId="091962ce-6423-47b8-b727-3787344c8384" providerId="ADAL" clId="{65E75A95-22A5-4EB0-B50A-F6B47E4A76CA}" dt="2026-05-20T18:10:46.116" v="29312" actId="20577"/>
        <pc:sldMkLst>
          <pc:docMk/>
          <pc:sldMk cId="1945794409" sldId="2213"/>
        </pc:sldMkLst>
      </pc:sldChg>
      <pc:sldChg chg="add modNotesTx">
        <pc:chgData name="Jenny Simmons" userId="091962ce-6423-47b8-b727-3787344c8384" providerId="ADAL" clId="{65E75A95-22A5-4EB0-B50A-F6B47E4A76CA}" dt="2026-05-20T19:17:26.841" v="37001" actId="20577"/>
        <pc:sldMkLst>
          <pc:docMk/>
          <pc:sldMk cId="1574587548" sldId="2214"/>
        </pc:sldMkLst>
      </pc:sldChg>
      <pc:sldChg chg="modSp add del mod ord modNotesTx">
        <pc:chgData name="Jenny Simmons" userId="091962ce-6423-47b8-b727-3787344c8384" providerId="ADAL" clId="{65E75A95-22A5-4EB0-B50A-F6B47E4A76CA}" dt="2026-05-20T18:57:39.042" v="35057" actId="2696"/>
        <pc:sldMkLst>
          <pc:docMk/>
          <pc:sldMk cId="2909385304" sldId="2214"/>
        </pc:sldMkLst>
        <pc:spChg chg="mod">
          <ac:chgData name="Jenny Simmons" userId="091962ce-6423-47b8-b727-3787344c8384" providerId="ADAL" clId="{65E75A95-22A5-4EB0-B50A-F6B47E4A76CA}" dt="2026-05-20T18:06:46.982" v="28418" actId="20577"/>
          <ac:spMkLst>
            <pc:docMk/>
            <pc:sldMk cId="2909385304" sldId="2214"/>
            <ac:spMk id="2" creationId="{77F445B6-FEF1-9E2B-9184-877855C75A94}"/>
          </ac:spMkLst>
        </pc:spChg>
        <pc:spChg chg="mod">
          <ac:chgData name="Jenny Simmons" userId="091962ce-6423-47b8-b727-3787344c8384" providerId="ADAL" clId="{65E75A95-22A5-4EB0-B50A-F6B47E4A76CA}" dt="2026-05-20T18:07:08.942" v="28520" actId="20577"/>
          <ac:spMkLst>
            <pc:docMk/>
            <pc:sldMk cId="2909385304" sldId="2214"/>
            <ac:spMk id="3" creationId="{D851C788-DFEE-BB9E-90CC-13AC6B017DC9}"/>
          </ac:spMkLst>
        </pc:spChg>
        <pc:spChg chg="mod">
          <ac:chgData name="Jenny Simmons" userId="091962ce-6423-47b8-b727-3787344c8384" providerId="ADAL" clId="{65E75A95-22A5-4EB0-B50A-F6B47E4A76CA}" dt="2026-05-20T18:07:32.978" v="28577" actId="20577"/>
          <ac:spMkLst>
            <pc:docMk/>
            <pc:sldMk cId="2909385304" sldId="2214"/>
            <ac:spMk id="4" creationId="{920C4F1A-802A-E87F-5A8C-2D3C9CE0096C}"/>
          </ac:spMkLst>
        </pc:spChg>
      </pc:sldChg>
      <pc:sldMasterChg chg="delSldLayout">
        <pc:chgData name="Jenny Simmons" userId="091962ce-6423-47b8-b727-3787344c8384" providerId="ADAL" clId="{65E75A95-22A5-4EB0-B50A-F6B47E4A76CA}" dt="2026-05-20T19:17:36.971" v="37002" actId="2696"/>
        <pc:sldMasterMkLst>
          <pc:docMk/>
          <pc:sldMasterMk cId="0" sldId="2147483852"/>
        </pc:sldMasterMkLst>
        <pc:sldLayoutChg chg="del">
          <pc:chgData name="Jenny Simmons" userId="091962ce-6423-47b8-b727-3787344c8384" providerId="ADAL" clId="{65E75A95-22A5-4EB0-B50A-F6B47E4A76CA}" dt="2026-05-20T19:17:36.971" v="37002" actId="2696"/>
          <pc:sldLayoutMkLst>
            <pc:docMk/>
            <pc:sldMasterMk cId="0" sldId="2147483852"/>
            <pc:sldLayoutMk cId="141413978" sldId="2147483913"/>
          </pc:sldLayoutMkLst>
        </pc:sldLayoutChg>
      </pc:sldMasterChg>
    </pc:docChg>
  </pc:docChgLst>
  <pc:docChgLst>
    <pc:chgData name="Jenny Simmons" userId="S::jenny.simmons@ncceh.org::091962ce-6423-47b8-b727-3787344c8384" providerId="AD" clId="Web-{D94308A2-DA78-68E4-C2D6-815DBF25E25F}"/>
    <pc:docChg chg="addSld modSld modSection">
      <pc:chgData name="Jenny Simmons" userId="S::jenny.simmons@ncceh.org::091962ce-6423-47b8-b727-3787344c8384" providerId="AD" clId="Web-{D94308A2-DA78-68E4-C2D6-815DBF25E25F}" dt="2026-04-27T19:35:20.246" v="223" actId="1076"/>
      <pc:docMkLst>
        <pc:docMk/>
      </pc:docMkLst>
      <pc:sldChg chg="modSp">
        <pc:chgData name="Jenny Simmons" userId="S::jenny.simmons@ncceh.org::091962ce-6423-47b8-b727-3787344c8384" providerId="AD" clId="Web-{D94308A2-DA78-68E4-C2D6-815DBF25E25F}" dt="2026-04-27T19:31:05.442" v="65" actId="20577"/>
        <pc:sldMkLst>
          <pc:docMk/>
          <pc:sldMk cId="2966210570" sldId="2019"/>
        </pc:sldMkLst>
        <pc:spChg chg="mod">
          <ac:chgData name="Jenny Simmons" userId="S::jenny.simmons@ncceh.org::091962ce-6423-47b8-b727-3787344c8384" providerId="AD" clId="Web-{D94308A2-DA78-68E4-C2D6-815DBF25E25F}" dt="2026-04-27T19:31:05.442" v="65" actId="20577"/>
          <ac:spMkLst>
            <pc:docMk/>
            <pc:sldMk cId="2966210570" sldId="2019"/>
            <ac:spMk id="3" creationId="{79D9562B-CF66-461D-88BC-076764899F5E}"/>
          </ac:spMkLst>
        </pc:spChg>
      </pc:sldChg>
      <pc:sldChg chg="modSp">
        <pc:chgData name="Jenny Simmons" userId="S::jenny.simmons@ncceh.org::091962ce-6423-47b8-b727-3787344c8384" providerId="AD" clId="Web-{D94308A2-DA78-68E4-C2D6-815DBF25E25F}" dt="2026-04-27T19:31:30.005" v="67" actId="20577"/>
        <pc:sldMkLst>
          <pc:docMk/>
          <pc:sldMk cId="2121108504" sldId="2020"/>
        </pc:sldMkLst>
        <pc:spChg chg="mod">
          <ac:chgData name="Jenny Simmons" userId="S::jenny.simmons@ncceh.org::091962ce-6423-47b8-b727-3787344c8384" providerId="AD" clId="Web-{D94308A2-DA78-68E4-C2D6-815DBF25E25F}" dt="2026-04-27T19:31:30.005" v="67" actId="20577"/>
          <ac:spMkLst>
            <pc:docMk/>
            <pc:sldMk cId="2121108504" sldId="2020"/>
            <ac:spMk id="3" creationId="{683186AD-F381-4A2A-B63A-8CD6288A8743}"/>
          </ac:spMkLst>
        </pc:spChg>
      </pc:sldChg>
      <pc:sldChg chg="modSp">
        <pc:chgData name="Jenny Simmons" userId="S::jenny.simmons@ncceh.org::091962ce-6423-47b8-b727-3787344c8384" providerId="AD" clId="Web-{D94308A2-DA78-68E4-C2D6-815DBF25E25F}" dt="2026-04-27T19:28:46.091" v="7" actId="20577"/>
        <pc:sldMkLst>
          <pc:docMk/>
          <pc:sldMk cId="2053180911" sldId="2123"/>
        </pc:sldMkLst>
        <pc:spChg chg="mod">
          <ac:chgData name="Jenny Simmons" userId="S::jenny.simmons@ncceh.org::091962ce-6423-47b8-b727-3787344c8384" providerId="AD" clId="Web-{D94308A2-DA78-68E4-C2D6-815DBF25E25F}" dt="2026-04-27T19:28:20.543" v="0" actId="20577"/>
          <ac:spMkLst>
            <pc:docMk/>
            <pc:sldMk cId="2053180911" sldId="2123"/>
            <ac:spMk id="2" creationId="{2FD1C59B-3FD9-9F66-3A7A-36117B7AF73F}"/>
          </ac:spMkLst>
        </pc:spChg>
        <pc:spChg chg="mod">
          <ac:chgData name="Jenny Simmons" userId="S::jenny.simmons@ncceh.org::091962ce-6423-47b8-b727-3787344c8384" providerId="AD" clId="Web-{D94308A2-DA78-68E4-C2D6-815DBF25E25F}" dt="2026-04-27T19:28:46.091" v="7" actId="20577"/>
          <ac:spMkLst>
            <pc:docMk/>
            <pc:sldMk cId="2053180911" sldId="2123"/>
            <ac:spMk id="3" creationId="{38F29CBE-CA37-0B6B-FBE5-4506C504C605}"/>
          </ac:spMkLst>
        </pc:spChg>
      </pc:sldChg>
      <pc:sldChg chg="modSp">
        <pc:chgData name="Jenny Simmons" userId="S::jenny.simmons@ncceh.org::091962ce-6423-47b8-b727-3787344c8384" providerId="AD" clId="Web-{D94308A2-DA78-68E4-C2D6-815DBF25E25F}" dt="2026-04-27T19:32:59.774" v="104" actId="20577"/>
        <pc:sldMkLst>
          <pc:docMk/>
          <pc:sldMk cId="2309713066" sldId="2160"/>
        </pc:sldMkLst>
        <pc:spChg chg="mod">
          <ac:chgData name="Jenny Simmons" userId="S::jenny.simmons@ncceh.org::091962ce-6423-47b8-b727-3787344c8384" providerId="AD" clId="Web-{D94308A2-DA78-68E4-C2D6-815DBF25E25F}" dt="2026-04-27T19:32:59.774" v="104" actId="20577"/>
          <ac:spMkLst>
            <pc:docMk/>
            <pc:sldMk cId="2309713066" sldId="2160"/>
            <ac:spMk id="3" creationId="{F5E8BD6D-B385-141C-E083-EB1DB74810A1}"/>
          </ac:spMkLst>
        </pc:spChg>
      </pc:sldChg>
      <pc:sldChg chg="modSp">
        <pc:chgData name="Jenny Simmons" userId="S::jenny.simmons@ncceh.org::091962ce-6423-47b8-b727-3787344c8384" providerId="AD" clId="Web-{D94308A2-DA78-68E4-C2D6-815DBF25E25F}" dt="2026-04-27T19:30:12.096" v="55" actId="20577"/>
        <pc:sldMkLst>
          <pc:docMk/>
          <pc:sldMk cId="4013768097" sldId="2169"/>
        </pc:sldMkLst>
        <pc:spChg chg="mod">
          <ac:chgData name="Jenny Simmons" userId="S::jenny.simmons@ncceh.org::091962ce-6423-47b8-b727-3787344c8384" providerId="AD" clId="Web-{D94308A2-DA78-68E4-C2D6-815DBF25E25F}" dt="2026-04-27T19:30:12.096" v="55" actId="20577"/>
          <ac:spMkLst>
            <pc:docMk/>
            <pc:sldMk cId="4013768097" sldId="2169"/>
            <ac:spMk id="3" creationId="{FC551A31-DDAC-EEC0-CD84-CDA431D4C58F}"/>
          </ac:spMkLst>
        </pc:spChg>
      </pc:sldChg>
      <pc:sldChg chg="delSp modSp">
        <pc:chgData name="Jenny Simmons" userId="S::jenny.simmons@ncceh.org::091962ce-6423-47b8-b727-3787344c8384" providerId="AD" clId="Web-{D94308A2-DA78-68E4-C2D6-815DBF25E25F}" dt="2026-04-27T19:35:20.246" v="223" actId="1076"/>
        <pc:sldMkLst>
          <pc:docMk/>
          <pc:sldMk cId="74942902" sldId="2179"/>
        </pc:sldMkLst>
        <pc:spChg chg="mod">
          <ac:chgData name="Jenny Simmons" userId="S::jenny.simmons@ncceh.org::091962ce-6423-47b8-b727-3787344c8384" providerId="AD" clId="Web-{D94308A2-DA78-68E4-C2D6-815DBF25E25F}" dt="2026-04-27T19:35:20.246" v="223" actId="1076"/>
          <ac:spMkLst>
            <pc:docMk/>
            <pc:sldMk cId="74942902" sldId="2179"/>
            <ac:spMk id="6" creationId="{04EDF545-281F-4896-8CD6-939F49918164}"/>
          </ac:spMkLst>
        </pc:spChg>
      </pc:sldChg>
      <pc:sldChg chg="modSp add replId">
        <pc:chgData name="Jenny Simmons" userId="S::jenny.simmons@ncceh.org::091962ce-6423-47b8-b727-3787344c8384" providerId="AD" clId="Web-{D94308A2-DA78-68E4-C2D6-815DBF25E25F}" dt="2026-04-27T19:34:17.323" v="195" actId="20577"/>
        <pc:sldMkLst>
          <pc:docMk/>
          <pc:sldMk cId="4280310365" sldId="2187"/>
        </pc:sldMkLst>
        <pc:spChg chg="mod">
          <ac:chgData name="Jenny Simmons" userId="S::jenny.simmons@ncceh.org::091962ce-6423-47b8-b727-3787344c8384" providerId="AD" clId="Web-{D94308A2-DA78-68E4-C2D6-815DBF25E25F}" dt="2026-04-27T19:33:36.540" v="106" actId="20577"/>
          <ac:spMkLst>
            <pc:docMk/>
            <pc:sldMk cId="4280310365" sldId="2187"/>
            <ac:spMk id="2" creationId="{A08FE202-FD3F-5FD8-C6C4-4DFB6F84D0A8}"/>
          </ac:spMkLst>
        </pc:spChg>
        <pc:spChg chg="mod">
          <ac:chgData name="Jenny Simmons" userId="S::jenny.simmons@ncceh.org::091962ce-6423-47b8-b727-3787344c8384" providerId="AD" clId="Web-{D94308A2-DA78-68E4-C2D6-815DBF25E25F}" dt="2026-04-27T19:34:17.323" v="195" actId="20577"/>
          <ac:spMkLst>
            <pc:docMk/>
            <pc:sldMk cId="4280310365" sldId="2187"/>
            <ac:spMk id="3" creationId="{C35F6A6F-B674-7316-7512-03B97DE0A3F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2060436567326"/>
          <c:y val="3.3983015449428056E-3"/>
          <c:w val="0.64197080321867439"/>
          <c:h val="0.83880410825222673"/>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8C-45A6-8DF6-59C910C335D2}"/>
              </c:ext>
            </c:extLst>
          </c:dPt>
          <c:dPt>
            <c:idx val="1"/>
            <c:bubble3D val="0"/>
            <c:spPr>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w="19050">
                <a:solidFill>
                  <a:schemeClr val="lt1"/>
                </a:solidFill>
              </a:ln>
              <a:effectLst/>
            </c:spPr>
            <c:extLst>
              <c:ext xmlns:c16="http://schemas.microsoft.com/office/drawing/2014/chart" uri="{C3380CC4-5D6E-409C-BE32-E72D297353CC}">
                <c16:uniqueId val="{00000001-5752-41E8-9902-FBB1779645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8C-45A6-8DF6-59C910C335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8C-45A6-8DF6-59C910C335D2}"/>
              </c:ext>
            </c:extLst>
          </c:dPt>
          <c:cat>
            <c:strRef>
              <c:f>Sheet1!$A$2:$A$5</c:f>
              <c:strCache>
                <c:ptCount val="2"/>
                <c:pt idx="0">
                  <c:v>Minimum</c:v>
                </c:pt>
                <c:pt idx="1">
                  <c:v>Eligible </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0-5752-41E8-9902-FBB17796459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32652318122205104"/>
          <c:y val="0.87618542524659759"/>
          <c:w val="0.35215514875678983"/>
          <c:h val="0.103424765483745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23.svg"/></Relationships>
</file>

<file path=ppt/diagrams/_rels/data3.xml.rels><?xml version="1.0" encoding="UTF-8" standalone="yes"?>
<Relationships xmlns="http://schemas.openxmlformats.org/package/2006/relationships"><Relationship Id="rId1" Type="http://schemas.openxmlformats.org/officeDocument/2006/relationships/image" Target="../media/image24.svg"/></Relationships>
</file>

<file path=ppt/diagrams/_rels/data4.xml.rels><?xml version="1.0" encoding="UTF-8" standalone="yes"?>
<Relationships xmlns="http://schemas.openxmlformats.org/package/2006/relationships"><Relationship Id="rId1" Type="http://schemas.openxmlformats.org/officeDocument/2006/relationships/image" Target="../media/image23.svg"/></Relationships>
</file>

<file path=ppt/diagrams/_rels/data5.xml.rels><?xml version="1.0" encoding="UTF-8" standalone="yes"?>
<Relationships xmlns="http://schemas.openxmlformats.org/package/2006/relationships"><Relationship Id="rId1" Type="http://schemas.openxmlformats.org/officeDocument/2006/relationships/hyperlink" Target="https://ncceh.org/nc-bos-coc-overview/#2"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ncceh.org/nc-bos-coc-overview/#4"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1"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1" Type="http://schemas.openxmlformats.org/officeDocument/2006/relationships/hyperlink" Target="https://ncceh.org/nc-bos-coc-overview/#2"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ncceh.org/nc-bos-coc-overview/#4"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3BCDC-15CC-4DB2-AA4A-624AF89527D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6908EB5-850D-4D3E-9E60-FF7D17B641A5}">
      <dgm:prSet/>
      <dgm:spPr/>
      <dgm:t>
        <a:bodyPr/>
        <a:lstStyle/>
        <a:p>
          <a:r>
            <a:rPr lang="en-US" dirty="0">
              <a:solidFill>
                <a:schemeClr val="tx2"/>
              </a:solidFill>
            </a:rPr>
            <a:t>The “HMIS” activity type can be utilized by general homeless population &amp; Victim Service Provider agencies for comparable databases. </a:t>
          </a:r>
        </a:p>
      </dgm:t>
    </dgm:pt>
    <dgm:pt modelId="{520C90BC-38A1-49C0-B55D-227EC1D699F8}" type="parTrans" cxnId="{47A6EDB9-5C73-44FE-9FBE-D0A1E4988F9B}">
      <dgm:prSet/>
      <dgm:spPr/>
      <dgm:t>
        <a:bodyPr/>
        <a:lstStyle/>
        <a:p>
          <a:endParaRPr lang="en-US"/>
        </a:p>
      </dgm:t>
    </dgm:pt>
    <dgm:pt modelId="{25FA36D5-8E3F-431C-A418-BB12E8B9527B}" type="sibTrans" cxnId="{47A6EDB9-5C73-44FE-9FBE-D0A1E4988F9B}">
      <dgm:prSet/>
      <dgm:spPr/>
      <dgm:t>
        <a:bodyPr/>
        <a:lstStyle/>
        <a:p>
          <a:endParaRPr lang="en-US"/>
        </a:p>
      </dgm:t>
    </dgm:pt>
    <dgm:pt modelId="{5CB3DAF9-8F66-4E09-A7A1-C0067AE34B0D}">
      <dgm:prSet/>
      <dgm:spPr/>
      <dgm:t>
        <a:bodyPr/>
        <a:lstStyle/>
        <a:p>
          <a:r>
            <a:rPr lang="en-US" dirty="0">
              <a:solidFill>
                <a:schemeClr val="tx2"/>
              </a:solidFill>
            </a:rPr>
            <a:t>Having dedicated HMIS (or comparable database) funding can help create the capacity for agency staff outside of the projects themselves (not case managers) to enter quality &amp; timely data! </a:t>
          </a:r>
        </a:p>
      </dgm:t>
    </dgm:pt>
    <dgm:pt modelId="{19E471CB-175F-499D-A3F2-C63C35D7899E}" type="parTrans" cxnId="{C23C7560-4DF6-4E56-84D8-3CDFD0CA1BC9}">
      <dgm:prSet/>
      <dgm:spPr/>
      <dgm:t>
        <a:bodyPr/>
        <a:lstStyle/>
        <a:p>
          <a:endParaRPr lang="en-US"/>
        </a:p>
      </dgm:t>
    </dgm:pt>
    <dgm:pt modelId="{D552360D-2704-42B8-8D85-24A9671B62D4}" type="sibTrans" cxnId="{C23C7560-4DF6-4E56-84D8-3CDFD0CA1BC9}">
      <dgm:prSet/>
      <dgm:spPr/>
      <dgm:t>
        <a:bodyPr/>
        <a:lstStyle/>
        <a:p>
          <a:endParaRPr lang="en-US"/>
        </a:p>
      </dgm:t>
    </dgm:pt>
    <dgm:pt modelId="{E988D9E6-D74C-491C-99AE-D5991BC09F38}">
      <dgm:prSet/>
      <dgm:spPr/>
      <dgm:t>
        <a:bodyPr/>
        <a:lstStyle/>
        <a:p>
          <a:r>
            <a:rPr lang="en-US" dirty="0">
              <a:solidFill>
                <a:schemeClr val="tx2"/>
              </a:solidFill>
            </a:rPr>
            <a:t>HMIS funding is not included in the 60/40 split. It is a part of the Regional Fair Share but is taken “off the top” or out of the regional fair share amount. </a:t>
          </a:r>
        </a:p>
      </dgm:t>
    </dgm:pt>
    <dgm:pt modelId="{DB407584-D6E8-4BFE-BFBF-0E8F8F6D58D0}" type="parTrans" cxnId="{A8F066B5-B02E-481E-9E47-0C35F8D063E8}">
      <dgm:prSet/>
      <dgm:spPr/>
      <dgm:t>
        <a:bodyPr/>
        <a:lstStyle/>
        <a:p>
          <a:endParaRPr lang="en-US"/>
        </a:p>
      </dgm:t>
    </dgm:pt>
    <dgm:pt modelId="{3714AFB9-F46E-4A9B-A3A1-96E840819CED}" type="sibTrans" cxnId="{A8F066B5-B02E-481E-9E47-0C35F8D063E8}">
      <dgm:prSet/>
      <dgm:spPr/>
      <dgm:t>
        <a:bodyPr/>
        <a:lstStyle/>
        <a:p>
          <a:endParaRPr lang="en-US"/>
        </a:p>
      </dgm:t>
    </dgm:pt>
    <dgm:pt modelId="{A21C5C66-E69A-40BF-A782-FE72315BE1EB}" type="pres">
      <dgm:prSet presAssocID="{B073BCDC-15CC-4DB2-AA4A-624AF89527D0}" presName="vert0" presStyleCnt="0">
        <dgm:presLayoutVars>
          <dgm:dir/>
          <dgm:animOne val="branch"/>
          <dgm:animLvl val="lvl"/>
        </dgm:presLayoutVars>
      </dgm:prSet>
      <dgm:spPr/>
    </dgm:pt>
    <dgm:pt modelId="{B5693003-F15C-4E72-BAE9-B987EDAB837D}" type="pres">
      <dgm:prSet presAssocID="{86908EB5-850D-4D3E-9E60-FF7D17B641A5}" presName="thickLine" presStyleLbl="alignNode1" presStyleIdx="0" presStyleCnt="3"/>
      <dgm:spPr/>
    </dgm:pt>
    <dgm:pt modelId="{75DF34B7-F960-469C-B9B9-4EC06A64C2BA}" type="pres">
      <dgm:prSet presAssocID="{86908EB5-850D-4D3E-9E60-FF7D17B641A5}" presName="horz1" presStyleCnt="0"/>
      <dgm:spPr/>
    </dgm:pt>
    <dgm:pt modelId="{321347D9-D0A8-483B-9C99-298CE2EBA420}" type="pres">
      <dgm:prSet presAssocID="{86908EB5-850D-4D3E-9E60-FF7D17B641A5}" presName="tx1" presStyleLbl="revTx" presStyleIdx="0" presStyleCnt="3"/>
      <dgm:spPr/>
    </dgm:pt>
    <dgm:pt modelId="{CB524354-679F-43B6-932A-42E36C1773A8}" type="pres">
      <dgm:prSet presAssocID="{86908EB5-850D-4D3E-9E60-FF7D17B641A5}" presName="vert1" presStyleCnt="0"/>
      <dgm:spPr/>
    </dgm:pt>
    <dgm:pt modelId="{4C0365F2-372F-4EC5-B60C-C72B7DBE4659}" type="pres">
      <dgm:prSet presAssocID="{5CB3DAF9-8F66-4E09-A7A1-C0067AE34B0D}" presName="thickLine" presStyleLbl="alignNode1" presStyleIdx="1" presStyleCnt="3"/>
      <dgm:spPr/>
    </dgm:pt>
    <dgm:pt modelId="{4410C407-8723-46CA-B7C8-C4E1D63D4C71}" type="pres">
      <dgm:prSet presAssocID="{5CB3DAF9-8F66-4E09-A7A1-C0067AE34B0D}" presName="horz1" presStyleCnt="0"/>
      <dgm:spPr/>
    </dgm:pt>
    <dgm:pt modelId="{E63F508D-2882-420A-9439-843366E212C3}" type="pres">
      <dgm:prSet presAssocID="{5CB3DAF9-8F66-4E09-A7A1-C0067AE34B0D}" presName="tx1" presStyleLbl="revTx" presStyleIdx="1" presStyleCnt="3"/>
      <dgm:spPr/>
    </dgm:pt>
    <dgm:pt modelId="{E71DB161-F71D-40DD-9347-7C10A3CBE72F}" type="pres">
      <dgm:prSet presAssocID="{5CB3DAF9-8F66-4E09-A7A1-C0067AE34B0D}" presName="vert1" presStyleCnt="0"/>
      <dgm:spPr/>
    </dgm:pt>
    <dgm:pt modelId="{C973AA10-B81A-4CE4-A92E-EBB83DF7A84E}" type="pres">
      <dgm:prSet presAssocID="{E988D9E6-D74C-491C-99AE-D5991BC09F38}" presName="thickLine" presStyleLbl="alignNode1" presStyleIdx="2" presStyleCnt="3"/>
      <dgm:spPr/>
    </dgm:pt>
    <dgm:pt modelId="{18F7387B-9FC4-4FD2-AD16-13BB96C0EEFE}" type="pres">
      <dgm:prSet presAssocID="{E988D9E6-D74C-491C-99AE-D5991BC09F38}" presName="horz1" presStyleCnt="0"/>
      <dgm:spPr/>
    </dgm:pt>
    <dgm:pt modelId="{C9761606-910A-4222-96B9-B0116B3B5AAA}" type="pres">
      <dgm:prSet presAssocID="{E988D9E6-D74C-491C-99AE-D5991BC09F38}" presName="tx1" presStyleLbl="revTx" presStyleIdx="2" presStyleCnt="3"/>
      <dgm:spPr/>
    </dgm:pt>
    <dgm:pt modelId="{B4D80D69-E851-4CDC-8F41-197811FB049D}" type="pres">
      <dgm:prSet presAssocID="{E988D9E6-D74C-491C-99AE-D5991BC09F38}" presName="vert1" presStyleCnt="0"/>
      <dgm:spPr/>
    </dgm:pt>
  </dgm:ptLst>
  <dgm:cxnLst>
    <dgm:cxn modelId="{D1DB5201-56F1-416C-A09D-097AA8E1C93C}" type="presOf" srcId="{5CB3DAF9-8F66-4E09-A7A1-C0067AE34B0D}" destId="{E63F508D-2882-420A-9439-843366E212C3}" srcOrd="0" destOrd="0" presId="urn:microsoft.com/office/officeart/2008/layout/LinedList"/>
    <dgm:cxn modelId="{B25E7B04-355E-4AC3-A748-36D2470ECCA9}" type="presOf" srcId="{E988D9E6-D74C-491C-99AE-D5991BC09F38}" destId="{C9761606-910A-4222-96B9-B0116B3B5AAA}" srcOrd="0" destOrd="0" presId="urn:microsoft.com/office/officeart/2008/layout/LinedList"/>
    <dgm:cxn modelId="{E15C6E18-A2C9-458C-8A0B-C64F00510BBB}" type="presOf" srcId="{86908EB5-850D-4D3E-9E60-FF7D17B641A5}" destId="{321347D9-D0A8-483B-9C99-298CE2EBA420}" srcOrd="0" destOrd="0" presId="urn:microsoft.com/office/officeart/2008/layout/LinedList"/>
    <dgm:cxn modelId="{C23C7560-4DF6-4E56-84D8-3CDFD0CA1BC9}" srcId="{B073BCDC-15CC-4DB2-AA4A-624AF89527D0}" destId="{5CB3DAF9-8F66-4E09-A7A1-C0067AE34B0D}" srcOrd="1" destOrd="0" parTransId="{19E471CB-175F-499D-A3F2-C63C35D7899E}" sibTransId="{D552360D-2704-42B8-8D85-24A9671B62D4}"/>
    <dgm:cxn modelId="{A8F066B5-B02E-481E-9E47-0C35F8D063E8}" srcId="{B073BCDC-15CC-4DB2-AA4A-624AF89527D0}" destId="{E988D9E6-D74C-491C-99AE-D5991BC09F38}" srcOrd="2" destOrd="0" parTransId="{DB407584-D6E8-4BFE-BFBF-0E8F8F6D58D0}" sibTransId="{3714AFB9-F46E-4A9B-A3A1-96E840819CED}"/>
    <dgm:cxn modelId="{47A6EDB9-5C73-44FE-9FBE-D0A1E4988F9B}" srcId="{B073BCDC-15CC-4DB2-AA4A-624AF89527D0}" destId="{86908EB5-850D-4D3E-9E60-FF7D17B641A5}" srcOrd="0" destOrd="0" parTransId="{520C90BC-38A1-49C0-B55D-227EC1D699F8}" sibTransId="{25FA36D5-8E3F-431C-A418-BB12E8B9527B}"/>
    <dgm:cxn modelId="{ADA431D7-0066-45E6-A52F-FA6E4CD94DB9}" type="presOf" srcId="{B073BCDC-15CC-4DB2-AA4A-624AF89527D0}" destId="{A21C5C66-E69A-40BF-A782-FE72315BE1EB}" srcOrd="0" destOrd="0" presId="urn:microsoft.com/office/officeart/2008/layout/LinedList"/>
    <dgm:cxn modelId="{321A3072-ABCC-4411-99E8-AB24E548A578}" type="presParOf" srcId="{A21C5C66-E69A-40BF-A782-FE72315BE1EB}" destId="{B5693003-F15C-4E72-BAE9-B987EDAB837D}" srcOrd="0" destOrd="0" presId="urn:microsoft.com/office/officeart/2008/layout/LinedList"/>
    <dgm:cxn modelId="{CE445700-4970-466D-9668-C3C10B183A5A}" type="presParOf" srcId="{A21C5C66-E69A-40BF-A782-FE72315BE1EB}" destId="{75DF34B7-F960-469C-B9B9-4EC06A64C2BA}" srcOrd="1" destOrd="0" presId="urn:microsoft.com/office/officeart/2008/layout/LinedList"/>
    <dgm:cxn modelId="{FC6FA1F0-BADE-4B33-AD78-DEC7D344899E}" type="presParOf" srcId="{75DF34B7-F960-469C-B9B9-4EC06A64C2BA}" destId="{321347D9-D0A8-483B-9C99-298CE2EBA420}" srcOrd="0" destOrd="0" presId="urn:microsoft.com/office/officeart/2008/layout/LinedList"/>
    <dgm:cxn modelId="{00B5BC4A-4511-463E-A91D-729219AE89C6}" type="presParOf" srcId="{75DF34B7-F960-469C-B9B9-4EC06A64C2BA}" destId="{CB524354-679F-43B6-932A-42E36C1773A8}" srcOrd="1" destOrd="0" presId="urn:microsoft.com/office/officeart/2008/layout/LinedList"/>
    <dgm:cxn modelId="{F0D27663-0C73-4C31-90B1-9273324340CD}" type="presParOf" srcId="{A21C5C66-E69A-40BF-A782-FE72315BE1EB}" destId="{4C0365F2-372F-4EC5-B60C-C72B7DBE4659}" srcOrd="2" destOrd="0" presId="urn:microsoft.com/office/officeart/2008/layout/LinedList"/>
    <dgm:cxn modelId="{9B9D13A5-E8DF-433C-98CF-760FF0F7FE9C}" type="presParOf" srcId="{A21C5C66-E69A-40BF-A782-FE72315BE1EB}" destId="{4410C407-8723-46CA-B7C8-C4E1D63D4C71}" srcOrd="3" destOrd="0" presId="urn:microsoft.com/office/officeart/2008/layout/LinedList"/>
    <dgm:cxn modelId="{5CEF9DC0-DACD-4FA6-9BFB-620A7DA872D0}" type="presParOf" srcId="{4410C407-8723-46CA-B7C8-C4E1D63D4C71}" destId="{E63F508D-2882-420A-9439-843366E212C3}" srcOrd="0" destOrd="0" presId="urn:microsoft.com/office/officeart/2008/layout/LinedList"/>
    <dgm:cxn modelId="{0A076229-93EF-4EA8-B751-92703D732A2B}" type="presParOf" srcId="{4410C407-8723-46CA-B7C8-C4E1D63D4C71}" destId="{E71DB161-F71D-40DD-9347-7C10A3CBE72F}" srcOrd="1" destOrd="0" presId="urn:microsoft.com/office/officeart/2008/layout/LinedList"/>
    <dgm:cxn modelId="{2336AF7E-AFC0-4C78-AE81-FD29596465D4}" type="presParOf" srcId="{A21C5C66-E69A-40BF-A782-FE72315BE1EB}" destId="{C973AA10-B81A-4CE4-A92E-EBB83DF7A84E}" srcOrd="4" destOrd="0" presId="urn:microsoft.com/office/officeart/2008/layout/LinedList"/>
    <dgm:cxn modelId="{FD631888-2AC3-4729-9F1E-896D7BA7AB70}" type="presParOf" srcId="{A21C5C66-E69A-40BF-A782-FE72315BE1EB}" destId="{18F7387B-9FC4-4FD2-AD16-13BB96C0EEFE}" srcOrd="5" destOrd="0" presId="urn:microsoft.com/office/officeart/2008/layout/LinedList"/>
    <dgm:cxn modelId="{3B065BA6-64E4-4B83-B92F-57A92418501D}" type="presParOf" srcId="{18F7387B-9FC4-4FD2-AD16-13BB96C0EEFE}" destId="{C9761606-910A-4222-96B9-B0116B3B5AAA}" srcOrd="0" destOrd="0" presId="urn:microsoft.com/office/officeart/2008/layout/LinedList"/>
    <dgm:cxn modelId="{EFC8F7FA-5E2B-44A3-A7B8-F97F486C58BC}" type="presParOf" srcId="{18F7387B-9FC4-4FD2-AD16-13BB96C0EEFE}" destId="{B4D80D69-E851-4CDC-8F41-197811FB04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F52D7-B754-4251-96E3-A716FB00FCA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B9DDF30-B67D-4389-8660-A15EC88A3F75}">
      <dgm:prSet custT="1"/>
      <dgm:spPr/>
      <dgm:t>
        <a:bodyPr/>
        <a:lstStyle/>
        <a:p>
          <a:pPr>
            <a:lnSpc>
              <a:spcPct val="100000"/>
            </a:lnSpc>
          </a:pPr>
          <a:r>
            <a:rPr lang="en-US" sz="2400"/>
            <a:t>Current fiscal year operating budget for the entire organization with revenues &amp; expenditures. </a:t>
          </a:r>
        </a:p>
      </dgm:t>
    </dgm:pt>
    <dgm:pt modelId="{EE360D1E-9BE3-49CC-BE33-2FE206F12704}" type="parTrans" cxnId="{E8051AD1-FC21-42C0-9014-A08966F18831}">
      <dgm:prSet/>
      <dgm:spPr/>
      <dgm:t>
        <a:bodyPr/>
        <a:lstStyle/>
        <a:p>
          <a:endParaRPr lang="en-US"/>
        </a:p>
      </dgm:t>
    </dgm:pt>
    <dgm:pt modelId="{462755AB-0C86-4CB3-8504-0614EBCBF7A9}" type="sibTrans" cxnId="{E8051AD1-FC21-42C0-9014-A08966F18831}">
      <dgm:prSet/>
      <dgm:spPr/>
      <dgm:t>
        <a:bodyPr/>
        <a:lstStyle/>
        <a:p>
          <a:endParaRPr lang="en-US"/>
        </a:p>
      </dgm:t>
    </dgm:pt>
    <dgm:pt modelId="{1328275E-82E7-40DC-80E9-BCE9FA638D01}" type="pres">
      <dgm:prSet presAssocID="{DC7F52D7-B754-4251-96E3-A716FB00FCAF}" presName="root" presStyleCnt="0">
        <dgm:presLayoutVars>
          <dgm:dir/>
          <dgm:resizeHandles val="exact"/>
        </dgm:presLayoutVars>
      </dgm:prSet>
      <dgm:spPr/>
    </dgm:pt>
    <dgm:pt modelId="{30281CEF-E5A8-4020-BC07-0BFE2863D8EE}" type="pres">
      <dgm:prSet presAssocID="{1B9DDF30-B67D-4389-8660-A15EC88A3F75}" presName="compNode" presStyleCnt="0"/>
      <dgm:spPr/>
    </dgm:pt>
    <dgm:pt modelId="{95482B3E-928B-4C67-9324-A4C5FC9FD473}" type="pres">
      <dgm:prSet presAssocID="{1B9DDF30-B67D-4389-8660-A15EC88A3F75}"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87F42989-CFD7-4983-B25A-A83F45784ADA}" type="pres">
      <dgm:prSet presAssocID="{1B9DDF30-B67D-4389-8660-A15EC88A3F75}" presName="spaceRect" presStyleCnt="0"/>
      <dgm:spPr/>
    </dgm:pt>
    <dgm:pt modelId="{161E1371-CE23-4E14-BDC5-1292C6164F9B}" type="pres">
      <dgm:prSet presAssocID="{1B9DDF30-B67D-4389-8660-A15EC88A3F75}" presName="textRect" presStyleLbl="revTx" presStyleIdx="0" presStyleCnt="1" custLinFactNeighborX="1311" custLinFactNeighborY="-14969">
        <dgm:presLayoutVars>
          <dgm:chMax val="1"/>
          <dgm:chPref val="1"/>
        </dgm:presLayoutVars>
      </dgm:prSet>
      <dgm:spPr/>
    </dgm:pt>
  </dgm:ptLst>
  <dgm:cxnLst>
    <dgm:cxn modelId="{C65D2308-C84C-4BEA-B895-3082BF18E16E}" type="presOf" srcId="{DC7F52D7-B754-4251-96E3-A716FB00FCAF}" destId="{1328275E-82E7-40DC-80E9-BCE9FA638D01}" srcOrd="0" destOrd="0" presId="urn:microsoft.com/office/officeart/2018/2/layout/IconLabelList"/>
    <dgm:cxn modelId="{2B213B1B-A4F4-48BB-87D9-E3434C24EA76}" type="presOf" srcId="{1B9DDF30-B67D-4389-8660-A15EC88A3F75}" destId="{161E1371-CE23-4E14-BDC5-1292C6164F9B}" srcOrd="0" destOrd="0" presId="urn:microsoft.com/office/officeart/2018/2/layout/IconLabelList"/>
    <dgm:cxn modelId="{E8051AD1-FC21-42C0-9014-A08966F18831}" srcId="{DC7F52D7-B754-4251-96E3-A716FB00FCAF}" destId="{1B9DDF30-B67D-4389-8660-A15EC88A3F75}" srcOrd="0" destOrd="0" parTransId="{EE360D1E-9BE3-49CC-BE33-2FE206F12704}" sibTransId="{462755AB-0C86-4CB3-8504-0614EBCBF7A9}"/>
    <dgm:cxn modelId="{39EFF439-1E1D-4601-9156-4ACD29332DAF}" type="presParOf" srcId="{1328275E-82E7-40DC-80E9-BCE9FA638D01}" destId="{30281CEF-E5A8-4020-BC07-0BFE2863D8EE}" srcOrd="0" destOrd="0" presId="urn:microsoft.com/office/officeart/2018/2/layout/IconLabelList"/>
    <dgm:cxn modelId="{5A0D377C-F76F-484F-8D62-69D32BEEE9A4}" type="presParOf" srcId="{30281CEF-E5A8-4020-BC07-0BFE2863D8EE}" destId="{95482B3E-928B-4C67-9324-A4C5FC9FD473}" srcOrd="0" destOrd="0" presId="urn:microsoft.com/office/officeart/2018/2/layout/IconLabelList"/>
    <dgm:cxn modelId="{8DFE33F7-5CE3-44B9-A81D-AE6586067C18}" type="presParOf" srcId="{30281CEF-E5A8-4020-BC07-0BFE2863D8EE}" destId="{87F42989-CFD7-4983-B25A-A83F45784ADA}" srcOrd="1" destOrd="0" presId="urn:microsoft.com/office/officeart/2018/2/layout/IconLabelList"/>
    <dgm:cxn modelId="{DAC9B6C1-87F0-4C34-8101-998BD2DBC673}" type="presParOf" srcId="{30281CEF-E5A8-4020-BC07-0BFE2863D8EE}" destId="{161E1371-CE23-4E14-BDC5-1292C6164F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F52D7-B754-4251-96E3-A716FB00FCA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3BFE7DC-01B2-4B89-8E91-27F11B272341}">
      <dgm:prSet custT="1"/>
      <dgm:spPr/>
      <dgm:t>
        <a:bodyPr/>
        <a:lstStyle/>
        <a:p>
          <a:pPr>
            <a:lnSpc>
              <a:spcPct val="100000"/>
            </a:lnSpc>
          </a:pPr>
          <a:r>
            <a:rPr lang="en-US" sz="2400"/>
            <a:t>Organizational chart for the entire agency, indicating the staff that will have any responsibilities for the proposed ESG Program -funded project(s). </a:t>
          </a:r>
        </a:p>
      </dgm:t>
    </dgm:pt>
    <dgm:pt modelId="{E195815B-D869-4286-AA35-AAE76C9E1FC6}" type="parTrans" cxnId="{A88FDC3C-8C1E-4014-AD33-EA9AA2092620}">
      <dgm:prSet/>
      <dgm:spPr/>
      <dgm:t>
        <a:bodyPr/>
        <a:lstStyle/>
        <a:p>
          <a:endParaRPr lang="en-US"/>
        </a:p>
      </dgm:t>
    </dgm:pt>
    <dgm:pt modelId="{2BEA375B-6F06-4392-8D74-BDAE575864FE}" type="sibTrans" cxnId="{A88FDC3C-8C1E-4014-AD33-EA9AA2092620}">
      <dgm:prSet/>
      <dgm:spPr/>
      <dgm:t>
        <a:bodyPr/>
        <a:lstStyle/>
        <a:p>
          <a:endParaRPr lang="en-US"/>
        </a:p>
      </dgm:t>
    </dgm:pt>
    <dgm:pt modelId="{1328275E-82E7-40DC-80E9-BCE9FA638D01}" type="pres">
      <dgm:prSet presAssocID="{DC7F52D7-B754-4251-96E3-A716FB00FCAF}" presName="root" presStyleCnt="0">
        <dgm:presLayoutVars>
          <dgm:dir/>
          <dgm:resizeHandles val="exact"/>
        </dgm:presLayoutVars>
      </dgm:prSet>
      <dgm:spPr/>
    </dgm:pt>
    <dgm:pt modelId="{36A804A2-1B53-4D56-BE6D-515D7C5C827F}" type="pres">
      <dgm:prSet presAssocID="{83BFE7DC-01B2-4B89-8E91-27F11B272341}" presName="compNode" presStyleCnt="0"/>
      <dgm:spPr/>
    </dgm:pt>
    <dgm:pt modelId="{43433E14-EC4C-49DE-B611-6DAAB3317D92}" type="pres">
      <dgm:prSet presAssocID="{83BFE7DC-01B2-4B89-8E91-27F11B272341}"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Hierarchy"/>
        </a:ext>
      </dgm:extLst>
    </dgm:pt>
    <dgm:pt modelId="{5DC72465-B328-4D9D-9118-F3686051A094}" type="pres">
      <dgm:prSet presAssocID="{83BFE7DC-01B2-4B89-8E91-27F11B272341}" presName="spaceRect" presStyleCnt="0"/>
      <dgm:spPr/>
    </dgm:pt>
    <dgm:pt modelId="{CFD67B11-3D3F-4735-8837-8928FA81271F}" type="pres">
      <dgm:prSet presAssocID="{83BFE7DC-01B2-4B89-8E91-27F11B272341}" presName="textRect" presStyleLbl="revTx" presStyleIdx="0" presStyleCnt="1" custLinFactNeighborX="-641" custLinFactNeighborY="-16019">
        <dgm:presLayoutVars>
          <dgm:chMax val="1"/>
          <dgm:chPref val="1"/>
        </dgm:presLayoutVars>
      </dgm:prSet>
      <dgm:spPr/>
    </dgm:pt>
  </dgm:ptLst>
  <dgm:cxnLst>
    <dgm:cxn modelId="{C65D2308-C84C-4BEA-B895-3082BF18E16E}" type="presOf" srcId="{DC7F52D7-B754-4251-96E3-A716FB00FCAF}" destId="{1328275E-82E7-40DC-80E9-BCE9FA638D01}" srcOrd="0" destOrd="0" presId="urn:microsoft.com/office/officeart/2018/2/layout/IconLabelList"/>
    <dgm:cxn modelId="{A88FDC3C-8C1E-4014-AD33-EA9AA2092620}" srcId="{DC7F52D7-B754-4251-96E3-A716FB00FCAF}" destId="{83BFE7DC-01B2-4B89-8E91-27F11B272341}" srcOrd="0" destOrd="0" parTransId="{E195815B-D869-4286-AA35-AAE76C9E1FC6}" sibTransId="{2BEA375B-6F06-4392-8D74-BDAE575864FE}"/>
    <dgm:cxn modelId="{C7A9F058-8825-4A29-8DDB-2F07A3B96DE5}" type="presOf" srcId="{83BFE7DC-01B2-4B89-8E91-27F11B272341}" destId="{CFD67B11-3D3F-4735-8837-8928FA81271F}" srcOrd="0" destOrd="0" presId="urn:microsoft.com/office/officeart/2018/2/layout/IconLabelList"/>
    <dgm:cxn modelId="{83414BB3-8633-4360-A7DB-1FD19E835BCD}" type="presParOf" srcId="{1328275E-82E7-40DC-80E9-BCE9FA638D01}" destId="{36A804A2-1B53-4D56-BE6D-515D7C5C827F}" srcOrd="0" destOrd="0" presId="urn:microsoft.com/office/officeart/2018/2/layout/IconLabelList"/>
    <dgm:cxn modelId="{9FC444E5-BB80-4832-BB4B-7AC201535847}" type="presParOf" srcId="{36A804A2-1B53-4D56-BE6D-515D7C5C827F}" destId="{43433E14-EC4C-49DE-B611-6DAAB3317D92}" srcOrd="0" destOrd="0" presId="urn:microsoft.com/office/officeart/2018/2/layout/IconLabelList"/>
    <dgm:cxn modelId="{7B737CBB-8E64-4B99-9390-0411C44A5E48}" type="presParOf" srcId="{36A804A2-1B53-4D56-BE6D-515D7C5C827F}" destId="{5DC72465-B328-4D9D-9118-F3686051A094}" srcOrd="1" destOrd="0" presId="urn:microsoft.com/office/officeart/2018/2/layout/IconLabelList"/>
    <dgm:cxn modelId="{D65790B0-28A6-4D10-AC01-AE087A29FC0D}" type="presParOf" srcId="{36A804A2-1B53-4D56-BE6D-515D7C5C827F}" destId="{CFD67B11-3D3F-4735-8837-8928FA81271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7F52D7-B754-4251-96E3-A716FB00FCA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B9DDF30-B67D-4389-8660-A15EC88A3F75}">
      <dgm:prSet custT="1"/>
      <dgm:spPr/>
      <dgm:t>
        <a:bodyPr/>
        <a:lstStyle/>
        <a:p>
          <a:pPr>
            <a:lnSpc>
              <a:spcPct val="100000"/>
            </a:lnSpc>
          </a:pPr>
          <a:r>
            <a:rPr lang="en-US" sz="2400"/>
            <a:t>Organization’s Audit for the most recently closed fiscal year or 990</a:t>
          </a:r>
        </a:p>
      </dgm:t>
    </dgm:pt>
    <dgm:pt modelId="{EE360D1E-9BE3-49CC-BE33-2FE206F12704}" type="parTrans" cxnId="{E8051AD1-FC21-42C0-9014-A08966F18831}">
      <dgm:prSet/>
      <dgm:spPr/>
      <dgm:t>
        <a:bodyPr/>
        <a:lstStyle/>
        <a:p>
          <a:endParaRPr lang="en-US"/>
        </a:p>
      </dgm:t>
    </dgm:pt>
    <dgm:pt modelId="{462755AB-0C86-4CB3-8504-0614EBCBF7A9}" type="sibTrans" cxnId="{E8051AD1-FC21-42C0-9014-A08966F18831}">
      <dgm:prSet/>
      <dgm:spPr/>
      <dgm:t>
        <a:bodyPr/>
        <a:lstStyle/>
        <a:p>
          <a:endParaRPr lang="en-US"/>
        </a:p>
      </dgm:t>
    </dgm:pt>
    <dgm:pt modelId="{1328275E-82E7-40DC-80E9-BCE9FA638D01}" type="pres">
      <dgm:prSet presAssocID="{DC7F52D7-B754-4251-96E3-A716FB00FCAF}" presName="root" presStyleCnt="0">
        <dgm:presLayoutVars>
          <dgm:dir/>
          <dgm:resizeHandles val="exact"/>
        </dgm:presLayoutVars>
      </dgm:prSet>
      <dgm:spPr/>
    </dgm:pt>
    <dgm:pt modelId="{30281CEF-E5A8-4020-BC07-0BFE2863D8EE}" type="pres">
      <dgm:prSet presAssocID="{1B9DDF30-B67D-4389-8660-A15EC88A3F75}" presName="compNode" presStyleCnt="0"/>
      <dgm:spPr/>
    </dgm:pt>
    <dgm:pt modelId="{95482B3E-928B-4C67-9324-A4C5FC9FD473}" type="pres">
      <dgm:prSet presAssocID="{1B9DDF30-B67D-4389-8660-A15EC88A3F75}" presName="iconRect" presStyleLbl="node1" presStyleIdx="0" presStyleCnt="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Money"/>
        </a:ext>
      </dgm:extLst>
    </dgm:pt>
    <dgm:pt modelId="{87F42989-CFD7-4983-B25A-A83F45784ADA}" type="pres">
      <dgm:prSet presAssocID="{1B9DDF30-B67D-4389-8660-A15EC88A3F75}" presName="spaceRect" presStyleCnt="0"/>
      <dgm:spPr/>
    </dgm:pt>
    <dgm:pt modelId="{161E1371-CE23-4E14-BDC5-1292C6164F9B}" type="pres">
      <dgm:prSet presAssocID="{1B9DDF30-B67D-4389-8660-A15EC88A3F75}" presName="textRect" presStyleLbl="revTx" presStyleIdx="0" presStyleCnt="1" custLinFactNeighborX="1311" custLinFactNeighborY="-14969">
        <dgm:presLayoutVars>
          <dgm:chMax val="1"/>
          <dgm:chPref val="1"/>
        </dgm:presLayoutVars>
      </dgm:prSet>
      <dgm:spPr/>
    </dgm:pt>
  </dgm:ptLst>
  <dgm:cxnLst>
    <dgm:cxn modelId="{C65D2308-C84C-4BEA-B895-3082BF18E16E}" type="presOf" srcId="{DC7F52D7-B754-4251-96E3-A716FB00FCAF}" destId="{1328275E-82E7-40DC-80E9-BCE9FA638D01}" srcOrd="0" destOrd="0" presId="urn:microsoft.com/office/officeart/2018/2/layout/IconLabelList"/>
    <dgm:cxn modelId="{2B213B1B-A4F4-48BB-87D9-E3434C24EA76}" type="presOf" srcId="{1B9DDF30-B67D-4389-8660-A15EC88A3F75}" destId="{161E1371-CE23-4E14-BDC5-1292C6164F9B}" srcOrd="0" destOrd="0" presId="urn:microsoft.com/office/officeart/2018/2/layout/IconLabelList"/>
    <dgm:cxn modelId="{E8051AD1-FC21-42C0-9014-A08966F18831}" srcId="{DC7F52D7-B754-4251-96E3-A716FB00FCAF}" destId="{1B9DDF30-B67D-4389-8660-A15EC88A3F75}" srcOrd="0" destOrd="0" parTransId="{EE360D1E-9BE3-49CC-BE33-2FE206F12704}" sibTransId="{462755AB-0C86-4CB3-8504-0614EBCBF7A9}"/>
    <dgm:cxn modelId="{39EFF439-1E1D-4601-9156-4ACD29332DAF}" type="presParOf" srcId="{1328275E-82E7-40DC-80E9-BCE9FA638D01}" destId="{30281CEF-E5A8-4020-BC07-0BFE2863D8EE}" srcOrd="0" destOrd="0" presId="urn:microsoft.com/office/officeart/2018/2/layout/IconLabelList"/>
    <dgm:cxn modelId="{5A0D377C-F76F-484F-8D62-69D32BEEE9A4}" type="presParOf" srcId="{30281CEF-E5A8-4020-BC07-0BFE2863D8EE}" destId="{95482B3E-928B-4C67-9324-A4C5FC9FD473}" srcOrd="0" destOrd="0" presId="urn:microsoft.com/office/officeart/2018/2/layout/IconLabelList"/>
    <dgm:cxn modelId="{8DFE33F7-5CE3-44B9-A81D-AE6586067C18}" type="presParOf" srcId="{30281CEF-E5A8-4020-BC07-0BFE2863D8EE}" destId="{87F42989-CFD7-4983-B25A-A83F45784ADA}" srcOrd="1" destOrd="0" presId="urn:microsoft.com/office/officeart/2018/2/layout/IconLabelList"/>
    <dgm:cxn modelId="{DAC9B6C1-87F0-4C34-8101-998BD2DBC673}" type="presParOf" srcId="{30281CEF-E5A8-4020-BC07-0BFE2863D8EE}" destId="{161E1371-CE23-4E14-BDC5-1292C6164F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AFD4FD-51DE-4B7F-B31F-1BDCA11258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50CDC5-CC46-4D18-BC60-213A7D42E3C4}">
      <dgm:prSet/>
      <dgm:spPr/>
      <dgm:t>
        <a:bodyPr/>
        <a:lstStyle/>
        <a:p>
          <a:r>
            <a:rPr lang="en-US" dirty="0"/>
            <a:t>1. Applicant submitted application materials in </a:t>
          </a:r>
          <a:r>
            <a:rPr lang="en-US" dirty="0" err="1"/>
            <a:t>ZoomGrants</a:t>
          </a:r>
          <a:endParaRPr lang="en-US" dirty="0"/>
        </a:p>
      </dgm:t>
    </dgm:pt>
    <dgm:pt modelId="{2697738E-BB21-44FB-8C0F-48930D4C9F92}" type="parTrans" cxnId="{5C51D73F-E066-4C07-BC07-2FEA4F316F22}">
      <dgm:prSet/>
      <dgm:spPr/>
      <dgm:t>
        <a:bodyPr/>
        <a:lstStyle/>
        <a:p>
          <a:endParaRPr lang="en-US"/>
        </a:p>
      </dgm:t>
    </dgm:pt>
    <dgm:pt modelId="{9647C3CC-26E8-441C-9EA8-25A1B70B6791}" type="sibTrans" cxnId="{5C51D73F-E066-4C07-BC07-2FEA4F316F22}">
      <dgm:prSet/>
      <dgm:spPr/>
      <dgm:t>
        <a:bodyPr/>
        <a:lstStyle/>
        <a:p>
          <a:endParaRPr lang="en-US"/>
        </a:p>
      </dgm:t>
    </dgm:pt>
    <dgm:pt modelId="{EA109C04-695A-4F8E-A2D4-49471C46BDF2}">
      <dgm:prSet/>
      <dgm:spPr/>
      <dgm:t>
        <a:bodyPr/>
        <a:lstStyle/>
        <a:p>
          <a:r>
            <a:rPr lang="en-US" dirty="0"/>
            <a:t>3. Applicant signed and submitted the ESG Grantee Agreement in </a:t>
          </a:r>
          <a:r>
            <a:rPr lang="en-US" dirty="0" err="1"/>
            <a:t>ZoomGrants</a:t>
          </a:r>
          <a:endParaRPr lang="en-US" dirty="0"/>
        </a:p>
      </dgm:t>
    </dgm:pt>
    <dgm:pt modelId="{FBBE89FA-94ED-4A86-8D16-2FDC79B14D55}" type="parTrans" cxnId="{75DFAB99-E8CF-4F92-B7FC-49D5732C6AA9}">
      <dgm:prSet/>
      <dgm:spPr/>
      <dgm:t>
        <a:bodyPr/>
        <a:lstStyle/>
        <a:p>
          <a:endParaRPr lang="en-US"/>
        </a:p>
      </dgm:t>
    </dgm:pt>
    <dgm:pt modelId="{76708A8C-7345-407C-B481-641BE0812064}" type="sibTrans" cxnId="{75DFAB99-E8CF-4F92-B7FC-49D5732C6AA9}">
      <dgm:prSet/>
      <dgm:spPr/>
      <dgm:t>
        <a:bodyPr/>
        <a:lstStyle/>
        <a:p>
          <a:endParaRPr lang="en-US"/>
        </a:p>
      </dgm:t>
    </dgm:pt>
    <dgm:pt modelId="{89F406A9-95F7-4427-8D95-45EA6D14FD59}">
      <dgm:prSet/>
      <dgm:spPr/>
      <dgm:t>
        <a:bodyPr/>
        <a:lstStyle/>
        <a:p>
          <a:r>
            <a:rPr lang="en-US" dirty="0"/>
            <a:t>2. Applicant submitted their application materials by the deadline set by the CoC: Monday, July 13, 2026, by 5 PM</a:t>
          </a:r>
        </a:p>
      </dgm:t>
    </dgm:pt>
    <dgm:pt modelId="{8207E02C-9FD1-4C73-81BC-BED8538C4191}" type="parTrans" cxnId="{C6D3050A-14E4-4988-83E4-E8A91217F6F2}">
      <dgm:prSet/>
      <dgm:spPr/>
      <dgm:t>
        <a:bodyPr/>
        <a:lstStyle/>
        <a:p>
          <a:endParaRPr lang="en-US"/>
        </a:p>
      </dgm:t>
    </dgm:pt>
    <dgm:pt modelId="{D4FBB0F1-482D-4891-B27E-5250B54F39B0}" type="sibTrans" cxnId="{C6D3050A-14E4-4988-83E4-E8A91217F6F2}">
      <dgm:prSet/>
      <dgm:spPr/>
      <dgm:t>
        <a:bodyPr/>
        <a:lstStyle/>
        <a:p>
          <a:endParaRPr lang="en-US"/>
        </a:p>
      </dgm:t>
    </dgm:pt>
    <dgm:pt modelId="{93F13F48-BDD1-4843-A56D-080BD3239723}">
      <dgm:prSet/>
      <dgm:spPr/>
      <dgm:t>
        <a:bodyPr/>
        <a:lstStyle/>
        <a:p>
          <a:r>
            <a:rPr lang="en-US" dirty="0"/>
            <a:t>4. Applicant is a </a:t>
          </a: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member organization </a:t>
          </a:r>
          <a:r>
            <a:rPr lang="en-US" dirty="0">
              <a:solidFill>
                <a:schemeClr val="bg1"/>
              </a:solidFill>
            </a:rPr>
            <a:t>of</a:t>
          </a:r>
          <a:r>
            <a:rPr lang="en-US" dirty="0"/>
            <a:t> the NC BoS CoC.</a:t>
          </a:r>
        </a:p>
      </dgm:t>
    </dgm:pt>
    <dgm:pt modelId="{33547091-D093-4B7A-8F22-488F1F6D853A}" type="parTrans" cxnId="{FF6C6199-EDC1-4951-9DA8-865B152E9011}">
      <dgm:prSet/>
      <dgm:spPr/>
      <dgm:t>
        <a:bodyPr/>
        <a:lstStyle/>
        <a:p>
          <a:endParaRPr lang="en-US"/>
        </a:p>
      </dgm:t>
    </dgm:pt>
    <dgm:pt modelId="{F6C2208D-1320-4D2C-AA32-1EA97C241334}" type="sibTrans" cxnId="{FF6C6199-EDC1-4951-9DA8-865B152E9011}">
      <dgm:prSet/>
      <dgm:spPr/>
      <dgm:t>
        <a:bodyPr/>
        <a:lstStyle/>
        <a:p>
          <a:endParaRPr lang="en-US"/>
        </a:p>
      </dgm:t>
    </dgm:pt>
    <dgm:pt modelId="{A387DF0D-E416-4113-9B5F-2B3EFC6B131D}">
      <dgm:prSet/>
      <dgm:spPr/>
      <dgm:t>
        <a:bodyPr/>
        <a:lstStyle/>
        <a:p>
          <a:r>
            <a:rPr lang="en-US" dirty="0"/>
            <a:t>5. Applicant demonstrates they fully participate or will fully participate in the local coordinated entry system.</a:t>
          </a:r>
        </a:p>
      </dgm:t>
    </dgm:pt>
    <dgm:pt modelId="{333D4273-6CFD-44E8-BE06-7CC393F63521}" type="parTrans" cxnId="{0B864EC8-EA3B-4C2A-8976-AF6586ED80ED}">
      <dgm:prSet/>
      <dgm:spPr/>
    </dgm:pt>
    <dgm:pt modelId="{5AC4C517-EEA5-46B1-861D-1C3C4AA5B71E}" type="sibTrans" cxnId="{0B864EC8-EA3B-4C2A-8976-AF6586ED80ED}">
      <dgm:prSet/>
      <dgm:spPr/>
    </dgm:pt>
    <dgm:pt modelId="{2B751BC5-F263-4D0D-917A-C9E7508CD3D5}" type="pres">
      <dgm:prSet presAssocID="{57AFD4FD-51DE-4B7F-B31F-1BDCA1125873}" presName="linear" presStyleCnt="0">
        <dgm:presLayoutVars>
          <dgm:animLvl val="lvl"/>
          <dgm:resizeHandles val="exact"/>
        </dgm:presLayoutVars>
      </dgm:prSet>
      <dgm:spPr/>
    </dgm:pt>
    <dgm:pt modelId="{624D1BC7-05AA-41C9-A821-3806014AA978}" type="pres">
      <dgm:prSet presAssocID="{6250CDC5-CC46-4D18-BC60-213A7D42E3C4}" presName="parentText" presStyleLbl="node1" presStyleIdx="0" presStyleCnt="5" custLinFactY="-19784" custLinFactNeighborX="0" custLinFactNeighborY="-100000">
        <dgm:presLayoutVars>
          <dgm:chMax val="0"/>
          <dgm:bulletEnabled val="1"/>
        </dgm:presLayoutVars>
      </dgm:prSet>
      <dgm:spPr/>
    </dgm:pt>
    <dgm:pt modelId="{1A978C40-C074-4535-A364-5301A24B2AE9}" type="pres">
      <dgm:prSet presAssocID="{9647C3CC-26E8-441C-9EA8-25A1B70B6791}" presName="spacer" presStyleCnt="0"/>
      <dgm:spPr/>
    </dgm:pt>
    <dgm:pt modelId="{36B65EAB-BFFC-4B26-A07F-73DD2E55B340}" type="pres">
      <dgm:prSet presAssocID="{A387DF0D-E416-4113-9B5F-2B3EFC6B131D}" presName="parentText" presStyleLbl="node1" presStyleIdx="1" presStyleCnt="5" custLinFactY="274722" custLinFactNeighborX="0" custLinFactNeighborY="300000">
        <dgm:presLayoutVars>
          <dgm:chMax val="0"/>
          <dgm:bulletEnabled val="1"/>
        </dgm:presLayoutVars>
      </dgm:prSet>
      <dgm:spPr/>
    </dgm:pt>
    <dgm:pt modelId="{99F17545-02BF-4440-886E-3B8750168CD4}" type="pres">
      <dgm:prSet presAssocID="{5AC4C517-EEA5-46B1-861D-1C3C4AA5B71E}" presName="spacer" presStyleCnt="0"/>
      <dgm:spPr/>
    </dgm:pt>
    <dgm:pt modelId="{BFDB86F7-C6EC-423E-A558-032C01782284}" type="pres">
      <dgm:prSet presAssocID="{93F13F48-BDD1-4843-A56D-080BD3239723}" presName="parentText" presStyleLbl="node1" presStyleIdx="2" presStyleCnt="5" custLinFactY="77133" custLinFactNeighborX="0" custLinFactNeighborY="100000">
        <dgm:presLayoutVars>
          <dgm:chMax val="0"/>
          <dgm:bulletEnabled val="1"/>
        </dgm:presLayoutVars>
      </dgm:prSet>
      <dgm:spPr/>
    </dgm:pt>
    <dgm:pt modelId="{BDC98B1D-1290-407B-AE7D-C46A0A4FD5E4}" type="pres">
      <dgm:prSet presAssocID="{F6C2208D-1320-4D2C-AA32-1EA97C241334}" presName="spacer" presStyleCnt="0"/>
      <dgm:spPr/>
    </dgm:pt>
    <dgm:pt modelId="{64364ED5-E6B4-4959-809F-97EA533FCBA0}" type="pres">
      <dgm:prSet presAssocID="{89F406A9-95F7-4427-8D95-45EA6D14FD59}" presName="parentText" presStyleLbl="node1" presStyleIdx="3" presStyleCnt="5" custLinFactY="-201667" custLinFactNeighborX="0" custLinFactNeighborY="-300000">
        <dgm:presLayoutVars>
          <dgm:chMax val="0"/>
          <dgm:bulletEnabled val="1"/>
        </dgm:presLayoutVars>
      </dgm:prSet>
      <dgm:spPr/>
    </dgm:pt>
    <dgm:pt modelId="{E447953A-10DF-4F88-BD86-1ADC51A55280}" type="pres">
      <dgm:prSet presAssocID="{D4FBB0F1-482D-4891-B27E-5250B54F39B0}" presName="spacer" presStyleCnt="0"/>
      <dgm:spPr/>
    </dgm:pt>
    <dgm:pt modelId="{2D6CC3FB-1E8B-4A98-84B3-E635A4C8099E}" type="pres">
      <dgm:prSet presAssocID="{EA109C04-695A-4F8E-A2D4-49471C46BDF2}" presName="parentText" presStyleLbl="node1" presStyleIdx="4" presStyleCnt="5" custLinFactY="-205319" custLinFactNeighborX="0" custLinFactNeighborY="-300000">
        <dgm:presLayoutVars>
          <dgm:chMax val="0"/>
          <dgm:bulletEnabled val="1"/>
        </dgm:presLayoutVars>
      </dgm:prSet>
      <dgm:spPr/>
    </dgm:pt>
  </dgm:ptLst>
  <dgm:cxnLst>
    <dgm:cxn modelId="{C6D3050A-14E4-4988-83E4-E8A91217F6F2}" srcId="{57AFD4FD-51DE-4B7F-B31F-1BDCA1125873}" destId="{89F406A9-95F7-4427-8D95-45EA6D14FD59}" srcOrd="3" destOrd="0" parTransId="{8207E02C-9FD1-4C73-81BC-BED8538C4191}" sibTransId="{D4FBB0F1-482D-4891-B27E-5250B54F39B0}"/>
    <dgm:cxn modelId="{6759C729-8547-47C5-8B1C-CB3DC933794C}" type="presOf" srcId="{EA109C04-695A-4F8E-A2D4-49471C46BDF2}" destId="{2D6CC3FB-1E8B-4A98-84B3-E635A4C8099E}" srcOrd="0" destOrd="0" presId="urn:microsoft.com/office/officeart/2005/8/layout/vList2"/>
    <dgm:cxn modelId="{5C51D73F-E066-4C07-BC07-2FEA4F316F22}" srcId="{57AFD4FD-51DE-4B7F-B31F-1BDCA1125873}" destId="{6250CDC5-CC46-4D18-BC60-213A7D42E3C4}" srcOrd="0" destOrd="0" parTransId="{2697738E-BB21-44FB-8C0F-48930D4C9F92}" sibTransId="{9647C3CC-26E8-441C-9EA8-25A1B70B6791}"/>
    <dgm:cxn modelId="{C77DFD40-C9D3-4B07-A734-8A224A6CED2D}" type="presOf" srcId="{6250CDC5-CC46-4D18-BC60-213A7D42E3C4}" destId="{624D1BC7-05AA-41C9-A821-3806014AA978}" srcOrd="0" destOrd="0" presId="urn:microsoft.com/office/officeart/2005/8/layout/vList2"/>
    <dgm:cxn modelId="{050ACD44-4013-4231-AB47-52B0A921D892}" type="presOf" srcId="{89F406A9-95F7-4427-8D95-45EA6D14FD59}" destId="{64364ED5-E6B4-4959-809F-97EA533FCBA0}" srcOrd="0" destOrd="0" presId="urn:microsoft.com/office/officeart/2005/8/layout/vList2"/>
    <dgm:cxn modelId="{E50E7D48-03A9-4B96-AF42-413AC9F656C8}" type="presOf" srcId="{93F13F48-BDD1-4843-A56D-080BD3239723}" destId="{BFDB86F7-C6EC-423E-A558-032C01782284}" srcOrd="0" destOrd="0" presId="urn:microsoft.com/office/officeart/2005/8/layout/vList2"/>
    <dgm:cxn modelId="{61459B69-0DBD-426C-AEF5-B608CF84DB84}" type="presOf" srcId="{57AFD4FD-51DE-4B7F-B31F-1BDCA1125873}" destId="{2B751BC5-F263-4D0D-917A-C9E7508CD3D5}" srcOrd="0" destOrd="0" presId="urn:microsoft.com/office/officeart/2005/8/layout/vList2"/>
    <dgm:cxn modelId="{8F571C7A-1FE2-4970-8217-C624735D0676}" type="presOf" srcId="{A387DF0D-E416-4113-9B5F-2B3EFC6B131D}" destId="{36B65EAB-BFFC-4B26-A07F-73DD2E55B340}" srcOrd="0" destOrd="0" presId="urn:microsoft.com/office/officeart/2005/8/layout/vList2"/>
    <dgm:cxn modelId="{FF6C6199-EDC1-4951-9DA8-865B152E9011}" srcId="{57AFD4FD-51DE-4B7F-B31F-1BDCA1125873}" destId="{93F13F48-BDD1-4843-A56D-080BD3239723}" srcOrd="2" destOrd="0" parTransId="{33547091-D093-4B7A-8F22-488F1F6D853A}" sibTransId="{F6C2208D-1320-4D2C-AA32-1EA97C241334}"/>
    <dgm:cxn modelId="{75DFAB99-E8CF-4F92-B7FC-49D5732C6AA9}" srcId="{57AFD4FD-51DE-4B7F-B31F-1BDCA1125873}" destId="{EA109C04-695A-4F8E-A2D4-49471C46BDF2}" srcOrd="4" destOrd="0" parTransId="{FBBE89FA-94ED-4A86-8D16-2FDC79B14D55}" sibTransId="{76708A8C-7345-407C-B481-641BE0812064}"/>
    <dgm:cxn modelId="{0B864EC8-EA3B-4C2A-8976-AF6586ED80ED}" srcId="{57AFD4FD-51DE-4B7F-B31F-1BDCA1125873}" destId="{A387DF0D-E416-4113-9B5F-2B3EFC6B131D}" srcOrd="1" destOrd="0" parTransId="{333D4273-6CFD-44E8-BE06-7CC393F63521}" sibTransId="{5AC4C517-EEA5-46B1-861D-1C3C4AA5B71E}"/>
    <dgm:cxn modelId="{CE6320B8-9009-461C-9627-DB13ECA8BF9C}" type="presParOf" srcId="{2B751BC5-F263-4D0D-917A-C9E7508CD3D5}" destId="{624D1BC7-05AA-41C9-A821-3806014AA978}" srcOrd="0" destOrd="0" presId="urn:microsoft.com/office/officeart/2005/8/layout/vList2"/>
    <dgm:cxn modelId="{911D9DFF-1C44-4B49-9C03-1B00A5B07C26}" type="presParOf" srcId="{2B751BC5-F263-4D0D-917A-C9E7508CD3D5}" destId="{1A978C40-C074-4535-A364-5301A24B2AE9}" srcOrd="1" destOrd="0" presId="urn:microsoft.com/office/officeart/2005/8/layout/vList2"/>
    <dgm:cxn modelId="{2CFA45D1-E2BD-48E1-964A-97D4B55473EF}" type="presParOf" srcId="{2B751BC5-F263-4D0D-917A-C9E7508CD3D5}" destId="{36B65EAB-BFFC-4B26-A07F-73DD2E55B340}" srcOrd="2" destOrd="0" presId="urn:microsoft.com/office/officeart/2005/8/layout/vList2"/>
    <dgm:cxn modelId="{0343E999-6F42-422E-BD46-E511B12BAA56}" type="presParOf" srcId="{2B751BC5-F263-4D0D-917A-C9E7508CD3D5}" destId="{99F17545-02BF-4440-886E-3B8750168CD4}" srcOrd="3" destOrd="0" presId="urn:microsoft.com/office/officeart/2005/8/layout/vList2"/>
    <dgm:cxn modelId="{A2D2BB8D-6EE7-4937-A92F-857200A8E0EE}" type="presParOf" srcId="{2B751BC5-F263-4D0D-917A-C9E7508CD3D5}" destId="{BFDB86F7-C6EC-423E-A558-032C01782284}" srcOrd="4" destOrd="0" presId="urn:microsoft.com/office/officeart/2005/8/layout/vList2"/>
    <dgm:cxn modelId="{975AE86C-5EA9-46FF-BA1E-B85B05170705}" type="presParOf" srcId="{2B751BC5-F263-4D0D-917A-C9E7508CD3D5}" destId="{BDC98B1D-1290-407B-AE7D-C46A0A4FD5E4}" srcOrd="5" destOrd="0" presId="urn:microsoft.com/office/officeart/2005/8/layout/vList2"/>
    <dgm:cxn modelId="{07458C3B-2225-4D07-BDC1-C7C8B90F12FF}" type="presParOf" srcId="{2B751BC5-F263-4D0D-917A-C9E7508CD3D5}" destId="{64364ED5-E6B4-4959-809F-97EA533FCBA0}" srcOrd="6" destOrd="0" presId="urn:microsoft.com/office/officeart/2005/8/layout/vList2"/>
    <dgm:cxn modelId="{13F0B81D-5E9E-44C7-A643-6D7886FE2C87}" type="presParOf" srcId="{2B751BC5-F263-4D0D-917A-C9E7508CD3D5}" destId="{E447953A-10DF-4F88-BD86-1ADC51A55280}" srcOrd="7" destOrd="0" presId="urn:microsoft.com/office/officeart/2005/8/layout/vList2"/>
    <dgm:cxn modelId="{7F2E1813-6893-418B-AC34-22A237903101}" type="presParOf" srcId="{2B751BC5-F263-4D0D-917A-C9E7508CD3D5}" destId="{2D6CC3FB-1E8B-4A98-84B3-E635A4C8099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AFD4FD-51DE-4B7F-B31F-1BDCA11258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250CDC5-CC46-4D18-BC60-213A7D42E3C4}">
      <dgm:prSet custT="1"/>
      <dgm:spPr/>
      <dgm:t>
        <a:bodyPr/>
        <a:lstStyle/>
        <a:p>
          <a:r>
            <a:rPr lang="en-US" sz="1800" dirty="0"/>
            <a:t>The agency has the financial capacity to administer ESG Program funds – reimbursement grant</a:t>
          </a:r>
          <a:r>
            <a:rPr lang="en-US" sz="1200" dirty="0"/>
            <a:t>. </a:t>
          </a:r>
        </a:p>
      </dgm:t>
    </dgm:pt>
    <dgm:pt modelId="{2697738E-BB21-44FB-8C0F-48930D4C9F92}" type="parTrans" cxnId="{5C51D73F-E066-4C07-BC07-2FEA4F316F22}">
      <dgm:prSet/>
      <dgm:spPr/>
      <dgm:t>
        <a:bodyPr/>
        <a:lstStyle/>
        <a:p>
          <a:endParaRPr lang="en-US"/>
        </a:p>
      </dgm:t>
    </dgm:pt>
    <dgm:pt modelId="{9647C3CC-26E8-441C-9EA8-25A1B70B6791}" type="sibTrans" cxnId="{5C51D73F-E066-4C07-BC07-2FEA4F316F22}">
      <dgm:prSet/>
      <dgm:spPr/>
      <dgm:t>
        <a:bodyPr/>
        <a:lstStyle/>
        <a:p>
          <a:endParaRPr lang="en-US"/>
        </a:p>
      </dgm:t>
    </dgm:pt>
    <dgm:pt modelId="{EA109C04-695A-4F8E-A2D4-49471C46BDF2}">
      <dgm:prSet custT="1"/>
      <dgm:spPr/>
      <dgm:t>
        <a:bodyPr/>
        <a:lstStyle/>
        <a:p>
          <a:r>
            <a:rPr lang="en-US" sz="1800" dirty="0"/>
            <a:t>SO: Funding is for outreaching folks with the goal of referring them/moving them into permanent housing</a:t>
          </a:r>
        </a:p>
      </dgm:t>
    </dgm:pt>
    <dgm:pt modelId="{FBBE89FA-94ED-4A86-8D16-2FDC79B14D55}" type="parTrans" cxnId="{75DFAB99-E8CF-4F92-B7FC-49D5732C6AA9}">
      <dgm:prSet/>
      <dgm:spPr/>
      <dgm:t>
        <a:bodyPr/>
        <a:lstStyle/>
        <a:p>
          <a:endParaRPr lang="en-US"/>
        </a:p>
      </dgm:t>
    </dgm:pt>
    <dgm:pt modelId="{76708A8C-7345-407C-B481-641BE0812064}" type="sibTrans" cxnId="{75DFAB99-E8CF-4F92-B7FC-49D5732C6AA9}">
      <dgm:prSet/>
      <dgm:spPr/>
      <dgm:t>
        <a:bodyPr/>
        <a:lstStyle/>
        <a:p>
          <a:endParaRPr lang="en-US"/>
        </a:p>
      </dgm:t>
    </dgm:pt>
    <dgm:pt modelId="{2A69F017-B529-4CFE-8A30-CFAA5B09522E}">
      <dgm:prSet custT="1"/>
      <dgm:spPr/>
      <dgm:t>
        <a:bodyPr/>
        <a:lstStyle/>
        <a:p>
          <a:r>
            <a:rPr lang="en-US" sz="1800" dirty="0"/>
            <a:t>Program Operations P&amp;P/Guidelines are already written according to </a:t>
          </a:r>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NC BoS CoC ESG Written Standards </a:t>
          </a:r>
          <a:r>
            <a:rPr lang="en-US" sz="1800" dirty="0"/>
            <a:t>for each funded activity type. </a:t>
          </a:r>
        </a:p>
      </dgm:t>
    </dgm:pt>
    <dgm:pt modelId="{F5EC36D8-5412-4D50-829E-54F32FAB771A}" type="parTrans" cxnId="{0DB161F8-9264-47CF-BD88-6FF5188E4EE0}">
      <dgm:prSet/>
      <dgm:spPr/>
      <dgm:t>
        <a:bodyPr/>
        <a:lstStyle/>
        <a:p>
          <a:endParaRPr lang="en-US"/>
        </a:p>
      </dgm:t>
    </dgm:pt>
    <dgm:pt modelId="{169D93E0-2189-46D5-A598-DAA07A51CC65}" type="sibTrans" cxnId="{0DB161F8-9264-47CF-BD88-6FF5188E4EE0}">
      <dgm:prSet/>
      <dgm:spPr/>
      <dgm:t>
        <a:bodyPr/>
        <a:lstStyle/>
        <a:p>
          <a:endParaRPr lang="en-US"/>
        </a:p>
      </dgm:t>
    </dgm:pt>
    <dgm:pt modelId="{B62FAFC7-1826-4187-9726-C0B35AE38C7A}">
      <dgm:prSet custT="1"/>
      <dgm:spPr/>
      <dgm:t>
        <a:bodyPr/>
        <a:lstStyle/>
        <a:p>
          <a:r>
            <a:rPr lang="en-US" sz="1800" dirty="0"/>
            <a:t>HP: Only for returns to homelessness</a:t>
          </a:r>
          <a:r>
            <a:rPr lang="en-US" sz="1200" dirty="0"/>
            <a:t>.</a:t>
          </a:r>
        </a:p>
      </dgm:t>
    </dgm:pt>
    <dgm:pt modelId="{8C84B8FF-CA8D-4176-9F2F-EFF830899F56}" type="parTrans" cxnId="{F61E4A1A-8C01-496A-AB63-EFA77CD4C4F9}">
      <dgm:prSet/>
      <dgm:spPr/>
      <dgm:t>
        <a:bodyPr/>
        <a:lstStyle/>
        <a:p>
          <a:endParaRPr lang="en-US"/>
        </a:p>
      </dgm:t>
    </dgm:pt>
    <dgm:pt modelId="{31CD7CDE-2701-47EB-9EA2-1DF3D8B03E1B}" type="sibTrans" cxnId="{F61E4A1A-8C01-496A-AB63-EFA77CD4C4F9}">
      <dgm:prSet/>
      <dgm:spPr/>
      <dgm:t>
        <a:bodyPr/>
        <a:lstStyle/>
        <a:p>
          <a:endParaRPr lang="en-US"/>
        </a:p>
      </dgm:t>
    </dgm:pt>
    <dgm:pt modelId="{D6869653-1FBD-4F67-B766-3228600861B1}">
      <dgm:prSet custT="1"/>
      <dgm:spPr/>
      <dgm:t>
        <a:bodyPr/>
        <a:lstStyle/>
        <a:p>
          <a:r>
            <a:rPr lang="en-US" sz="1600" dirty="0"/>
            <a:t>RRH: Funding amount applied for makes sense for the number of HHs to be served, using a Progressive Engagement approach and ideally covers every county in the region. Or a combination of projects applied for cover all counties in a region.</a:t>
          </a:r>
        </a:p>
      </dgm:t>
    </dgm:pt>
    <dgm:pt modelId="{B6968B82-9CD1-4C61-86EB-81A51E38DD44}" type="parTrans" cxnId="{73922A75-325E-4A58-B1D7-12307EDAE3DE}">
      <dgm:prSet/>
      <dgm:spPr/>
      <dgm:t>
        <a:bodyPr/>
        <a:lstStyle/>
        <a:p>
          <a:endParaRPr lang="en-US"/>
        </a:p>
      </dgm:t>
    </dgm:pt>
    <dgm:pt modelId="{93AEAC0A-AB4E-401E-B383-A35878E66E5E}" type="sibTrans" cxnId="{73922A75-325E-4A58-B1D7-12307EDAE3DE}">
      <dgm:prSet/>
      <dgm:spPr/>
      <dgm:t>
        <a:bodyPr/>
        <a:lstStyle/>
        <a:p>
          <a:endParaRPr lang="en-US"/>
        </a:p>
      </dgm:t>
    </dgm:pt>
    <dgm:pt modelId="{67D80664-CC91-416E-981F-09A609D31BA3}">
      <dgm:prSet custT="1"/>
      <dgm:spPr/>
      <dgm:t>
        <a:bodyPr/>
        <a:lstStyle/>
        <a:p>
          <a:r>
            <a:rPr lang="en-US" sz="1800" dirty="0"/>
            <a:t>ES: Funding is about sheltering folks with the goal of referring them/moving them into permanent housing</a:t>
          </a:r>
          <a:r>
            <a:rPr lang="en-US" sz="1200" dirty="0"/>
            <a:t>.</a:t>
          </a:r>
        </a:p>
      </dgm:t>
    </dgm:pt>
    <dgm:pt modelId="{07E8D805-4886-45AC-BADE-4837EC33564E}" type="parTrans" cxnId="{0CAA1773-17DB-4747-AB1C-E13F424124CD}">
      <dgm:prSet/>
      <dgm:spPr/>
      <dgm:t>
        <a:bodyPr/>
        <a:lstStyle/>
        <a:p>
          <a:endParaRPr lang="en-US"/>
        </a:p>
      </dgm:t>
    </dgm:pt>
    <dgm:pt modelId="{3E102A87-5494-480A-A1F4-FD548CBDADE4}" type="sibTrans" cxnId="{0CAA1773-17DB-4747-AB1C-E13F424124CD}">
      <dgm:prSet/>
      <dgm:spPr/>
      <dgm:t>
        <a:bodyPr/>
        <a:lstStyle/>
        <a:p>
          <a:endParaRPr lang="en-US"/>
        </a:p>
      </dgm:t>
    </dgm:pt>
    <dgm:pt modelId="{2B751BC5-F263-4D0D-917A-C9E7508CD3D5}" type="pres">
      <dgm:prSet presAssocID="{57AFD4FD-51DE-4B7F-B31F-1BDCA1125873}" presName="linear" presStyleCnt="0">
        <dgm:presLayoutVars>
          <dgm:animLvl val="lvl"/>
          <dgm:resizeHandles val="exact"/>
        </dgm:presLayoutVars>
      </dgm:prSet>
      <dgm:spPr/>
    </dgm:pt>
    <dgm:pt modelId="{624D1BC7-05AA-41C9-A821-3806014AA978}" type="pres">
      <dgm:prSet presAssocID="{6250CDC5-CC46-4D18-BC60-213A7D42E3C4}" presName="parentText" presStyleLbl="node1" presStyleIdx="0" presStyleCnt="6" custLinFactY="-12114" custLinFactNeighborX="0" custLinFactNeighborY="-100000">
        <dgm:presLayoutVars>
          <dgm:chMax val="0"/>
          <dgm:bulletEnabled val="1"/>
        </dgm:presLayoutVars>
      </dgm:prSet>
      <dgm:spPr/>
    </dgm:pt>
    <dgm:pt modelId="{1A978C40-C074-4535-A364-5301A24B2AE9}" type="pres">
      <dgm:prSet presAssocID="{9647C3CC-26E8-441C-9EA8-25A1B70B6791}" presName="spacer" presStyleCnt="0"/>
      <dgm:spPr/>
    </dgm:pt>
    <dgm:pt modelId="{D357A218-706F-4DAA-AB8C-07E59BFAB311}" type="pres">
      <dgm:prSet presAssocID="{2A69F017-B529-4CFE-8A30-CFAA5B09522E}" presName="parentText" presStyleLbl="node1" presStyleIdx="1" presStyleCnt="6" custLinFactY="-13511" custLinFactNeighborX="0" custLinFactNeighborY="-100000">
        <dgm:presLayoutVars>
          <dgm:chMax val="0"/>
          <dgm:bulletEnabled val="1"/>
        </dgm:presLayoutVars>
      </dgm:prSet>
      <dgm:spPr/>
    </dgm:pt>
    <dgm:pt modelId="{FF6F37F1-1EE2-4F38-8D3C-8A33D3E5A2F2}" type="pres">
      <dgm:prSet presAssocID="{169D93E0-2189-46D5-A598-DAA07A51CC65}" presName="spacer" presStyleCnt="0"/>
      <dgm:spPr/>
    </dgm:pt>
    <dgm:pt modelId="{2D6CC3FB-1E8B-4A98-84B3-E635A4C8099E}" type="pres">
      <dgm:prSet presAssocID="{EA109C04-695A-4F8E-A2D4-49471C46BDF2}" presName="parentText" presStyleLbl="node1" presStyleIdx="2" presStyleCnt="6" custLinFactY="-17882" custLinFactNeighborX="0" custLinFactNeighborY="-100000">
        <dgm:presLayoutVars>
          <dgm:chMax val="0"/>
          <dgm:bulletEnabled val="1"/>
        </dgm:presLayoutVars>
      </dgm:prSet>
      <dgm:spPr/>
    </dgm:pt>
    <dgm:pt modelId="{356E0E40-06F1-4504-BA57-66BAB2E8F651}" type="pres">
      <dgm:prSet presAssocID="{76708A8C-7345-407C-B481-641BE0812064}" presName="spacer" presStyleCnt="0"/>
      <dgm:spPr/>
    </dgm:pt>
    <dgm:pt modelId="{64795AE4-BB7C-4359-976D-96BF3A721F21}" type="pres">
      <dgm:prSet presAssocID="{67D80664-CC91-416E-981F-09A609D31BA3}" presName="parentText" presStyleLbl="node1" presStyleIdx="3" presStyleCnt="6" custLinFactY="-21194" custLinFactNeighborX="0" custLinFactNeighborY="-100000">
        <dgm:presLayoutVars>
          <dgm:chMax val="0"/>
          <dgm:bulletEnabled val="1"/>
        </dgm:presLayoutVars>
      </dgm:prSet>
      <dgm:spPr/>
    </dgm:pt>
    <dgm:pt modelId="{FF1C5911-3E5F-4C8C-BFCC-ED30A7957641}" type="pres">
      <dgm:prSet presAssocID="{3E102A87-5494-480A-A1F4-FD548CBDADE4}" presName="spacer" presStyleCnt="0"/>
      <dgm:spPr/>
    </dgm:pt>
    <dgm:pt modelId="{6A59F863-4B5B-45E6-B032-CF80E2CCE80D}" type="pres">
      <dgm:prSet presAssocID="{B62FAFC7-1826-4187-9726-C0B35AE38C7A}" presName="parentText" presStyleLbl="node1" presStyleIdx="4" presStyleCnt="6" custLinFactY="-21194" custLinFactNeighborX="0" custLinFactNeighborY="-100000">
        <dgm:presLayoutVars>
          <dgm:chMax val="0"/>
          <dgm:bulletEnabled val="1"/>
        </dgm:presLayoutVars>
      </dgm:prSet>
      <dgm:spPr/>
    </dgm:pt>
    <dgm:pt modelId="{F6C21BDF-61C3-4B9F-AB59-E205F95639F7}" type="pres">
      <dgm:prSet presAssocID="{31CD7CDE-2701-47EB-9EA2-1DF3D8B03E1B}" presName="spacer" presStyleCnt="0"/>
      <dgm:spPr/>
    </dgm:pt>
    <dgm:pt modelId="{C269D7ED-292F-495C-A434-B78A7B46FE3A}" type="pres">
      <dgm:prSet presAssocID="{D6869653-1FBD-4F67-B766-3228600861B1}" presName="parentText" presStyleLbl="node1" presStyleIdx="5" presStyleCnt="6" custLinFactY="-18633" custLinFactNeighborX="0" custLinFactNeighborY="-100000">
        <dgm:presLayoutVars>
          <dgm:chMax val="0"/>
          <dgm:bulletEnabled val="1"/>
        </dgm:presLayoutVars>
      </dgm:prSet>
      <dgm:spPr/>
    </dgm:pt>
  </dgm:ptLst>
  <dgm:cxnLst>
    <dgm:cxn modelId="{16C69B15-6CFA-49EB-91BD-D8A2FBBAB391}" type="presOf" srcId="{EA109C04-695A-4F8E-A2D4-49471C46BDF2}" destId="{2D6CC3FB-1E8B-4A98-84B3-E635A4C8099E}" srcOrd="0" destOrd="0" presId="urn:microsoft.com/office/officeart/2005/8/layout/vList2"/>
    <dgm:cxn modelId="{4208DD16-C7E9-4C0C-9289-2E1E104AF064}" type="presOf" srcId="{57AFD4FD-51DE-4B7F-B31F-1BDCA1125873}" destId="{2B751BC5-F263-4D0D-917A-C9E7508CD3D5}" srcOrd="0" destOrd="0" presId="urn:microsoft.com/office/officeart/2005/8/layout/vList2"/>
    <dgm:cxn modelId="{F61E4A1A-8C01-496A-AB63-EFA77CD4C4F9}" srcId="{57AFD4FD-51DE-4B7F-B31F-1BDCA1125873}" destId="{B62FAFC7-1826-4187-9726-C0B35AE38C7A}" srcOrd="4" destOrd="0" parTransId="{8C84B8FF-CA8D-4176-9F2F-EFF830899F56}" sibTransId="{31CD7CDE-2701-47EB-9EA2-1DF3D8B03E1B}"/>
    <dgm:cxn modelId="{9AEFD91A-FE6A-4E7B-959E-BA4A5985C654}" type="presOf" srcId="{67D80664-CC91-416E-981F-09A609D31BA3}" destId="{64795AE4-BB7C-4359-976D-96BF3A721F21}" srcOrd="0" destOrd="0" presId="urn:microsoft.com/office/officeart/2005/8/layout/vList2"/>
    <dgm:cxn modelId="{5C51D73F-E066-4C07-BC07-2FEA4F316F22}" srcId="{57AFD4FD-51DE-4B7F-B31F-1BDCA1125873}" destId="{6250CDC5-CC46-4D18-BC60-213A7D42E3C4}" srcOrd="0" destOrd="0" parTransId="{2697738E-BB21-44FB-8C0F-48930D4C9F92}" sibTransId="{9647C3CC-26E8-441C-9EA8-25A1B70B6791}"/>
    <dgm:cxn modelId="{129F0249-9C5D-4B31-A99F-D527EDCB8F5A}" type="presOf" srcId="{B62FAFC7-1826-4187-9726-C0B35AE38C7A}" destId="{6A59F863-4B5B-45E6-B032-CF80E2CCE80D}" srcOrd="0" destOrd="0" presId="urn:microsoft.com/office/officeart/2005/8/layout/vList2"/>
    <dgm:cxn modelId="{0CAA1773-17DB-4747-AB1C-E13F424124CD}" srcId="{57AFD4FD-51DE-4B7F-B31F-1BDCA1125873}" destId="{67D80664-CC91-416E-981F-09A609D31BA3}" srcOrd="3" destOrd="0" parTransId="{07E8D805-4886-45AC-BADE-4837EC33564E}" sibTransId="{3E102A87-5494-480A-A1F4-FD548CBDADE4}"/>
    <dgm:cxn modelId="{73922A75-325E-4A58-B1D7-12307EDAE3DE}" srcId="{57AFD4FD-51DE-4B7F-B31F-1BDCA1125873}" destId="{D6869653-1FBD-4F67-B766-3228600861B1}" srcOrd="5" destOrd="0" parTransId="{B6968B82-9CD1-4C61-86EB-81A51E38DD44}" sibTransId="{93AEAC0A-AB4E-401E-B383-A35878E66E5E}"/>
    <dgm:cxn modelId="{058E0F5A-F87D-4857-AD38-3F922CE9B384}" type="presOf" srcId="{D6869653-1FBD-4F67-B766-3228600861B1}" destId="{C269D7ED-292F-495C-A434-B78A7B46FE3A}" srcOrd="0" destOrd="0" presId="urn:microsoft.com/office/officeart/2005/8/layout/vList2"/>
    <dgm:cxn modelId="{4C48E78D-2689-4EE8-AF4B-DF62624553BF}" type="presOf" srcId="{6250CDC5-CC46-4D18-BC60-213A7D42E3C4}" destId="{624D1BC7-05AA-41C9-A821-3806014AA978}" srcOrd="0" destOrd="0" presId="urn:microsoft.com/office/officeart/2005/8/layout/vList2"/>
    <dgm:cxn modelId="{75DFAB99-E8CF-4F92-B7FC-49D5732C6AA9}" srcId="{57AFD4FD-51DE-4B7F-B31F-1BDCA1125873}" destId="{EA109C04-695A-4F8E-A2D4-49471C46BDF2}" srcOrd="2" destOrd="0" parTransId="{FBBE89FA-94ED-4A86-8D16-2FDC79B14D55}" sibTransId="{76708A8C-7345-407C-B481-641BE0812064}"/>
    <dgm:cxn modelId="{1C8B2CAF-B609-4869-96C5-A5FEB88BEB45}" type="presOf" srcId="{2A69F017-B529-4CFE-8A30-CFAA5B09522E}" destId="{D357A218-706F-4DAA-AB8C-07E59BFAB311}" srcOrd="0" destOrd="0" presId="urn:microsoft.com/office/officeart/2005/8/layout/vList2"/>
    <dgm:cxn modelId="{0DB161F8-9264-47CF-BD88-6FF5188E4EE0}" srcId="{57AFD4FD-51DE-4B7F-B31F-1BDCA1125873}" destId="{2A69F017-B529-4CFE-8A30-CFAA5B09522E}" srcOrd="1" destOrd="0" parTransId="{F5EC36D8-5412-4D50-829E-54F32FAB771A}" sibTransId="{169D93E0-2189-46D5-A598-DAA07A51CC65}"/>
    <dgm:cxn modelId="{2DD74E30-194D-4854-A224-49959C4E6AB2}" type="presParOf" srcId="{2B751BC5-F263-4D0D-917A-C9E7508CD3D5}" destId="{624D1BC7-05AA-41C9-A821-3806014AA978}" srcOrd="0" destOrd="0" presId="urn:microsoft.com/office/officeart/2005/8/layout/vList2"/>
    <dgm:cxn modelId="{F10F3C51-5132-4DEB-8380-92BED1180E92}" type="presParOf" srcId="{2B751BC5-F263-4D0D-917A-C9E7508CD3D5}" destId="{1A978C40-C074-4535-A364-5301A24B2AE9}" srcOrd="1" destOrd="0" presId="urn:microsoft.com/office/officeart/2005/8/layout/vList2"/>
    <dgm:cxn modelId="{9CFCBE2E-6418-49C2-8B58-465B6F013709}" type="presParOf" srcId="{2B751BC5-F263-4D0D-917A-C9E7508CD3D5}" destId="{D357A218-706F-4DAA-AB8C-07E59BFAB311}" srcOrd="2" destOrd="0" presId="urn:microsoft.com/office/officeart/2005/8/layout/vList2"/>
    <dgm:cxn modelId="{0E8F10D8-D525-4E6A-9A00-7A8B9BF05504}" type="presParOf" srcId="{2B751BC5-F263-4D0D-917A-C9E7508CD3D5}" destId="{FF6F37F1-1EE2-4F38-8D3C-8A33D3E5A2F2}" srcOrd="3" destOrd="0" presId="urn:microsoft.com/office/officeart/2005/8/layout/vList2"/>
    <dgm:cxn modelId="{2FA83EC1-F391-40A6-A15C-40F5A2B8DB0F}" type="presParOf" srcId="{2B751BC5-F263-4D0D-917A-C9E7508CD3D5}" destId="{2D6CC3FB-1E8B-4A98-84B3-E635A4C8099E}" srcOrd="4" destOrd="0" presId="urn:microsoft.com/office/officeart/2005/8/layout/vList2"/>
    <dgm:cxn modelId="{A2FD9190-6441-4F6E-B79E-59BD676DE954}" type="presParOf" srcId="{2B751BC5-F263-4D0D-917A-C9E7508CD3D5}" destId="{356E0E40-06F1-4504-BA57-66BAB2E8F651}" srcOrd="5" destOrd="0" presId="urn:microsoft.com/office/officeart/2005/8/layout/vList2"/>
    <dgm:cxn modelId="{0B800289-1604-4F6F-B279-C7DFB240D977}" type="presParOf" srcId="{2B751BC5-F263-4D0D-917A-C9E7508CD3D5}" destId="{64795AE4-BB7C-4359-976D-96BF3A721F21}" srcOrd="6" destOrd="0" presId="urn:microsoft.com/office/officeart/2005/8/layout/vList2"/>
    <dgm:cxn modelId="{7B8EF6E6-7B0B-466B-B9BD-86EF776A121C}" type="presParOf" srcId="{2B751BC5-F263-4D0D-917A-C9E7508CD3D5}" destId="{FF1C5911-3E5F-4C8C-BFCC-ED30A7957641}" srcOrd="7" destOrd="0" presId="urn:microsoft.com/office/officeart/2005/8/layout/vList2"/>
    <dgm:cxn modelId="{2DC56BAE-0AD5-4624-95E7-3BB039BE16C3}" type="presParOf" srcId="{2B751BC5-F263-4D0D-917A-C9E7508CD3D5}" destId="{6A59F863-4B5B-45E6-B032-CF80E2CCE80D}" srcOrd="8" destOrd="0" presId="urn:microsoft.com/office/officeart/2005/8/layout/vList2"/>
    <dgm:cxn modelId="{4EF0A0F4-0455-4CD1-8274-C9689A197733}" type="presParOf" srcId="{2B751BC5-F263-4D0D-917A-C9E7508CD3D5}" destId="{F6C21BDF-61C3-4B9F-AB59-E205F95639F7}" srcOrd="9" destOrd="0" presId="urn:microsoft.com/office/officeart/2005/8/layout/vList2"/>
    <dgm:cxn modelId="{66D405E9-0700-4610-AA1E-95248F1BB836}" type="presParOf" srcId="{2B751BC5-F263-4D0D-917A-C9E7508CD3D5}" destId="{C269D7ED-292F-495C-A434-B78A7B46FE3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93003-F15C-4E72-BAE9-B987EDAB837D}">
      <dsp:nvSpPr>
        <dsp:cNvPr id="0" name=""/>
        <dsp:cNvSpPr/>
      </dsp:nvSpPr>
      <dsp:spPr>
        <a:xfrm>
          <a:off x="0" y="226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1347D9-D0A8-483B-9C99-298CE2EBA420}">
      <dsp:nvSpPr>
        <dsp:cNvPr id="0" name=""/>
        <dsp:cNvSpPr/>
      </dsp:nvSpPr>
      <dsp:spPr>
        <a:xfrm>
          <a:off x="0" y="2269"/>
          <a:ext cx="10058399"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The “HMIS” activity type can be utilized by general homeless population &amp; Victim Service Provider agencies for comparable databases. </a:t>
          </a:r>
        </a:p>
      </dsp:txBody>
      <dsp:txXfrm>
        <a:off x="0" y="2269"/>
        <a:ext cx="10058399" cy="1547886"/>
      </dsp:txXfrm>
    </dsp:sp>
    <dsp:sp modelId="{4C0365F2-372F-4EC5-B60C-C72B7DBE4659}">
      <dsp:nvSpPr>
        <dsp:cNvPr id="0" name=""/>
        <dsp:cNvSpPr/>
      </dsp:nvSpPr>
      <dsp:spPr>
        <a:xfrm>
          <a:off x="0" y="155015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F508D-2882-420A-9439-843366E212C3}">
      <dsp:nvSpPr>
        <dsp:cNvPr id="0" name=""/>
        <dsp:cNvSpPr/>
      </dsp:nvSpPr>
      <dsp:spPr>
        <a:xfrm>
          <a:off x="0" y="1550156"/>
          <a:ext cx="10058399"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Having dedicated HMIS (or comparable database) funding can help create the capacity for agency staff outside of the projects themselves (not case managers) to enter quality &amp; timely data! </a:t>
          </a:r>
        </a:p>
      </dsp:txBody>
      <dsp:txXfrm>
        <a:off x="0" y="1550156"/>
        <a:ext cx="10058399" cy="1547886"/>
      </dsp:txXfrm>
    </dsp:sp>
    <dsp:sp modelId="{C973AA10-B81A-4CE4-A92E-EBB83DF7A84E}">
      <dsp:nvSpPr>
        <dsp:cNvPr id="0" name=""/>
        <dsp:cNvSpPr/>
      </dsp:nvSpPr>
      <dsp:spPr>
        <a:xfrm>
          <a:off x="0" y="309804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761606-910A-4222-96B9-B0116B3B5AAA}">
      <dsp:nvSpPr>
        <dsp:cNvPr id="0" name=""/>
        <dsp:cNvSpPr/>
      </dsp:nvSpPr>
      <dsp:spPr>
        <a:xfrm>
          <a:off x="0" y="3098043"/>
          <a:ext cx="10058399" cy="15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tx2"/>
              </a:solidFill>
            </a:rPr>
            <a:t>HMIS funding is not included in the 60/40 split. It is a part of the Regional Fair Share but is taken “off the top” or out of the regional fair share amount. </a:t>
          </a:r>
        </a:p>
      </dsp:txBody>
      <dsp:txXfrm>
        <a:off x="0" y="3098043"/>
        <a:ext cx="10058399" cy="154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82B3E-928B-4C67-9324-A4C5FC9FD473}">
      <dsp:nvSpPr>
        <dsp:cNvPr id="0" name=""/>
        <dsp:cNvSpPr/>
      </dsp:nvSpPr>
      <dsp:spPr>
        <a:xfrm>
          <a:off x="4057199" y="558484"/>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E1371-CE23-4E14-BDC5-1292C6164F9B}">
      <dsp:nvSpPr>
        <dsp:cNvPr id="0" name=""/>
        <dsp:cNvSpPr/>
      </dsp:nvSpPr>
      <dsp:spPr>
        <a:xfrm>
          <a:off x="2925835" y="2873918"/>
          <a:ext cx="432000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Current fiscal year operating budget for the entire organization with revenues &amp; expenditures. </a:t>
          </a:r>
        </a:p>
      </dsp:txBody>
      <dsp:txXfrm>
        <a:off x="2925835" y="2873918"/>
        <a:ext cx="4320000" cy="105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33E14-EC4C-49DE-B611-6DAAB3317D92}">
      <dsp:nvSpPr>
        <dsp:cNvPr id="0" name=""/>
        <dsp:cNvSpPr/>
      </dsp:nvSpPr>
      <dsp:spPr>
        <a:xfrm>
          <a:off x="4057199" y="148045"/>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D67B11-3D3F-4735-8837-8928FA81271F}">
      <dsp:nvSpPr>
        <dsp:cNvPr id="0" name=""/>
        <dsp:cNvSpPr/>
      </dsp:nvSpPr>
      <dsp:spPr>
        <a:xfrm>
          <a:off x="2841508" y="2464020"/>
          <a:ext cx="4320000"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Organizational chart for the entire agency, indicating the staff that will have any responsibilities for the proposed ESG Program -funded project(s). </a:t>
          </a:r>
        </a:p>
      </dsp:txBody>
      <dsp:txXfrm>
        <a:off x="2841508" y="2464020"/>
        <a:ext cx="4320000" cy="175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82B3E-928B-4C67-9324-A4C5FC9FD473}">
      <dsp:nvSpPr>
        <dsp:cNvPr id="0" name=""/>
        <dsp:cNvSpPr/>
      </dsp:nvSpPr>
      <dsp:spPr>
        <a:xfrm>
          <a:off x="4057199" y="756921"/>
          <a:ext cx="1944000" cy="1944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E1371-CE23-4E14-BDC5-1292C6164F9B}">
      <dsp:nvSpPr>
        <dsp:cNvPr id="0" name=""/>
        <dsp:cNvSpPr/>
      </dsp:nvSpPr>
      <dsp:spPr>
        <a:xfrm>
          <a:off x="2925835" y="306350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Organization’s Audit for the most recently closed fiscal year or 990</a:t>
          </a:r>
        </a:p>
      </dsp:txBody>
      <dsp:txXfrm>
        <a:off x="2925835" y="3063502"/>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1BC7-05AA-41C9-A821-3806014AA978}">
      <dsp:nvSpPr>
        <dsp:cNvPr id="0" name=""/>
        <dsp:cNvSpPr/>
      </dsp:nvSpPr>
      <dsp:spPr>
        <a:xfrm>
          <a:off x="0" y="0"/>
          <a:ext cx="10058399" cy="869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1. Applicant submitted application materials in </a:t>
          </a:r>
          <a:r>
            <a:rPr lang="en-US" sz="2300" kern="1200" dirty="0" err="1"/>
            <a:t>ZoomGrants</a:t>
          </a:r>
          <a:endParaRPr lang="en-US" sz="2300" kern="1200" dirty="0"/>
        </a:p>
      </dsp:txBody>
      <dsp:txXfrm>
        <a:off x="42426" y="42426"/>
        <a:ext cx="9973547" cy="784256"/>
      </dsp:txXfrm>
    </dsp:sp>
    <dsp:sp modelId="{36B65EAB-BFFC-4B26-A07F-73DD2E55B340}">
      <dsp:nvSpPr>
        <dsp:cNvPr id="0" name=""/>
        <dsp:cNvSpPr/>
      </dsp:nvSpPr>
      <dsp:spPr>
        <a:xfrm>
          <a:off x="0" y="3540550"/>
          <a:ext cx="10058399" cy="869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5. Applicant demonstrates they fully participate or will fully participate in the local coordinated entry system.</a:t>
          </a:r>
        </a:p>
      </dsp:txBody>
      <dsp:txXfrm>
        <a:off x="42426" y="3582976"/>
        <a:ext cx="9973547" cy="784256"/>
      </dsp:txXfrm>
    </dsp:sp>
    <dsp:sp modelId="{BFDB86F7-C6EC-423E-A558-032C01782284}">
      <dsp:nvSpPr>
        <dsp:cNvPr id="0" name=""/>
        <dsp:cNvSpPr/>
      </dsp:nvSpPr>
      <dsp:spPr>
        <a:xfrm>
          <a:off x="0" y="2626155"/>
          <a:ext cx="10058399" cy="869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 Applicant is a </a:t>
          </a:r>
          <a:r>
            <a:rPr lang="en-US" sz="23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member organization </a:t>
          </a:r>
          <a:r>
            <a:rPr lang="en-US" sz="2300" kern="1200" dirty="0">
              <a:solidFill>
                <a:schemeClr val="bg1"/>
              </a:solidFill>
            </a:rPr>
            <a:t>of</a:t>
          </a:r>
          <a:r>
            <a:rPr lang="en-US" sz="2300" kern="1200" dirty="0"/>
            <a:t> the NC BoS CoC.</a:t>
          </a:r>
        </a:p>
      </dsp:txBody>
      <dsp:txXfrm>
        <a:off x="42426" y="2668581"/>
        <a:ext cx="9973547" cy="784256"/>
      </dsp:txXfrm>
    </dsp:sp>
    <dsp:sp modelId="{64364ED5-E6B4-4959-809F-97EA533FCBA0}">
      <dsp:nvSpPr>
        <dsp:cNvPr id="0" name=""/>
        <dsp:cNvSpPr/>
      </dsp:nvSpPr>
      <dsp:spPr>
        <a:xfrm>
          <a:off x="0" y="873468"/>
          <a:ext cx="10058399" cy="869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2. Applicant submitted their application materials by the deadline set by the CoC: Monday, July 13, 2026, by 5 PM</a:t>
          </a:r>
        </a:p>
      </dsp:txBody>
      <dsp:txXfrm>
        <a:off x="42426" y="915894"/>
        <a:ext cx="9973547" cy="784256"/>
      </dsp:txXfrm>
    </dsp:sp>
    <dsp:sp modelId="{2D6CC3FB-1E8B-4A98-84B3-E635A4C8099E}">
      <dsp:nvSpPr>
        <dsp:cNvPr id="0" name=""/>
        <dsp:cNvSpPr/>
      </dsp:nvSpPr>
      <dsp:spPr>
        <a:xfrm>
          <a:off x="0" y="1777077"/>
          <a:ext cx="10058399" cy="869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3. Applicant signed and submitted the ESG Grantee Agreement in </a:t>
          </a:r>
          <a:r>
            <a:rPr lang="en-US" sz="2300" kern="1200" dirty="0" err="1"/>
            <a:t>ZoomGrants</a:t>
          </a:r>
          <a:endParaRPr lang="en-US" sz="2300" kern="1200" dirty="0"/>
        </a:p>
      </dsp:txBody>
      <dsp:txXfrm>
        <a:off x="42426" y="1819503"/>
        <a:ext cx="9973547" cy="7842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D1BC7-05AA-41C9-A821-3806014AA978}">
      <dsp:nvSpPr>
        <dsp:cNvPr id="0" name=""/>
        <dsp:cNvSpPr/>
      </dsp:nvSpPr>
      <dsp:spPr>
        <a:xfrm>
          <a:off x="0" y="0"/>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The agency has the financial capacity to administer ESG Program funds – reimbursement grant</a:t>
          </a:r>
          <a:r>
            <a:rPr lang="en-US" sz="1200" kern="1200" dirty="0"/>
            <a:t>. </a:t>
          </a:r>
        </a:p>
      </dsp:txBody>
      <dsp:txXfrm>
        <a:off x="40382" y="40382"/>
        <a:ext cx="9977635" cy="746457"/>
      </dsp:txXfrm>
    </dsp:sp>
    <dsp:sp modelId="{D357A218-706F-4DAA-AB8C-07E59BFAB311}">
      <dsp:nvSpPr>
        <dsp:cNvPr id="0" name=""/>
        <dsp:cNvSpPr/>
      </dsp:nvSpPr>
      <dsp:spPr>
        <a:xfrm>
          <a:off x="0" y="738871"/>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Program Operations P&amp;P/Guidelines are already written according to </a:t>
          </a: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NC BoS CoC ESG Written Standards </a:t>
          </a:r>
          <a:r>
            <a:rPr lang="en-US" sz="1800" kern="1200" dirty="0"/>
            <a:t>for each funded activity type. </a:t>
          </a:r>
        </a:p>
      </dsp:txBody>
      <dsp:txXfrm>
        <a:off x="40382" y="779253"/>
        <a:ext cx="9977635" cy="746457"/>
      </dsp:txXfrm>
    </dsp:sp>
    <dsp:sp modelId="{2D6CC3FB-1E8B-4A98-84B3-E635A4C8099E}">
      <dsp:nvSpPr>
        <dsp:cNvPr id="0" name=""/>
        <dsp:cNvSpPr/>
      </dsp:nvSpPr>
      <dsp:spPr>
        <a:xfrm>
          <a:off x="0" y="1570255"/>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SO: Funding is for outreaching folks with the goal of referring them/moving them into permanent housing</a:t>
          </a:r>
        </a:p>
      </dsp:txBody>
      <dsp:txXfrm>
        <a:off x="40382" y="1610637"/>
        <a:ext cx="9977635" cy="746457"/>
      </dsp:txXfrm>
    </dsp:sp>
    <dsp:sp modelId="{64795AE4-BB7C-4359-976D-96BF3A721F21}">
      <dsp:nvSpPr>
        <dsp:cNvPr id="0" name=""/>
        <dsp:cNvSpPr/>
      </dsp:nvSpPr>
      <dsp:spPr>
        <a:xfrm>
          <a:off x="0" y="2410399"/>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ES: Funding is about sheltering folks with the goal of referring them/moving them into permanent housing</a:t>
          </a:r>
          <a:r>
            <a:rPr lang="en-US" sz="1200" kern="1200" dirty="0"/>
            <a:t>.</a:t>
          </a:r>
        </a:p>
      </dsp:txBody>
      <dsp:txXfrm>
        <a:off x="40382" y="2450781"/>
        <a:ext cx="9977635" cy="746457"/>
      </dsp:txXfrm>
    </dsp:sp>
    <dsp:sp modelId="{6A59F863-4B5B-45E6-B032-CF80E2CCE80D}">
      <dsp:nvSpPr>
        <dsp:cNvPr id="0" name=""/>
        <dsp:cNvSpPr/>
      </dsp:nvSpPr>
      <dsp:spPr>
        <a:xfrm>
          <a:off x="0" y="3277941"/>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HP: Only for returns to homelessness</a:t>
          </a:r>
          <a:r>
            <a:rPr lang="en-US" sz="1200" kern="1200" dirty="0"/>
            <a:t>.</a:t>
          </a:r>
        </a:p>
      </dsp:txBody>
      <dsp:txXfrm>
        <a:off x="40382" y="3318323"/>
        <a:ext cx="9977635" cy="746457"/>
      </dsp:txXfrm>
    </dsp:sp>
    <dsp:sp modelId="{C269D7ED-292F-495C-A434-B78A7B46FE3A}">
      <dsp:nvSpPr>
        <dsp:cNvPr id="0" name=""/>
        <dsp:cNvSpPr/>
      </dsp:nvSpPr>
      <dsp:spPr>
        <a:xfrm>
          <a:off x="0" y="4166668"/>
          <a:ext cx="10058399" cy="8272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RRH: Funding amount applied for makes sense for the number of HHs to be served, using a Progressive Engagement approach and ideally covers every county in the region. Or a combination of projects applied for cover all counties in a region.</a:t>
          </a:r>
        </a:p>
      </dsp:txBody>
      <dsp:txXfrm>
        <a:off x="40382" y="4207050"/>
        <a:ext cx="9977635" cy="7464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0.26182</cdr:x>
      <cdr:y>0.39033</cdr:y>
    </cdr:from>
    <cdr:to>
      <cdr:x>0.53066</cdr:x>
      <cdr:y>0.6149</cdr:y>
    </cdr:to>
    <cdr:sp macro="" textlink="">
      <cdr:nvSpPr>
        <cdr:cNvPr id="2" name="TextBox 1">
          <a:extLst xmlns:a="http://schemas.openxmlformats.org/drawingml/2006/main">
            <a:ext uri="{FF2B5EF4-FFF2-40B4-BE49-F238E27FC236}">
              <a16:creationId xmlns:a16="http://schemas.microsoft.com/office/drawing/2014/main" id="{13061AE8-0258-C652-2308-CB4CB0E23364}"/>
            </a:ext>
          </a:extLst>
        </cdr:cNvPr>
        <cdr:cNvSpPr txBox="1"/>
      </cdr:nvSpPr>
      <cdr:spPr>
        <a:xfrm xmlns:a="http://schemas.openxmlformats.org/drawingml/2006/main">
          <a:off x="1278468" y="1458726"/>
          <a:ext cx="1312728" cy="8392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Emergency Response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C2A688-A88B-495C-AD0E-8E37C1DC6E08}" type="datetimeFigureOut">
              <a:rPr lang="en-US" smtClean="0"/>
              <a:t>5/19/2026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50A3859-9F5A-4956-88E5-D62D50051176}" type="slidenum">
              <a:rPr lang="en-US" smtClean="0"/>
              <a:t>‹#›</a:t>
            </a:fld>
            <a:endParaRPr lang="en-US"/>
          </a:p>
        </p:txBody>
      </p:sp>
    </p:spTree>
    <p:extLst>
      <p:ext uri="{BB962C8B-B14F-4D97-AF65-F5344CB8AC3E}">
        <p14:creationId xmlns:p14="http://schemas.microsoft.com/office/powerpoint/2010/main" val="2527200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4E7651-164D-415D-847F-5690AE6978EB}" type="datetimeFigureOut">
              <a:rPr lang="en-US" smtClean="0"/>
              <a:pPr/>
              <a:t>5/19/2026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3E0ED6-3EAF-430E-9620-8A5333A56CF1}" type="slidenum">
              <a:rPr lang="en-US" smtClean="0"/>
              <a:pPr/>
              <a:t>‹#›</a:t>
            </a:fld>
            <a:endParaRPr lang="en-US"/>
          </a:p>
        </p:txBody>
      </p:sp>
    </p:spTree>
    <p:extLst>
      <p:ext uri="{BB962C8B-B14F-4D97-AF65-F5344CB8AC3E}">
        <p14:creationId xmlns:p14="http://schemas.microsoft.com/office/powerpoint/2010/main" val="144354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eh.org/wp-content/uploads/2025/03/CY26-ESG-Program-Funding-Priorities-FINAL.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cceh.org/funding-opportunities/#2"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bos@ncceh.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ncceh.org/funding-opportunities/#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cceh.org/nc-bos-coc-overview/#2"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sam.gov/"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hud.gov/reac/nspir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and thanks for joining us for the Calendar Year 2027 ESG Competition Webinar for Project Applicants. </a:t>
            </a:r>
          </a:p>
          <a:p>
            <a:endParaRPr lang="en-US" dirty="0"/>
          </a:p>
          <a:p>
            <a:r>
              <a:rPr lang="en-US" dirty="0"/>
              <a:t>We’re going to go ahead and get started as there is a lot of content to cover in this webinar.  We are going to record today’s webinar and post the recording and slides on our website so folks can have it to review.</a:t>
            </a:r>
          </a:p>
          <a:p>
            <a:endParaRPr lang="en-US" dirty="0"/>
          </a:p>
          <a:p>
            <a:r>
              <a:rPr lang="en-US" dirty="0"/>
              <a:t>You are welcome to be on or off camera as you feel comfortable, only my video will show in the recording. </a:t>
            </a:r>
          </a:p>
          <a:p>
            <a:endParaRPr lang="en-US" dirty="0"/>
          </a:p>
          <a:p>
            <a:r>
              <a:rPr lang="en-US" dirty="0"/>
              <a:t>You are welcome to type questions in the chat as they come up for you. We still take time to review those at the end of each section. When we get to the end of the presentation, we will stop the recording and also answer any questions you may have then. We know some folks do not feel comfortable asking questions when the webinar is being recorded, so we want to acknowledge that by leaving some time at the end to talk with out it being recorded.</a:t>
            </a:r>
          </a:p>
          <a:p>
            <a:endParaRPr lang="en-US" dirty="0"/>
          </a:p>
          <a:p>
            <a:r>
              <a:rPr lang="en-US" dirty="0"/>
              <a:t>So with that let’s get started.</a:t>
            </a:r>
          </a:p>
          <a:p>
            <a:endParaRPr lang="en-US" dirty="0"/>
          </a:p>
          <a:p>
            <a:r>
              <a:rPr lang="en-US" dirty="0"/>
              <a:t>Start Recording.</a:t>
            </a:r>
          </a:p>
          <a:p>
            <a:endParaRPr lang="en-US" dirty="0"/>
          </a:p>
          <a:p>
            <a:r>
              <a:rPr lang="en-US" dirty="0"/>
              <a:t>Welcome everyone, this is the Calendar Year 2027 ESG Program Competition Webinar for Project Applicants in the North Carolina Balance of State Continuum of Care. </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a:t>
            </a:fld>
            <a:endParaRPr lang="en-US"/>
          </a:p>
        </p:txBody>
      </p:sp>
    </p:spTree>
    <p:extLst>
      <p:ext uri="{BB962C8B-B14F-4D97-AF65-F5344CB8AC3E}">
        <p14:creationId xmlns:p14="http://schemas.microsoft.com/office/powerpoint/2010/main" val="66494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AAEC-375C-7EA5-A3C2-AF4FB3DDC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E07E9-BDA5-A7D8-0ABD-FBDA3C476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34671-04AA-6DAF-A6E1-12BC32DFAAE1}"/>
              </a:ext>
            </a:extLst>
          </p:cNvPr>
          <p:cNvSpPr>
            <a:spLocks noGrp="1"/>
          </p:cNvSpPr>
          <p:nvPr>
            <p:ph type="body" idx="1"/>
          </p:nvPr>
        </p:nvSpPr>
        <p:spPr/>
        <p:txBody>
          <a:bodyPr/>
          <a:lstStyle/>
          <a:p>
            <a:r>
              <a:rPr lang="en-US" dirty="0"/>
              <a:t>In terms of compliance, Each agency interested in applying for ESG Program funds should be familiar with ESG Federal Regulations. Those are listed in the Code of Federal Regulations 24 CFR Part 576.</a:t>
            </a:r>
          </a:p>
          <a:p>
            <a:endParaRPr lang="en-US" dirty="0"/>
          </a:p>
          <a:p>
            <a:r>
              <a:rPr lang="en-US" dirty="0"/>
              <a:t>There are also federal financial policies that are required of ESG Program grantees and those are found in 2 CFR Part 200 and Subpart E linked here. Your agency’s finance staff should be aware of these regulations and have policies and procedures in place that are in line with these regulations.</a:t>
            </a:r>
          </a:p>
          <a:p>
            <a:endParaRPr lang="en-US" dirty="0"/>
          </a:p>
          <a:p>
            <a:r>
              <a:rPr lang="en-US" dirty="0"/>
              <a:t>The NC ESG Office, as the recipient of ESG Program funds in North Carolina and the entity that contracts those funds out to agency subrecipients has a Desk Guide or guidelines for administering ESG Program funds that all projects must be in compliance with for all activity types awarded.</a:t>
            </a:r>
          </a:p>
          <a:p>
            <a:endParaRPr lang="en-US" dirty="0"/>
          </a:p>
          <a:p>
            <a:r>
              <a:rPr lang="en-US" dirty="0"/>
              <a:t>Next slide</a:t>
            </a:r>
          </a:p>
        </p:txBody>
      </p:sp>
      <p:sp>
        <p:nvSpPr>
          <p:cNvPr id="4" name="Slide Number Placeholder 3">
            <a:extLst>
              <a:ext uri="{FF2B5EF4-FFF2-40B4-BE49-F238E27FC236}">
                <a16:creationId xmlns:a16="http://schemas.microsoft.com/office/drawing/2014/main" id="{A0701C97-605D-F03C-05C8-C39C1EAFE02A}"/>
              </a:ext>
            </a:extLst>
          </p:cNvPr>
          <p:cNvSpPr>
            <a:spLocks noGrp="1"/>
          </p:cNvSpPr>
          <p:nvPr>
            <p:ph type="sldNum" sz="quarter" idx="5"/>
          </p:nvPr>
        </p:nvSpPr>
        <p:spPr/>
        <p:txBody>
          <a:bodyPr/>
          <a:lstStyle/>
          <a:p>
            <a:fld id="{AE3E0ED6-3EAF-430E-9620-8A5333A56CF1}" type="slidenum">
              <a:rPr lang="en-US" smtClean="0"/>
              <a:pPr/>
              <a:t>10</a:t>
            </a:fld>
            <a:endParaRPr lang="en-US"/>
          </a:p>
        </p:txBody>
      </p:sp>
    </p:spTree>
    <p:extLst>
      <p:ext uri="{BB962C8B-B14F-4D97-AF65-F5344CB8AC3E}">
        <p14:creationId xmlns:p14="http://schemas.microsoft.com/office/powerpoint/2010/main" val="358164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1F706-9859-E7F5-0FC0-E340459F1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CFD12-3108-A96D-3D50-DA185BFD9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8294D-E6C6-043B-54CD-803FE86EBD6C}"/>
              </a:ext>
            </a:extLst>
          </p:cNvPr>
          <p:cNvSpPr>
            <a:spLocks noGrp="1"/>
          </p:cNvSpPr>
          <p:nvPr>
            <p:ph type="body" idx="1"/>
          </p:nvPr>
        </p:nvSpPr>
        <p:spPr/>
        <p:txBody>
          <a:bodyPr/>
          <a:lstStyle/>
          <a:p>
            <a:r>
              <a:rPr lang="en-US" dirty="0"/>
              <a:t>There are also some compliance requirements for ESG Program funds that are set by the NC BoS CoC.</a:t>
            </a:r>
          </a:p>
          <a:p>
            <a:endParaRPr lang="en-US" dirty="0"/>
          </a:p>
          <a:p>
            <a:r>
              <a:rPr lang="en-US" dirty="0"/>
              <a:t>Those include having policies and procedures that are in line with the CoC’s ESG written standards per project type as well as coordinated entry. All of these can be found on the </a:t>
            </a:r>
            <a:r>
              <a:rPr lang="en-US" dirty="0" err="1"/>
              <a:t>ncceh</a:t>
            </a:r>
            <a:r>
              <a:rPr lang="en-US" dirty="0"/>
              <a:t> website. ESG Program grantees within the BoS CoC also need to follow the HMIS Data Quality Plan, linked here. We have a data quality plan because the data entered into HMIS or a comparable database needs to be of high quality so that it can be used for system improvement and evaluation.</a:t>
            </a:r>
          </a:p>
          <a:p>
            <a:endParaRPr lang="en-US" dirty="0"/>
          </a:p>
          <a:p>
            <a:r>
              <a:rPr lang="en-US" dirty="0"/>
              <a:t>We also require adherence to the CY2027 ESG Program Funding Priorities which we’ll review in more detail on the next slide.</a:t>
            </a:r>
          </a:p>
          <a:p>
            <a:endParaRPr lang="en-US" dirty="0"/>
          </a:p>
          <a:p>
            <a:endParaRPr lang="en-US" dirty="0"/>
          </a:p>
          <a:p>
            <a:r>
              <a:rPr lang="en-US" dirty="0"/>
              <a:t>Next slide.</a:t>
            </a:r>
          </a:p>
        </p:txBody>
      </p:sp>
      <p:sp>
        <p:nvSpPr>
          <p:cNvPr id="4" name="Slide Number Placeholder 3">
            <a:extLst>
              <a:ext uri="{FF2B5EF4-FFF2-40B4-BE49-F238E27FC236}">
                <a16:creationId xmlns:a16="http://schemas.microsoft.com/office/drawing/2014/main" id="{681EAF78-689A-4FA3-D9A5-4E286E53AFE7}"/>
              </a:ext>
            </a:extLst>
          </p:cNvPr>
          <p:cNvSpPr>
            <a:spLocks noGrp="1"/>
          </p:cNvSpPr>
          <p:nvPr>
            <p:ph type="sldNum" sz="quarter" idx="5"/>
          </p:nvPr>
        </p:nvSpPr>
        <p:spPr/>
        <p:txBody>
          <a:bodyPr/>
          <a:lstStyle/>
          <a:p>
            <a:fld id="{AE3E0ED6-3EAF-430E-9620-8A5333A56CF1}" type="slidenum">
              <a:rPr lang="en-US" smtClean="0"/>
              <a:pPr/>
              <a:t>11</a:t>
            </a:fld>
            <a:endParaRPr lang="en-US"/>
          </a:p>
        </p:txBody>
      </p:sp>
    </p:spTree>
    <p:extLst>
      <p:ext uri="{BB962C8B-B14F-4D97-AF65-F5344CB8AC3E}">
        <p14:creationId xmlns:p14="http://schemas.microsoft.com/office/powerpoint/2010/main" val="351331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ESG Program Funding Priorities document has been updated for CY2027 &amp; was approved by the Steering Committee or Governing Board earlier this year.</a:t>
            </a:r>
          </a:p>
          <a:p>
            <a:r>
              <a:rPr lang="en-US" dirty="0"/>
              <a:t>It is available on the NCCEH website: at the link posted here </a:t>
            </a:r>
            <a:r>
              <a:rPr lang="en-US" dirty="0">
                <a:hlinkClick r:id="rId3"/>
              </a:rPr>
              <a:t>CY2027 ESG Program Funding Priorities</a:t>
            </a:r>
            <a:endParaRPr lang="en-US" dirty="0"/>
          </a:p>
          <a:p>
            <a:endParaRPr lang="en-US" dirty="0"/>
          </a:p>
          <a:p>
            <a:r>
              <a:rPr lang="en-US" dirty="0"/>
              <a:t>The CoC has 6 funding priorities for ESG Program funds and they 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t>
            </a:r>
            <a:r>
              <a:rPr lang="en-US" sz="1200" b="1" dirty="0"/>
              <a:t>Ensure people experiencing homelessness in the CoC have access to a continuum of ESG Program-funded homeless and housing services</a:t>
            </a:r>
            <a:r>
              <a:rPr lang="en-US"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26E6E"/>
                </a:solidFill>
              </a:rPr>
              <a:t>The CoC has an interest in having all project types funded through ESG available across the 79-county Continuum of Care. I’ll note here that earlier in the year, the Governance Board decreased the barriers to implementing homelessness prevention. The only limit is that it must be targeted to households that have already experienced homelessness before; as well as be in line with other criteria like having no more than 30% of an area’s median income that are set in the NC ESG Office’s desk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26E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26E6E"/>
                </a:solidFill>
              </a:rPr>
              <a:t>The second funding priority is </a:t>
            </a:r>
            <a:r>
              <a:rPr lang="en-US" sz="1200" b="1" dirty="0"/>
              <a:t>Recommend funding only applicants with the financial capacity to administer public dollars</a:t>
            </a:r>
            <a:r>
              <a:rPr lang="en-US" sz="1200" dirty="0"/>
              <a:t>. ESG operates on a reimbursement basis, meaning your organization will have to pay for the ESG eligible activities and then get reimbursed for those activities and the reimbursement is not </a:t>
            </a:r>
            <a:r>
              <a:rPr lang="en-US" sz="1200" dirty="0" err="1"/>
              <a:t>instentanious</a:t>
            </a:r>
            <a:r>
              <a:rPr lang="en-US" sz="1200" dirty="0"/>
              <a:t>; it takes time – generally around 2 months until your agency is reimbursed for each month’s total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third funding priority is </a:t>
            </a:r>
            <a:r>
              <a:rPr lang="en-US" sz="1200" b="1" dirty="0"/>
              <a:t>Ensure the best results for people experiencing homelessness through coordination at the regional level. </a:t>
            </a:r>
            <a:r>
              <a:rPr lang="en-US" sz="1200" b="0" dirty="0"/>
              <a:t>Right now, that looks like achieving 75% attendance at regional meetings and 85% attendance at case conferencing meetings for Coordinated Entry. We need organizations partnering together regionally to do this often difficult, yet rewarding and impactful, community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fourth funding priority is </a:t>
            </a:r>
            <a:r>
              <a:rPr lang="en-US" sz="1200" b="1" dirty="0"/>
              <a:t>Prioritize timely, accurate data collection to measure and improve performance at the agency, regional, and CoC levels. </a:t>
            </a:r>
            <a:r>
              <a:rPr lang="en-US" sz="1200" b="0" dirty="0"/>
              <a:t>The CoC sets performance measure benchmarks for the different project types to achieve on behalf of program participants. We want programs to have positive outcomes for those they serve. These performance measure benchmarks will be on the scorecard for this competition which we will talk about a little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26E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726E6E"/>
                </a:solidFill>
              </a:rPr>
              <a:t>The fifth funding priority is </a:t>
            </a:r>
            <a:r>
              <a:rPr lang="en-US" sz="1200" b="1" dirty="0"/>
              <a:t>Address client advocacy. </a:t>
            </a:r>
            <a:r>
              <a:rPr lang="en-US" sz="1200" b="0" dirty="0"/>
              <a:t>We want projects to listen and take into consideration how their projects affect the people in them and take feedback from clients or former clients into consideration.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6</a:t>
            </a:r>
            <a:r>
              <a:rPr lang="en-US" sz="1200" b="0" baseline="30000" dirty="0"/>
              <a:t>th</a:t>
            </a:r>
            <a:r>
              <a:rPr lang="en-US" sz="1200" b="0" dirty="0"/>
              <a:t> funding priority is </a:t>
            </a:r>
            <a:r>
              <a:rPr lang="en-US" sz="1200" b="1" dirty="0"/>
              <a:t>Make Consistent and Transparent decisions regarding funding for the ESG Program</a:t>
            </a:r>
            <a:r>
              <a:rPr lang="en-US" sz="1200" b="0" dirty="0"/>
              <a:t>. Since the funding is pretty limited and applications traditionally are requesting more funding than is available, the Project Review Committee and ultimately the Governing Board have to make difficult decisions regarding whose application moves forward in the competition to be submitted to the NC ESG Office for consideration. So there are some precedents in decision making that are used and spelled out in the funding priorities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26E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26E6E"/>
              </a:solidFill>
            </a:endParaRP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12</a:t>
            </a:fld>
            <a:endParaRPr lang="en-US"/>
          </a:p>
        </p:txBody>
      </p:sp>
    </p:spTree>
    <p:extLst>
      <p:ext uri="{BB962C8B-B14F-4D97-AF65-F5344CB8AC3E}">
        <p14:creationId xmlns:p14="http://schemas.microsoft.com/office/powerpoint/2010/main" val="2497392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53B6-0B61-56F6-4B90-437534B0D8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D2764-33C5-6E41-A0A7-3DCBF3D54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92436-5A34-D288-0FDA-84EBCC65CC17}"/>
              </a:ext>
            </a:extLst>
          </p:cNvPr>
          <p:cNvSpPr>
            <a:spLocks noGrp="1"/>
          </p:cNvSpPr>
          <p:nvPr>
            <p:ph type="body" idx="1"/>
          </p:nvPr>
        </p:nvSpPr>
        <p:spPr/>
        <p:txBody>
          <a:bodyPr/>
          <a:lstStyle/>
          <a:p>
            <a:r>
              <a:rPr lang="en-US" dirty="0"/>
              <a:t>Next we’ll take a look at the regional fair share allocation of ESG funds.</a:t>
            </a:r>
          </a:p>
          <a:p>
            <a:endParaRPr lang="en-US" dirty="0"/>
          </a:p>
          <a:p>
            <a:r>
              <a:rPr lang="en-US" dirty="0"/>
              <a:t>Next slide.</a:t>
            </a:r>
          </a:p>
        </p:txBody>
      </p:sp>
      <p:sp>
        <p:nvSpPr>
          <p:cNvPr id="4" name="Slide Number Placeholder 3">
            <a:extLst>
              <a:ext uri="{FF2B5EF4-FFF2-40B4-BE49-F238E27FC236}">
                <a16:creationId xmlns:a16="http://schemas.microsoft.com/office/drawing/2014/main" id="{014FDC8C-8598-EE9A-5C3C-1C5FD1CD3A01}"/>
              </a:ext>
            </a:extLst>
          </p:cNvPr>
          <p:cNvSpPr>
            <a:spLocks noGrp="1"/>
          </p:cNvSpPr>
          <p:nvPr>
            <p:ph type="sldNum" sz="quarter" idx="5"/>
          </p:nvPr>
        </p:nvSpPr>
        <p:spPr/>
        <p:txBody>
          <a:bodyPr/>
          <a:lstStyle/>
          <a:p>
            <a:fld id="{AE3E0ED6-3EAF-430E-9620-8A5333A56CF1}" type="slidenum">
              <a:rPr lang="en-US" smtClean="0"/>
              <a:pPr/>
              <a:t>13</a:t>
            </a:fld>
            <a:endParaRPr lang="en-US"/>
          </a:p>
        </p:txBody>
      </p:sp>
    </p:spTree>
    <p:extLst>
      <p:ext uri="{BB962C8B-B14F-4D97-AF65-F5344CB8AC3E}">
        <p14:creationId xmlns:p14="http://schemas.microsoft.com/office/powerpoint/2010/main" val="42076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 ESG Office sets a total amount that can be applied for, or what’s called “the Fair Share”, for each of the NC BoS CoC’s 13 regions. </a:t>
            </a:r>
          </a:p>
          <a:p>
            <a:endParaRPr lang="en-US" dirty="0"/>
          </a:p>
          <a:p>
            <a:r>
              <a:rPr lang="en-US" dirty="0"/>
              <a:t>This fair share allocation ensures that funds do not get concentrated in one part of the state. </a:t>
            </a:r>
          </a:p>
          <a:p>
            <a:endParaRPr lang="en-US" dirty="0"/>
          </a:p>
          <a:p>
            <a:r>
              <a:rPr lang="en-US" dirty="0"/>
              <a:t>If there is money left unallocated from any region at the end of the competition, that money goes back to the NC ESG Office without a guarantee that it will be applied anywhere in the NC BoS CoC.</a:t>
            </a:r>
          </a:p>
          <a:p>
            <a:endParaRPr lang="en-US" dirty="0"/>
          </a:p>
          <a:p>
            <a:r>
              <a:rPr lang="en-US" dirty="0"/>
              <a:t>Important for each region to work together to engage providers to submit quality applications that can utilize the entire Fair Share! </a:t>
            </a:r>
          </a:p>
          <a:p>
            <a:endParaRPr lang="en-US" b="0" i="0" dirty="0">
              <a:solidFill>
                <a:srgbClr val="222222"/>
              </a:solidFill>
              <a:effectLst/>
              <a:highlight>
                <a:srgbClr val="FFFFFF"/>
              </a:highlight>
              <a:latin typeface="Calibri" panose="020F0502020204030204" pitchFamily="34" charset="0"/>
            </a:endParaRPr>
          </a:p>
          <a:p>
            <a:r>
              <a:rPr lang="en-US" b="0" i="0" dirty="0">
                <a:solidFill>
                  <a:srgbClr val="222222"/>
                </a:solidFill>
                <a:effectLst/>
                <a:highlight>
                  <a:srgbClr val="FFFFFF"/>
                </a:highlight>
                <a:latin typeface="Calibri" panose="020F0502020204030204" pitchFamily="34" charset="0"/>
              </a:rPr>
              <a:t>Next slide</a:t>
            </a:r>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14</a:t>
            </a:fld>
            <a:endParaRPr lang="en-US"/>
          </a:p>
        </p:txBody>
      </p:sp>
    </p:spTree>
    <p:extLst>
      <p:ext uri="{BB962C8B-B14F-4D97-AF65-F5344CB8AC3E}">
        <p14:creationId xmlns:p14="http://schemas.microsoft.com/office/powerpoint/2010/main" val="428485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ESG Program Funds are distributed based on what’s called the 60/40 split between Emergency Response and Housing Stabilization projects.</a:t>
            </a:r>
          </a:p>
          <a:p>
            <a:endParaRPr lang="en-US" dirty="0"/>
          </a:p>
          <a:p>
            <a:r>
              <a:rPr lang="en-US" dirty="0"/>
              <a:t>A MAXIMUM of 60% of a region’s fair share may be allocated to Street Outreach and/or Emergency Shelter projects.</a:t>
            </a:r>
          </a:p>
          <a:p>
            <a:endParaRPr lang="en-US" dirty="0"/>
          </a:p>
          <a:p>
            <a:r>
              <a:rPr lang="en-US" dirty="0"/>
              <a:t>A MINIMUM of 40% of a region’s fair share must be allocated to Rapid Rehousing and/or Homelessness Prevention projects.</a:t>
            </a:r>
          </a:p>
          <a:p>
            <a:endParaRPr lang="en-US" dirty="0"/>
          </a:p>
          <a:p>
            <a:r>
              <a:rPr lang="en-US" dirty="0"/>
              <a:t>The pie chart here shows this 60/40 split. And I’m going to use an example as we walk through this. Let’s say a region’s fair share amount is $100,000. This means that a maximum of $60,000 can be used for Street Outreach and/or Emergency Shelter projects. So no more than $60,000, which also means it could be less than $60,000. Then, in that same region, a minimum of $40,000 must be allocated to Rapid Rehousing and/or Homelessness Prevention projects. So it must be $40,000 and could be more, even up to the full $100,000.</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15</a:t>
            </a:fld>
            <a:endParaRPr lang="en-US"/>
          </a:p>
        </p:txBody>
      </p:sp>
    </p:spTree>
    <p:extLst>
      <p:ext uri="{BB962C8B-B14F-4D97-AF65-F5344CB8AC3E}">
        <p14:creationId xmlns:p14="http://schemas.microsoft.com/office/powerpoint/2010/main" val="3234820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we have the total amount available to our CoC which is $2,515,216 broken down in this chart showing the fair share amount available to each region along with the 60% maximum for emergency services – that’s street outreach &amp; emergency shelter and 40% minimum for Housing Stabilization – that’s Rapid Rehousing and Homelessness prevention. Overall this amount is by $35,685 from last year’s annual allocation amount. Every region’s fair share increased.</a:t>
            </a:r>
          </a:p>
          <a:p>
            <a:endParaRPr lang="en-US" dirty="0"/>
          </a:p>
          <a:p>
            <a:r>
              <a:rPr lang="en-US" dirty="0"/>
              <a:t>Please note that this is not a tremendous amount of funding for 4 types of projects across 79 counties and that applying for these funds is a competition!</a:t>
            </a:r>
          </a:p>
          <a:p>
            <a:endParaRPr lang="en-US" dirty="0"/>
          </a:p>
          <a:p>
            <a:r>
              <a:rPr lang="en-US" dirty="0"/>
              <a:t>This information is in the Fair Share Explainer document from the NC ESG Office.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16</a:t>
            </a:fld>
            <a:endParaRPr lang="en-US"/>
          </a:p>
        </p:txBody>
      </p:sp>
    </p:spTree>
    <p:extLst>
      <p:ext uri="{BB962C8B-B14F-4D97-AF65-F5344CB8AC3E}">
        <p14:creationId xmlns:p14="http://schemas.microsoft.com/office/powerpoint/2010/main" val="113266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0FA4-5277-75AE-08C7-2FADC89E4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D0DF6-3836-4837-1B66-301BF3551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92D56-4C5A-24FA-5F89-CE21C9D25E98}"/>
              </a:ext>
            </a:extLst>
          </p:cNvPr>
          <p:cNvSpPr>
            <a:spLocks noGrp="1"/>
          </p:cNvSpPr>
          <p:nvPr>
            <p:ph type="body" idx="1"/>
          </p:nvPr>
        </p:nvSpPr>
        <p:spPr/>
        <p:txBody>
          <a:bodyPr/>
          <a:lstStyle/>
          <a:p>
            <a:r>
              <a:rPr lang="en-US" dirty="0"/>
              <a:t>And here we have the total amount available to our CoC which is $2,526,210 broken down in this chart showing the fair share amount available to each region along with the 60% maximum for emergency response services – that’s street outreach &amp; emergency shelter and 40% minimum for Housing Stabilization – that’s Rapid Rehousing and Homelessness prevention. </a:t>
            </a:r>
          </a:p>
          <a:p>
            <a:endParaRPr lang="en-US" dirty="0"/>
          </a:p>
          <a:p>
            <a:r>
              <a:rPr lang="en-US" dirty="0"/>
              <a:t>Please note that this is not a tremendous amount of funding for 4 types of projects across 79 counties and that applying for these funds is a competition!</a:t>
            </a:r>
          </a:p>
          <a:p>
            <a:endParaRPr lang="en-US" dirty="0"/>
          </a:p>
          <a:p>
            <a:r>
              <a:rPr lang="en-US" dirty="0"/>
              <a:t>Next slide.</a:t>
            </a:r>
          </a:p>
        </p:txBody>
      </p:sp>
      <p:sp>
        <p:nvSpPr>
          <p:cNvPr id="4" name="Slide Number Placeholder 3">
            <a:extLst>
              <a:ext uri="{FF2B5EF4-FFF2-40B4-BE49-F238E27FC236}">
                <a16:creationId xmlns:a16="http://schemas.microsoft.com/office/drawing/2014/main" id="{0248DE11-0CD3-AB23-7E6C-741113B6B690}"/>
              </a:ext>
            </a:extLst>
          </p:cNvPr>
          <p:cNvSpPr>
            <a:spLocks noGrp="1"/>
          </p:cNvSpPr>
          <p:nvPr>
            <p:ph type="sldNum" sz="quarter" idx="5"/>
          </p:nvPr>
        </p:nvSpPr>
        <p:spPr/>
        <p:txBody>
          <a:bodyPr/>
          <a:lstStyle/>
          <a:p>
            <a:fld id="{AE3E0ED6-3EAF-430E-9620-8A5333A56CF1}" type="slidenum">
              <a:rPr lang="en-US" smtClean="0"/>
              <a:pPr/>
              <a:t>17</a:t>
            </a:fld>
            <a:endParaRPr lang="en-US"/>
          </a:p>
        </p:txBody>
      </p:sp>
    </p:spTree>
    <p:extLst>
      <p:ext uri="{BB962C8B-B14F-4D97-AF65-F5344CB8AC3E}">
        <p14:creationId xmlns:p14="http://schemas.microsoft.com/office/powerpoint/2010/main" val="27093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minimum of 40% of a region’s fair share is for Housing </a:t>
            </a:r>
            <a:r>
              <a:rPr lang="en-US" dirty="0" err="1"/>
              <a:t>Stabilitzation</a:t>
            </a:r>
            <a:r>
              <a:rPr lang="en-US" dirty="0"/>
              <a:t> projects (RRH and HP). This percentage minimum helps the CoC utilize ESG program funding for permanent housing solutions.</a:t>
            </a:r>
          </a:p>
          <a:p>
            <a:endParaRPr lang="en-US" dirty="0"/>
          </a:p>
          <a:p>
            <a:r>
              <a:rPr lang="en-US" dirty="0"/>
              <a:t>For example: If there is only one RRH project in a region and 4 ES projects, this might look like the RRH gets a sizeable amount of ESG funds. But keep in mind that the RRH program is not in competition with the ES/SO programs for at least 40% of that funding because a minimum of 40% has to go toward housing stabilization projects. </a:t>
            </a:r>
          </a:p>
          <a:p>
            <a:endParaRPr lang="en-US" dirty="0"/>
          </a:p>
          <a:p>
            <a:r>
              <a:rPr lang="en-US" dirty="0"/>
              <a:t>And also, </a:t>
            </a:r>
            <a:r>
              <a:rPr lang="en-US" sz="2000" dirty="0"/>
              <a:t>RRH programs still need to meet all thresholds and submit quality applications to more forward in the competition to be awarded funding.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18</a:t>
            </a:fld>
            <a:endParaRPr lang="en-US"/>
          </a:p>
        </p:txBody>
      </p:sp>
    </p:spTree>
    <p:extLst>
      <p:ext uri="{BB962C8B-B14F-4D97-AF65-F5344CB8AC3E}">
        <p14:creationId xmlns:p14="http://schemas.microsoft.com/office/powerpoint/2010/main" val="114641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HMIS or Comparable Database part of ESG Program funding, it can be used for HMIS or a Comparable Database which is required by Victim Service Providers. This funding is often used to address staff capacity that is needed to enter quality and timely data. And this would be staff that is not case management staff within the project itself. If case managers within ESG funding projects are responsible for data entry and reports, then you would use service funding in the corresponding activity type to support that work within the project budget.</a:t>
            </a:r>
          </a:p>
          <a:p>
            <a:endParaRPr lang="en-US" dirty="0"/>
          </a:p>
          <a:p>
            <a:r>
              <a:rPr lang="en-US" dirty="0"/>
              <a:t>HMIS or comparable database funding is not included in the 60/40 split. It is part of the regional fair share but it is taken “off the top” so it isn’t included in that 60/40 split calculation.</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19</a:t>
            </a:fld>
            <a:endParaRPr lang="en-US"/>
          </a:p>
        </p:txBody>
      </p:sp>
    </p:spTree>
    <p:extLst>
      <p:ext uri="{BB962C8B-B14F-4D97-AF65-F5344CB8AC3E}">
        <p14:creationId xmlns:p14="http://schemas.microsoft.com/office/powerpoint/2010/main" val="242176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presentation today, we will provide an overview of the ESG Program and eligibility requirements &amp; compliance.</a:t>
            </a:r>
          </a:p>
          <a:p>
            <a:endParaRPr lang="en-US" dirty="0"/>
          </a:p>
          <a:p>
            <a:r>
              <a:rPr lang="en-US" dirty="0"/>
              <a:t>We’ll review the Fair Share Allocation provided for each region in the CoC</a:t>
            </a:r>
          </a:p>
          <a:p>
            <a:endParaRPr lang="en-US" dirty="0"/>
          </a:p>
          <a:p>
            <a:r>
              <a:rPr lang="en-US" dirty="0"/>
              <a:t>We’ll review our 3 step competition process</a:t>
            </a:r>
          </a:p>
          <a:p>
            <a:endParaRPr lang="en-US" dirty="0"/>
          </a:p>
          <a:p>
            <a:r>
              <a:rPr lang="en-US" dirty="0"/>
              <a:t>We’ll go over the competition timeline for all 3 steps.</a:t>
            </a:r>
          </a:p>
          <a:p>
            <a:endParaRPr lang="en-US" dirty="0"/>
          </a:p>
          <a:p>
            <a:r>
              <a:rPr lang="en-US" dirty="0"/>
              <a:t>Then we’ll go over each of those steps in detail.</a:t>
            </a:r>
          </a:p>
          <a:p>
            <a:endParaRPr lang="en-US" dirty="0"/>
          </a:p>
          <a:p>
            <a:r>
              <a:rPr lang="en-US" dirty="0"/>
              <a:t>We’ll cover some important considerations for ESG Program Applicants</a:t>
            </a:r>
          </a:p>
          <a:p>
            <a:endParaRPr lang="en-US" dirty="0"/>
          </a:p>
          <a:p>
            <a:r>
              <a:rPr lang="en-US" dirty="0"/>
              <a:t>And finally we’ll have some time at the end after we turn off the recording for additional questions and answers.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2</a:t>
            </a:fld>
            <a:endParaRPr lang="en-US"/>
          </a:p>
        </p:txBody>
      </p:sp>
    </p:spTree>
    <p:extLst>
      <p:ext uri="{BB962C8B-B14F-4D97-AF65-F5344CB8AC3E}">
        <p14:creationId xmlns:p14="http://schemas.microsoft.com/office/powerpoint/2010/main" val="459667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C0F29-C5F2-60EB-D96C-2589D91EA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35539-DEF0-481D-0CF1-2C5F6780F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49F3A-BD0F-4C30-B7DC-B5DA4D1DBE24}"/>
              </a:ext>
            </a:extLst>
          </p:cNvPr>
          <p:cNvSpPr>
            <a:spLocks noGrp="1"/>
          </p:cNvSpPr>
          <p:nvPr>
            <p:ph type="body" idx="1"/>
          </p:nvPr>
        </p:nvSpPr>
        <p:spPr/>
        <p:txBody>
          <a:bodyPr/>
          <a:lstStyle/>
          <a:p>
            <a:r>
              <a:rPr lang="en-US" dirty="0"/>
              <a:t>This year there will be a 3-step process to the ESG Competition.</a:t>
            </a:r>
          </a:p>
          <a:p>
            <a:endParaRPr lang="en-US" dirty="0"/>
          </a:p>
          <a:p>
            <a:r>
              <a:rPr lang="en-US" dirty="0"/>
              <a:t>Next slide.</a:t>
            </a:r>
          </a:p>
        </p:txBody>
      </p:sp>
      <p:sp>
        <p:nvSpPr>
          <p:cNvPr id="4" name="Slide Number Placeholder 3">
            <a:extLst>
              <a:ext uri="{FF2B5EF4-FFF2-40B4-BE49-F238E27FC236}">
                <a16:creationId xmlns:a16="http://schemas.microsoft.com/office/drawing/2014/main" id="{91CDB6B2-7CA8-A152-EE4D-942F0F07BC6B}"/>
              </a:ext>
            </a:extLst>
          </p:cNvPr>
          <p:cNvSpPr>
            <a:spLocks noGrp="1"/>
          </p:cNvSpPr>
          <p:nvPr>
            <p:ph type="sldNum" sz="quarter" idx="5"/>
          </p:nvPr>
        </p:nvSpPr>
        <p:spPr/>
        <p:txBody>
          <a:bodyPr/>
          <a:lstStyle/>
          <a:p>
            <a:fld id="{AE3E0ED6-3EAF-430E-9620-8A5333A56CF1}" type="slidenum">
              <a:rPr lang="en-US" smtClean="0"/>
              <a:pPr/>
              <a:t>20</a:t>
            </a:fld>
            <a:endParaRPr lang="en-US"/>
          </a:p>
        </p:txBody>
      </p:sp>
    </p:spTree>
    <p:extLst>
      <p:ext uri="{BB962C8B-B14F-4D97-AF65-F5344CB8AC3E}">
        <p14:creationId xmlns:p14="http://schemas.microsoft.com/office/powerpoint/2010/main" val="405308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Step 1.</a:t>
            </a:r>
          </a:p>
          <a:p>
            <a:endParaRPr lang="en-US" dirty="0"/>
          </a:p>
          <a:p>
            <a:r>
              <a:rPr lang="en-US" dirty="0"/>
              <a:t>Step 1 is a Mandatory step in the application process. This year, we are requiring that agencies submit either an Intent to Apply or an Intent to Renew form via a </a:t>
            </a:r>
            <a:r>
              <a:rPr lang="en-US" dirty="0" err="1"/>
              <a:t>smartsheet</a:t>
            </a:r>
            <a:r>
              <a:rPr lang="en-US" dirty="0"/>
              <a:t> link. The Intent to Apply process is for New applicants which are defined as applicants that did not have any ESG program funding in this current calendar year 2026. The Intent to Renew process is for Returning applicants, meaning applicants that do have ESG funding in this current calendar year for any project type.  So your agency is a Returning applicant if you are a current grantee even if you are applying for a new project type in the Calendar Year 2027 competition. </a:t>
            </a:r>
          </a:p>
          <a:p>
            <a:endParaRPr lang="en-US" dirty="0"/>
          </a:p>
          <a:p>
            <a:r>
              <a:rPr lang="en-US" dirty="0"/>
              <a:t>Starting with the grey bubble on the left, Intent forms will need to be completed and submitted to us at NCCEH. They will open as soon as tomorrow by 9 AM and must be submitted by Monday, June 15</a:t>
            </a:r>
            <a:r>
              <a:rPr lang="en-US" baseline="30000" dirty="0"/>
              <a:t>th</a:t>
            </a:r>
            <a:r>
              <a:rPr lang="en-US" dirty="0"/>
              <a:t> at 5 PM. Again, THIS IS A MANDATORY STEP in the application process for our CoCs, meaning if your agency does not complete and submit an Intent to Apply or Intent to Renew, your agency is not eligible for ESG Program funding in the NC BoS CoC.</a:t>
            </a:r>
          </a:p>
          <a:p>
            <a:endParaRPr lang="en-US" dirty="0"/>
          </a:p>
          <a:p>
            <a:r>
              <a:rPr lang="en-US" dirty="0"/>
              <a:t>Staff at NCCEH will review those intents for eligibility criteria and if agencies are eligible for ESG Program funding, they will be sent a link to the ESG Program application and can progress to Step 2 in the application process. Those agencies that are not eligible for ESG Program funding will be informed via email that they are not eligible for ESG Program funding and the process ends here for those agencies.</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21</a:t>
            </a:fld>
            <a:endParaRPr lang="en-US"/>
          </a:p>
        </p:txBody>
      </p:sp>
    </p:spTree>
    <p:extLst>
      <p:ext uri="{BB962C8B-B14F-4D97-AF65-F5344CB8AC3E}">
        <p14:creationId xmlns:p14="http://schemas.microsoft.com/office/powerpoint/2010/main" val="3595323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D4FD9-15C4-A08C-E170-762097DC5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0311E-5BCC-323D-44FE-72DC9099A9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AB1812-D6F6-740D-96BA-603E70A847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Step 2 of the Project Application flow.</a:t>
            </a:r>
          </a:p>
          <a:p>
            <a:endParaRPr lang="en-US" dirty="0"/>
          </a:p>
          <a:p>
            <a:r>
              <a:rPr lang="en-US" dirty="0"/>
              <a:t>So here, starting with the grey bubble on the left, applicants must submit their project application and materials to NCCEH by 5PM on Monday, July 13</a:t>
            </a:r>
            <a:r>
              <a:rPr lang="en-US" baseline="30000" dirty="0"/>
              <a:t>th</a:t>
            </a:r>
            <a:r>
              <a:rPr lang="en-US" dirty="0"/>
              <a:t> via </a:t>
            </a:r>
            <a:r>
              <a:rPr lang="en-US" dirty="0" err="1"/>
              <a:t>ZoomGrants</a:t>
            </a:r>
            <a:r>
              <a:rPr lang="en-US" dirty="0"/>
              <a:t> which we’ll talk about more later, but is our CoC’s new online grant management software. Those applications will be reviewed by NCCEH staff and Project Review Committee members between July 14t</a:t>
            </a:r>
            <a:r>
              <a:rPr lang="en-US" baseline="30000" dirty="0"/>
              <a:t>h</a:t>
            </a:r>
            <a:r>
              <a:rPr lang="en-US" dirty="0"/>
              <a:t> and July 27</a:t>
            </a:r>
            <a:r>
              <a:rPr lang="en-US" baseline="30000" dirty="0"/>
              <a:t>th</a:t>
            </a:r>
            <a:r>
              <a:rPr lang="en-US" dirty="0"/>
              <a:t>. </a:t>
            </a:r>
          </a:p>
          <a:p>
            <a:endParaRPr lang="en-US" dirty="0"/>
          </a:p>
          <a:p>
            <a:r>
              <a:rPr lang="en-US" dirty="0"/>
              <a:t>The Governance Board will review and ideally approve a slate of applicants at certain funding amounts as presented to them by the Project Review Committee at the Governance Board meeting on August 4</a:t>
            </a:r>
            <a:r>
              <a:rPr lang="en-US" baseline="30000" dirty="0"/>
              <a:t>th</a:t>
            </a:r>
            <a:r>
              <a:rPr lang="en-US" dirty="0"/>
              <a:t>. Projects that are included in the approved applicant slate will move forward in the competition to Step 3. Applicants whose projects are denied funding for their project types may appeal under certain conditions. Those conditions are listed out in our appeals policy.  Appeals will be reviewed and considered by the Project Review Committee and if an appeal is eligible it will be reviewed and voted on by the Governance Board at a special meeting. If the appeal is denied, that is the end of the application process for those applicants.</a:t>
            </a:r>
          </a:p>
          <a:p>
            <a:endParaRPr lang="en-US" dirty="0"/>
          </a:p>
          <a:p>
            <a:r>
              <a:rPr lang="en-US" dirty="0"/>
              <a:t>Next slide.</a:t>
            </a:r>
          </a:p>
        </p:txBody>
      </p:sp>
      <p:sp>
        <p:nvSpPr>
          <p:cNvPr id="4" name="Slide Number Placeholder 3">
            <a:extLst>
              <a:ext uri="{FF2B5EF4-FFF2-40B4-BE49-F238E27FC236}">
                <a16:creationId xmlns:a16="http://schemas.microsoft.com/office/drawing/2014/main" id="{DB38FF7D-2DD5-72D7-7D71-2DEF66AC1E95}"/>
              </a:ext>
            </a:extLst>
          </p:cNvPr>
          <p:cNvSpPr>
            <a:spLocks noGrp="1"/>
          </p:cNvSpPr>
          <p:nvPr>
            <p:ph type="sldNum" sz="quarter" idx="5"/>
          </p:nvPr>
        </p:nvSpPr>
        <p:spPr/>
        <p:txBody>
          <a:bodyPr/>
          <a:lstStyle/>
          <a:p>
            <a:fld id="{AE3E0ED6-3EAF-430E-9620-8A5333A56CF1}" type="slidenum">
              <a:rPr lang="en-US" smtClean="0"/>
              <a:pPr/>
              <a:t>22</a:t>
            </a:fld>
            <a:endParaRPr lang="en-US"/>
          </a:p>
        </p:txBody>
      </p:sp>
    </p:spTree>
    <p:extLst>
      <p:ext uri="{BB962C8B-B14F-4D97-AF65-F5344CB8AC3E}">
        <p14:creationId xmlns:p14="http://schemas.microsoft.com/office/powerpoint/2010/main" val="151402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9807-DD4E-B93E-88DB-38F8EF534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5A7C6-F335-A17E-5F00-CA8B8B540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567A5-B9A8-884A-4047-508D56E960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Step 3 of the Competition process.</a:t>
            </a:r>
          </a:p>
          <a:p>
            <a:endParaRPr lang="en-US" dirty="0"/>
          </a:p>
          <a:p>
            <a:r>
              <a:rPr lang="en-US" dirty="0"/>
              <a:t>Step 3 is the final step in this process and it is the submission of final application materials to the NC ESG Office via Smartsheet. A </a:t>
            </a:r>
            <a:r>
              <a:rPr lang="en-US" dirty="0" err="1"/>
              <a:t>smartsheet</a:t>
            </a:r>
            <a:r>
              <a:rPr lang="en-US" dirty="0"/>
              <a:t> link will be sent via email to applicants that move forward to Step 3. And the deadline for this final step is Monday, August 24</a:t>
            </a:r>
            <a:r>
              <a:rPr lang="en-US" baseline="30000" dirty="0"/>
              <a:t>th</a:t>
            </a:r>
            <a:r>
              <a:rPr lang="en-US" dirty="0"/>
              <a:t> by 5 PM. </a:t>
            </a:r>
          </a:p>
          <a:p>
            <a:endParaRPr lang="en-US" dirty="0"/>
          </a:p>
          <a:p>
            <a:r>
              <a:rPr lang="en-US" dirty="0"/>
              <a:t>Next slide.</a:t>
            </a:r>
          </a:p>
        </p:txBody>
      </p:sp>
      <p:sp>
        <p:nvSpPr>
          <p:cNvPr id="4" name="Slide Number Placeholder 3">
            <a:extLst>
              <a:ext uri="{FF2B5EF4-FFF2-40B4-BE49-F238E27FC236}">
                <a16:creationId xmlns:a16="http://schemas.microsoft.com/office/drawing/2014/main" id="{883495AD-8EF7-BBAA-AAE8-6927B288B597}"/>
              </a:ext>
            </a:extLst>
          </p:cNvPr>
          <p:cNvSpPr>
            <a:spLocks noGrp="1"/>
          </p:cNvSpPr>
          <p:nvPr>
            <p:ph type="sldNum" sz="quarter" idx="5"/>
          </p:nvPr>
        </p:nvSpPr>
        <p:spPr/>
        <p:txBody>
          <a:bodyPr/>
          <a:lstStyle/>
          <a:p>
            <a:fld id="{AE3E0ED6-3EAF-430E-9620-8A5333A56CF1}" type="slidenum">
              <a:rPr lang="en-US" smtClean="0"/>
              <a:pPr/>
              <a:t>23</a:t>
            </a:fld>
            <a:endParaRPr lang="en-US"/>
          </a:p>
        </p:txBody>
      </p:sp>
    </p:spTree>
    <p:extLst>
      <p:ext uri="{BB962C8B-B14F-4D97-AF65-F5344CB8AC3E}">
        <p14:creationId xmlns:p14="http://schemas.microsoft.com/office/powerpoint/2010/main" val="377769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0A447-F52C-990E-05E2-328F7BCF8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B45BB-0DFD-3E2E-EAD6-5A54EAED9B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D0FC06-48E5-85B8-03E7-E050A268B2F8}"/>
              </a:ext>
            </a:extLst>
          </p:cNvPr>
          <p:cNvSpPr>
            <a:spLocks noGrp="1"/>
          </p:cNvSpPr>
          <p:nvPr>
            <p:ph type="body" idx="1"/>
          </p:nvPr>
        </p:nvSpPr>
        <p:spPr/>
        <p:txBody>
          <a:bodyPr/>
          <a:lstStyle/>
          <a:p>
            <a:r>
              <a:rPr lang="en-US"/>
              <a:t>Next we’ll review the ESG Program Competition Timeline and Allocation</a:t>
            </a:r>
          </a:p>
          <a:p>
            <a:endParaRPr lang="en-US"/>
          </a:p>
          <a:p>
            <a:r>
              <a:rPr lang="en-US"/>
              <a:t>Next slide.</a:t>
            </a:r>
          </a:p>
        </p:txBody>
      </p:sp>
      <p:sp>
        <p:nvSpPr>
          <p:cNvPr id="4" name="Slide Number Placeholder 3">
            <a:extLst>
              <a:ext uri="{FF2B5EF4-FFF2-40B4-BE49-F238E27FC236}">
                <a16:creationId xmlns:a16="http://schemas.microsoft.com/office/drawing/2014/main" id="{95D5EC8D-2AFB-507C-AF01-2796909A5088}"/>
              </a:ext>
            </a:extLst>
          </p:cNvPr>
          <p:cNvSpPr>
            <a:spLocks noGrp="1"/>
          </p:cNvSpPr>
          <p:nvPr>
            <p:ph type="sldNum" sz="quarter" idx="5"/>
          </p:nvPr>
        </p:nvSpPr>
        <p:spPr/>
        <p:txBody>
          <a:bodyPr/>
          <a:lstStyle/>
          <a:p>
            <a:fld id="{AE3E0ED6-3EAF-430E-9620-8A5333A56CF1}" type="slidenum">
              <a:rPr lang="en-US" smtClean="0"/>
              <a:pPr/>
              <a:t>24</a:t>
            </a:fld>
            <a:endParaRPr lang="en-US"/>
          </a:p>
        </p:txBody>
      </p:sp>
    </p:spTree>
    <p:extLst>
      <p:ext uri="{BB962C8B-B14F-4D97-AF65-F5344CB8AC3E}">
        <p14:creationId xmlns:p14="http://schemas.microsoft.com/office/powerpoint/2010/main" val="409091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our timeline for the competition.</a:t>
            </a:r>
          </a:p>
          <a:p>
            <a:endParaRPr lang="en-US" dirty="0"/>
          </a:p>
          <a:p>
            <a:r>
              <a:rPr lang="en-US" dirty="0"/>
              <a:t>Staring at the top, we have today’s webinar</a:t>
            </a:r>
          </a:p>
          <a:p>
            <a:endParaRPr lang="en-US" dirty="0"/>
          </a:p>
          <a:p>
            <a:r>
              <a:rPr lang="en-US" dirty="0"/>
              <a:t>Then the Intent to Apply/Intent to Return process opens tomorrow by 9 AM.</a:t>
            </a:r>
          </a:p>
          <a:p>
            <a:endParaRPr lang="en-US" dirty="0"/>
          </a:p>
          <a:p>
            <a:r>
              <a:rPr lang="en-US" dirty="0"/>
              <a:t>We will host an Intent Process Office hour to be available for questions regarding the intent process for folks who want to ask questions. That will be Wednesday, June 3</a:t>
            </a:r>
            <a:r>
              <a:rPr lang="en-US" baseline="30000" dirty="0"/>
              <a:t>rd</a:t>
            </a:r>
            <a:r>
              <a:rPr lang="en-US" dirty="0"/>
              <a:t> at 1 PM. </a:t>
            </a:r>
          </a:p>
          <a:p>
            <a:endParaRPr lang="en-US" dirty="0"/>
          </a:p>
          <a:p>
            <a:r>
              <a:rPr lang="en-US" dirty="0"/>
              <a:t>Then the NC ESG Office at NC DHHS will officially release the Request for Applications for ESG Program funds on June 9th.</a:t>
            </a:r>
          </a:p>
          <a:p>
            <a:endParaRPr lang="en-US" dirty="0"/>
          </a:p>
          <a:p>
            <a:r>
              <a:rPr lang="en-US" dirty="0"/>
              <a:t>We will have our Step 2 Application Process instructions released in </a:t>
            </a:r>
            <a:r>
              <a:rPr lang="en-US" dirty="0" err="1"/>
              <a:t>ZoomGrants</a:t>
            </a:r>
            <a:r>
              <a:rPr lang="en-US" dirty="0"/>
              <a:t> by 5 PM on Wednesday, June 10</a:t>
            </a:r>
            <a:r>
              <a:rPr lang="en-US" baseline="30000" dirty="0"/>
              <a:t>th</a:t>
            </a:r>
            <a:r>
              <a:rPr lang="en-US" dirty="0"/>
              <a:t>. Other materials like the scorecard and appeals process will be posted on the NCCEH website.</a:t>
            </a:r>
          </a:p>
          <a:p>
            <a:endParaRPr lang="en-US" dirty="0"/>
          </a:p>
          <a:p>
            <a:r>
              <a:rPr lang="en-US" dirty="0"/>
              <a:t>The NC ESG Office will host 3 webinars on the Request For Applications on the dates listed here. </a:t>
            </a:r>
          </a:p>
          <a:p>
            <a:endParaRPr lang="en-US" dirty="0"/>
          </a:p>
          <a:p>
            <a:r>
              <a:rPr lang="en-US" dirty="0"/>
              <a:t>Next is the deadline for our mandatory intent process of 5 PM on Monday, June 15th</a:t>
            </a:r>
          </a:p>
          <a:p>
            <a:endParaRPr lang="en-US" dirty="0"/>
          </a:p>
          <a:p>
            <a:r>
              <a:rPr lang="en-US" dirty="0"/>
              <a:t>Then for our Continuum of Care’s portion of the competition, or step 2, we’ll host a webinar for project applicants that submitted intents on June 18</a:t>
            </a:r>
            <a:r>
              <a:rPr lang="en-US" baseline="30000" dirty="0"/>
              <a:t>th</a:t>
            </a:r>
            <a:r>
              <a:rPr lang="en-US" dirty="0"/>
              <a:t> at 1 PM to cover the </a:t>
            </a:r>
            <a:r>
              <a:rPr lang="en-US" dirty="0" err="1"/>
              <a:t>ZoomGrants</a:t>
            </a:r>
            <a:r>
              <a:rPr lang="en-US" dirty="0"/>
              <a:t> process. </a:t>
            </a:r>
          </a:p>
          <a:p>
            <a:endParaRPr lang="en-US" dirty="0"/>
          </a:p>
          <a:p>
            <a:r>
              <a:rPr lang="en-US" dirty="0" err="1"/>
              <a:t>WE’ll</a:t>
            </a:r>
            <a:r>
              <a:rPr lang="en-US" dirty="0"/>
              <a:t> host applicant office hours on 4 dates listed here.</a:t>
            </a:r>
          </a:p>
          <a:p>
            <a:endParaRPr lang="en-US" dirty="0"/>
          </a:p>
          <a:p>
            <a:r>
              <a:rPr lang="en-US" dirty="0"/>
              <a:t>Applications are due to the NC BoS CoC at NCCEH by 5 PM on Monday, July 13</a:t>
            </a:r>
            <a:r>
              <a:rPr lang="en-US" baseline="30000" dirty="0"/>
              <a:t>th</a:t>
            </a:r>
          </a:p>
          <a:p>
            <a:endParaRPr lang="en-US" dirty="0"/>
          </a:p>
          <a:p>
            <a:r>
              <a:rPr lang="en-US" dirty="0"/>
              <a:t>The Project Review Committee and Balance of State staff will review applications between July 14</a:t>
            </a:r>
            <a:r>
              <a:rPr lang="en-US" baseline="30000" dirty="0"/>
              <a:t>th</a:t>
            </a:r>
            <a:r>
              <a:rPr lang="en-US" dirty="0"/>
              <a:t> and 27</a:t>
            </a:r>
            <a:r>
              <a:rPr lang="en-US" baseline="30000" dirty="0"/>
              <a:t>th</a:t>
            </a:r>
            <a:endParaRPr lang="en-US" dirty="0"/>
          </a:p>
          <a:p>
            <a:endParaRPr lang="en-US" dirty="0"/>
          </a:p>
          <a:p>
            <a:r>
              <a:rPr lang="en-US" dirty="0"/>
              <a:t>Governance Board will meet on August 4</a:t>
            </a:r>
            <a:r>
              <a:rPr lang="en-US" baseline="30000" dirty="0"/>
              <a:t>th</a:t>
            </a:r>
            <a:r>
              <a:rPr lang="en-US" dirty="0"/>
              <a:t> to review and hopefully approve the recommended slate of application as presented by the Project Review Committee.</a:t>
            </a:r>
          </a:p>
          <a:p>
            <a:endParaRPr lang="en-US" dirty="0"/>
          </a:p>
          <a:p>
            <a:r>
              <a:rPr lang="en-US" dirty="0"/>
              <a:t>We will send out notifications to each applicant of the </a:t>
            </a:r>
            <a:r>
              <a:rPr lang="en-US" dirty="0" err="1"/>
              <a:t>Goverance</a:t>
            </a:r>
            <a:r>
              <a:rPr lang="en-US" dirty="0"/>
              <a:t> Board’s decision by the end of the day on August 4</a:t>
            </a:r>
            <a:r>
              <a:rPr lang="en-US" baseline="30000" dirty="0"/>
              <a:t>th</a:t>
            </a:r>
            <a:r>
              <a:rPr lang="en-US" dirty="0"/>
              <a:t>. Then any appeals to denied project applications are due by those applicant agencies by 5 PM on August 6</a:t>
            </a:r>
            <a:r>
              <a:rPr lang="en-US" baseline="30000" dirty="0"/>
              <a:t>th</a:t>
            </a:r>
            <a:r>
              <a:rPr lang="en-US" dirty="0"/>
              <a:t>. The Project Review Committee will meet to review any appeals on August 10</a:t>
            </a:r>
            <a:r>
              <a:rPr lang="en-US" baseline="30000" dirty="0"/>
              <a:t>th</a:t>
            </a:r>
            <a:r>
              <a:rPr lang="en-US" dirty="0"/>
              <a:t> and the Governance Board will meet to review any recommendations about those appeals on August 11</a:t>
            </a:r>
            <a:r>
              <a:rPr lang="en-US" baseline="30000" dirty="0"/>
              <a:t>th</a:t>
            </a:r>
            <a:r>
              <a:rPr lang="en-US" dirty="0"/>
              <a:t>. These appeals meetings are tentative and will only occur if there are eligible appeals submitted.</a:t>
            </a:r>
          </a:p>
          <a:p>
            <a:endParaRPr lang="en-US" dirty="0"/>
          </a:p>
          <a:p>
            <a:r>
              <a:rPr lang="en-US" dirty="0"/>
              <a:t>Then all project applications approved for submission will move forward in the competition and must be submitted to NC DHHS by 5 PM on August 24</a:t>
            </a:r>
            <a:r>
              <a:rPr lang="en-US" baseline="30000" dirty="0"/>
              <a:t>th</a:t>
            </a:r>
            <a:r>
              <a:rPr lang="en-US" dirty="0"/>
              <a:t>.</a:t>
            </a:r>
          </a:p>
          <a:p>
            <a:endParaRPr lang="en-US" dirty="0"/>
          </a:p>
          <a:p>
            <a:r>
              <a:rPr lang="en-US" dirty="0"/>
              <a:t>Balance of State staff will complete the regional application on behalf of the CoC by that deadline as well.</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AE3E0ED6-3EAF-430E-9620-8A5333A56CF1}" type="slidenum">
              <a:rPr lang="en-US" smtClean="0"/>
              <a:pPr/>
              <a:t>25</a:t>
            </a:fld>
            <a:endParaRPr lang="en-US"/>
          </a:p>
        </p:txBody>
      </p:sp>
    </p:spTree>
    <p:extLst>
      <p:ext uri="{BB962C8B-B14F-4D97-AF65-F5344CB8AC3E}">
        <p14:creationId xmlns:p14="http://schemas.microsoft.com/office/powerpoint/2010/main" val="68137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recap of the highlights.</a:t>
            </a:r>
          </a:p>
          <a:p>
            <a:endParaRPr lang="en-US" dirty="0"/>
          </a:p>
          <a:p>
            <a:r>
              <a:rPr lang="en-US" dirty="0"/>
              <a:t>Read slide.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26</a:t>
            </a:fld>
            <a:endParaRPr lang="en-US"/>
          </a:p>
        </p:txBody>
      </p:sp>
    </p:spTree>
    <p:extLst>
      <p:ext uri="{BB962C8B-B14F-4D97-AF65-F5344CB8AC3E}">
        <p14:creationId xmlns:p14="http://schemas.microsoft.com/office/powerpoint/2010/main" val="699541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0D3A-FF9A-FB1F-3A84-61DB00D161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80ECF-4439-034B-EFAC-9EA2A852E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2751E-8F01-F077-0FC3-094A49070CCB}"/>
              </a:ext>
            </a:extLst>
          </p:cNvPr>
          <p:cNvSpPr>
            <a:spLocks noGrp="1"/>
          </p:cNvSpPr>
          <p:nvPr>
            <p:ph type="body" idx="1"/>
          </p:nvPr>
        </p:nvSpPr>
        <p:spPr/>
        <p:txBody>
          <a:bodyPr/>
          <a:lstStyle/>
          <a:p>
            <a:r>
              <a:rPr lang="en-US" dirty="0"/>
              <a:t>Next we’ll review the 3 step application process in more detail</a:t>
            </a:r>
          </a:p>
          <a:p>
            <a:endParaRPr lang="en-US" dirty="0"/>
          </a:p>
          <a:p>
            <a:r>
              <a:rPr lang="en-US" dirty="0"/>
              <a:t>Next slide.</a:t>
            </a:r>
          </a:p>
        </p:txBody>
      </p:sp>
      <p:sp>
        <p:nvSpPr>
          <p:cNvPr id="4" name="Slide Number Placeholder 3">
            <a:extLst>
              <a:ext uri="{FF2B5EF4-FFF2-40B4-BE49-F238E27FC236}">
                <a16:creationId xmlns:a16="http://schemas.microsoft.com/office/drawing/2014/main" id="{C641DE74-CE00-2BD0-29AF-16C9FD114809}"/>
              </a:ext>
            </a:extLst>
          </p:cNvPr>
          <p:cNvSpPr>
            <a:spLocks noGrp="1"/>
          </p:cNvSpPr>
          <p:nvPr>
            <p:ph type="sldNum" sz="quarter" idx="5"/>
          </p:nvPr>
        </p:nvSpPr>
        <p:spPr/>
        <p:txBody>
          <a:bodyPr/>
          <a:lstStyle/>
          <a:p>
            <a:fld id="{AE3E0ED6-3EAF-430E-9620-8A5333A56CF1}" type="slidenum">
              <a:rPr lang="en-US" smtClean="0"/>
              <a:pPr/>
              <a:t>27</a:t>
            </a:fld>
            <a:endParaRPr lang="en-US"/>
          </a:p>
        </p:txBody>
      </p:sp>
    </p:spTree>
    <p:extLst>
      <p:ext uri="{BB962C8B-B14F-4D97-AF65-F5344CB8AC3E}">
        <p14:creationId xmlns:p14="http://schemas.microsoft.com/office/powerpoint/2010/main" val="121223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is Step 1: Intent to Apply / Intent to Return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slide.</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28</a:t>
            </a:fld>
            <a:endParaRPr lang="en-US"/>
          </a:p>
        </p:txBody>
      </p:sp>
    </p:spTree>
    <p:extLst>
      <p:ext uri="{BB962C8B-B14F-4D97-AF65-F5344CB8AC3E}">
        <p14:creationId xmlns:p14="http://schemas.microsoft.com/office/powerpoint/2010/main" val="156036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E5661-808D-2A71-6453-9014B05C0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D5EA8-4649-F790-BA9B-491B1C96E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39AD6A-E3F6-1FD1-85D0-605BD2EEFA2E}"/>
              </a:ext>
            </a:extLst>
          </p:cNvPr>
          <p:cNvSpPr>
            <a:spLocks noGrp="1"/>
          </p:cNvSpPr>
          <p:nvPr>
            <p:ph type="body" idx="1"/>
          </p:nvPr>
        </p:nvSpPr>
        <p:spPr/>
        <p:txBody>
          <a:bodyPr/>
          <a:lstStyle/>
          <a:p>
            <a:pPr marL="0" indent="0">
              <a:buNone/>
            </a:pPr>
            <a:r>
              <a:rPr lang="en-US" dirty="0"/>
              <a:t>Agencies that have never received ESG Program funding, as well as agencies that have received ESG Program funding in the past, but not in calendar year 2026, are considered New Agencies and </a:t>
            </a:r>
            <a:r>
              <a:rPr lang="en-US" b="1" i="1" u="sng" dirty="0"/>
              <a:t>must</a:t>
            </a:r>
            <a:r>
              <a:rPr lang="en-US" dirty="0"/>
              <a:t> complete and submit an Intent to Apply Form to the NC BoS Coc at NCCEH. </a:t>
            </a:r>
          </a:p>
          <a:p>
            <a:pPr marL="0" indent="0">
              <a:buNone/>
            </a:pPr>
            <a:endParaRPr lang="en-US" dirty="0"/>
          </a:p>
          <a:p>
            <a:pPr marL="0" indent="0">
              <a:buNone/>
            </a:pPr>
            <a:r>
              <a:rPr lang="en-US" dirty="0"/>
              <a:t>The Intent to Apply form will open Friday, May 22, 2026, at 9 AM, and is due by </a:t>
            </a:r>
            <a:r>
              <a:rPr lang="en-US" b="1" u="sng" dirty="0"/>
              <a:t>5 PM on </a:t>
            </a:r>
            <a:r>
              <a:rPr lang="en-US" b="1" i="1" u="sng" dirty="0"/>
              <a:t>Monday, June 15, 2026</a:t>
            </a:r>
            <a:r>
              <a:rPr lang="en-US" u="sng" dirty="0"/>
              <a:t>.</a:t>
            </a:r>
          </a:p>
          <a:p>
            <a:pPr marL="0" indent="0">
              <a:buNone/>
            </a:pPr>
            <a:endParaRPr lang="en-US" u="sng" dirty="0"/>
          </a:p>
          <a:p>
            <a:pPr marL="0" indent="0">
              <a:buNone/>
            </a:pPr>
            <a:r>
              <a:rPr lang="en-US" dirty="0"/>
              <a:t>The Intent to Apply is a short Smartsheet form to ensure applicant and project eligibility. Link to the form will go live on our </a:t>
            </a:r>
            <a:r>
              <a:rPr lang="en-US" dirty="0">
                <a:hlinkClick r:id="rId3"/>
              </a:rPr>
              <a:t>website</a:t>
            </a:r>
            <a:r>
              <a:rPr lang="en-US" dirty="0"/>
              <a:t>, under the heading “CY2027 ESG Program Annual Competition - Starts May 21, 2026”by 9 AM tomorrow, May 22, 2026, and is due by </a:t>
            </a:r>
            <a:r>
              <a:rPr lang="en-US" b="1" u="sng" dirty="0"/>
              <a:t>5 PM on</a:t>
            </a:r>
            <a:r>
              <a:rPr lang="en-US" dirty="0"/>
              <a:t> </a:t>
            </a:r>
            <a:r>
              <a:rPr lang="en-US" b="1" i="1" u="sng" dirty="0"/>
              <a:t>Monday, June 15, 2026.</a:t>
            </a:r>
            <a:endParaRPr lang="en-US" dirty="0"/>
          </a:p>
          <a:p>
            <a:pPr marL="0" indent="0">
              <a:buNone/>
            </a:pPr>
            <a:r>
              <a:rPr lang="en-US" dirty="0"/>
              <a:t>We will share the form through the Balance of State email list. If you do not currently receive emails from </a:t>
            </a:r>
            <a:r>
              <a:rPr lang="en-US" u="sng" dirty="0">
                <a:hlinkClick r:id="rId4"/>
              </a:rPr>
              <a:t>bos@ncceh.org</a:t>
            </a:r>
            <a:r>
              <a:rPr lang="en-US" dirty="0"/>
              <a:t>, please reach out to us for inclusion on this email list! </a:t>
            </a:r>
          </a:p>
          <a:p>
            <a:endParaRPr lang="en-US" dirty="0"/>
          </a:p>
          <a:p>
            <a:r>
              <a:rPr lang="en-US" dirty="0"/>
              <a:t>Next slide.</a:t>
            </a:r>
          </a:p>
        </p:txBody>
      </p:sp>
      <p:sp>
        <p:nvSpPr>
          <p:cNvPr id="4" name="Slide Number Placeholder 3">
            <a:extLst>
              <a:ext uri="{FF2B5EF4-FFF2-40B4-BE49-F238E27FC236}">
                <a16:creationId xmlns:a16="http://schemas.microsoft.com/office/drawing/2014/main" id="{9AA9735D-4B4E-EA9F-3663-47371F22678C}"/>
              </a:ext>
            </a:extLst>
          </p:cNvPr>
          <p:cNvSpPr>
            <a:spLocks noGrp="1"/>
          </p:cNvSpPr>
          <p:nvPr>
            <p:ph type="sldNum" sz="quarter" idx="5"/>
          </p:nvPr>
        </p:nvSpPr>
        <p:spPr/>
        <p:txBody>
          <a:bodyPr/>
          <a:lstStyle/>
          <a:p>
            <a:fld id="{AE3E0ED6-3EAF-430E-9620-8A5333A56CF1}" type="slidenum">
              <a:rPr lang="en-US" smtClean="0"/>
              <a:pPr/>
              <a:t>29</a:t>
            </a:fld>
            <a:endParaRPr lang="en-US"/>
          </a:p>
        </p:txBody>
      </p:sp>
    </p:spTree>
    <p:extLst>
      <p:ext uri="{BB962C8B-B14F-4D97-AF65-F5344CB8AC3E}">
        <p14:creationId xmlns:p14="http://schemas.microsoft.com/office/powerpoint/2010/main" val="7659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started with an overview of the ESG Program, Eligibility and Compliance.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3</a:t>
            </a:fld>
            <a:endParaRPr lang="en-US"/>
          </a:p>
        </p:txBody>
      </p:sp>
    </p:spTree>
    <p:extLst>
      <p:ext uri="{BB962C8B-B14F-4D97-AF65-F5344CB8AC3E}">
        <p14:creationId xmlns:p14="http://schemas.microsoft.com/office/powerpoint/2010/main" val="2992616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339BB-6250-AC67-E3F5-8B7A4925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F9E2A2-FA44-503B-12BD-3CE6110BD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29C8DB-B775-ECFE-A964-73C1D664A8F0}"/>
              </a:ext>
            </a:extLst>
          </p:cNvPr>
          <p:cNvSpPr>
            <a:spLocks noGrp="1"/>
          </p:cNvSpPr>
          <p:nvPr>
            <p:ph type="body" idx="1"/>
          </p:nvPr>
        </p:nvSpPr>
        <p:spPr/>
        <p:txBody>
          <a:bodyPr/>
          <a:lstStyle/>
          <a:p>
            <a:pPr marL="0" indent="0">
              <a:buNone/>
            </a:pPr>
            <a:r>
              <a:rPr lang="en-US" dirty="0"/>
              <a:t>Agencies that received ESG Program funding for any project type activity in calendar year 2026 are considered Returning Agencies and must complete and submit an Intent to Return Form to NC BoS CoC at NCCEH. </a:t>
            </a:r>
          </a:p>
          <a:p>
            <a:pPr marL="0" indent="0">
              <a:buNone/>
            </a:pPr>
            <a:endParaRPr lang="en-US" dirty="0"/>
          </a:p>
          <a:p>
            <a:pPr marL="0" indent="0">
              <a:buNone/>
            </a:pPr>
            <a:r>
              <a:rPr lang="en-US" dirty="0"/>
              <a:t>The Intent to Return form Link will go live on our </a:t>
            </a:r>
            <a:r>
              <a:rPr lang="en-US" dirty="0">
                <a:hlinkClick r:id="rId3"/>
              </a:rPr>
              <a:t>website</a:t>
            </a:r>
            <a:r>
              <a:rPr lang="en-US" dirty="0"/>
              <a:t>, under the heading “CY2027 ESG Program Annual Competition - Starts May 21, 2026”by 9 AM tomorrow, May 22, 2026, at 9 AM, and is due by </a:t>
            </a:r>
            <a:r>
              <a:rPr lang="en-US" b="1" u="sng" dirty="0"/>
              <a:t>5 PM on</a:t>
            </a:r>
            <a:r>
              <a:rPr lang="en-US" dirty="0"/>
              <a:t> </a:t>
            </a:r>
            <a:r>
              <a:rPr lang="en-US" b="1" i="1" u="sng" dirty="0"/>
              <a:t>Monday, June 15, 2026.</a:t>
            </a:r>
            <a:endParaRPr lang="en-US" dirty="0"/>
          </a:p>
          <a:p>
            <a:endParaRPr lang="en-US" dirty="0"/>
          </a:p>
        </p:txBody>
      </p:sp>
      <p:sp>
        <p:nvSpPr>
          <p:cNvPr id="4" name="Slide Number Placeholder 3">
            <a:extLst>
              <a:ext uri="{FF2B5EF4-FFF2-40B4-BE49-F238E27FC236}">
                <a16:creationId xmlns:a16="http://schemas.microsoft.com/office/drawing/2014/main" id="{ED0CDB1B-9B23-484B-FDDC-52BBD720D154}"/>
              </a:ext>
            </a:extLst>
          </p:cNvPr>
          <p:cNvSpPr>
            <a:spLocks noGrp="1"/>
          </p:cNvSpPr>
          <p:nvPr>
            <p:ph type="sldNum" sz="quarter" idx="5"/>
          </p:nvPr>
        </p:nvSpPr>
        <p:spPr/>
        <p:txBody>
          <a:bodyPr/>
          <a:lstStyle/>
          <a:p>
            <a:fld id="{AE3E0ED6-3EAF-430E-9620-8A5333A56CF1}" type="slidenum">
              <a:rPr lang="en-US" smtClean="0"/>
              <a:pPr/>
              <a:t>30</a:t>
            </a:fld>
            <a:endParaRPr lang="en-US"/>
          </a:p>
        </p:txBody>
      </p:sp>
    </p:spTree>
    <p:extLst>
      <p:ext uri="{BB962C8B-B14F-4D97-AF65-F5344CB8AC3E}">
        <p14:creationId xmlns:p14="http://schemas.microsoft.com/office/powerpoint/2010/main" val="1940487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D4EEC-030C-6221-F692-B42D5B11A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9E0DF-2EC8-1CA2-8BEC-24AA24966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045BF-4338-E916-5CFA-816DF93C6456}"/>
              </a:ext>
            </a:extLst>
          </p:cNvPr>
          <p:cNvSpPr>
            <a:spLocks noGrp="1"/>
          </p:cNvSpPr>
          <p:nvPr>
            <p:ph type="body" idx="1"/>
          </p:nvPr>
        </p:nvSpPr>
        <p:spPr/>
        <p:txBody>
          <a:bodyPr/>
          <a:lstStyle/>
          <a:p>
            <a:pPr marL="0" indent="0">
              <a:buNone/>
            </a:pPr>
            <a:r>
              <a:rPr lang="en-US" dirty="0"/>
              <a:t>NCCEH staff will review the information submitted, and if eligibility requirements are met, the applicant agency will be sent a link to complete and submit an application in </a:t>
            </a:r>
            <a:r>
              <a:rPr lang="en-US" dirty="0" err="1"/>
              <a:t>ZoomGrants</a:t>
            </a:r>
            <a:r>
              <a:rPr lang="en-US" dirty="0"/>
              <a:t> (application software). </a:t>
            </a:r>
          </a:p>
          <a:p>
            <a:pPr marL="0" indent="0">
              <a:buNone/>
            </a:pPr>
            <a:r>
              <a:rPr lang="en-US" dirty="0"/>
              <a:t> </a:t>
            </a:r>
          </a:p>
          <a:p>
            <a:r>
              <a:rPr lang="en-US" dirty="0"/>
              <a:t>Eligibility Criteria to move forward to Step 2 in the competition:</a:t>
            </a:r>
          </a:p>
          <a:p>
            <a:pPr lvl="1"/>
            <a:r>
              <a:rPr lang="en-US" dirty="0"/>
              <a:t>Agency must be a </a:t>
            </a:r>
            <a:r>
              <a:rPr lang="en-US" dirty="0">
                <a:hlinkClick r:id="rId3"/>
              </a:rPr>
              <a:t>member organization</a:t>
            </a:r>
            <a:r>
              <a:rPr lang="en-US" dirty="0"/>
              <a:t> in the NC BoS CoC </a:t>
            </a:r>
          </a:p>
          <a:p>
            <a:pPr lvl="1"/>
            <a:r>
              <a:rPr lang="en-US" dirty="0"/>
              <a:t>Agency must be a 501(c)3 (nonprofit) or unit of local government</a:t>
            </a:r>
          </a:p>
          <a:p>
            <a:pPr lvl="1"/>
            <a:r>
              <a:rPr lang="en-US" dirty="0"/>
              <a:t>Agency must have an active Unique Entity Identifier (UEI) #/</a:t>
            </a:r>
            <a:r>
              <a:rPr lang="en-US" dirty="0">
                <a:hlinkClick r:id="rId4"/>
              </a:rPr>
              <a:t>SAM.gov </a:t>
            </a:r>
            <a:r>
              <a:rPr lang="en-US" dirty="0"/>
              <a:t>registration</a:t>
            </a:r>
          </a:p>
          <a:p>
            <a:pPr lvl="1"/>
            <a:r>
              <a:rPr lang="en-US" dirty="0"/>
              <a:t>Agency must be applying for eligible activities of street outreach, emergency shelter, rapid rehousing, homelessness prevention, and/or HMIS (comparable database)</a:t>
            </a:r>
          </a:p>
          <a:p>
            <a:endParaRPr lang="en-US" dirty="0"/>
          </a:p>
          <a:p>
            <a:r>
              <a:rPr lang="en-US" dirty="0"/>
              <a:t>Next slide.</a:t>
            </a:r>
          </a:p>
        </p:txBody>
      </p:sp>
      <p:sp>
        <p:nvSpPr>
          <p:cNvPr id="4" name="Slide Number Placeholder 3">
            <a:extLst>
              <a:ext uri="{FF2B5EF4-FFF2-40B4-BE49-F238E27FC236}">
                <a16:creationId xmlns:a16="http://schemas.microsoft.com/office/drawing/2014/main" id="{EFC3CB8D-DE2B-9B81-05BE-6BEC7A893C18}"/>
              </a:ext>
            </a:extLst>
          </p:cNvPr>
          <p:cNvSpPr>
            <a:spLocks noGrp="1"/>
          </p:cNvSpPr>
          <p:nvPr>
            <p:ph type="sldNum" sz="quarter" idx="5"/>
          </p:nvPr>
        </p:nvSpPr>
        <p:spPr/>
        <p:txBody>
          <a:bodyPr/>
          <a:lstStyle/>
          <a:p>
            <a:fld id="{AE3E0ED6-3EAF-430E-9620-8A5333A56CF1}" type="slidenum">
              <a:rPr lang="en-US" smtClean="0"/>
              <a:pPr/>
              <a:t>31</a:t>
            </a:fld>
            <a:endParaRPr lang="en-US"/>
          </a:p>
        </p:txBody>
      </p:sp>
    </p:spTree>
    <p:extLst>
      <p:ext uri="{BB962C8B-B14F-4D97-AF65-F5344CB8AC3E}">
        <p14:creationId xmlns:p14="http://schemas.microsoft.com/office/powerpoint/2010/main" val="179989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D5C2-A23E-F803-8AAF-051A0502F0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03221-5CDB-A680-A903-9C373DEBD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BE6A6-1EDD-0EDA-CAE4-B3EB59D26877}"/>
              </a:ext>
            </a:extLst>
          </p:cNvPr>
          <p:cNvSpPr>
            <a:spLocks noGrp="1"/>
          </p:cNvSpPr>
          <p:nvPr>
            <p:ph type="body" idx="1"/>
          </p:nvPr>
        </p:nvSpPr>
        <p:spPr/>
        <p:txBody>
          <a:bodyPr/>
          <a:lstStyle/>
          <a:p>
            <a:r>
              <a:rPr lang="en-US" dirty="0"/>
              <a:t>NCCEH will host an office hour session on Wednesday, June 3</a:t>
            </a:r>
            <a:r>
              <a:rPr lang="en-US" baseline="30000" dirty="0"/>
              <a:t>rd</a:t>
            </a:r>
            <a:r>
              <a:rPr lang="en-US" dirty="0"/>
              <a:t> at 1 PM for folks who have any questions about the Intent Process. This office hour session is on the events page of the NCCEH website.</a:t>
            </a:r>
          </a:p>
          <a:p>
            <a:endParaRPr lang="en-US" dirty="0"/>
          </a:p>
          <a:p>
            <a:r>
              <a:rPr lang="en-US" dirty="0"/>
              <a:t>Next slide.</a:t>
            </a:r>
          </a:p>
        </p:txBody>
      </p:sp>
      <p:sp>
        <p:nvSpPr>
          <p:cNvPr id="4" name="Slide Number Placeholder 3">
            <a:extLst>
              <a:ext uri="{FF2B5EF4-FFF2-40B4-BE49-F238E27FC236}">
                <a16:creationId xmlns:a16="http://schemas.microsoft.com/office/drawing/2014/main" id="{7FEFD0D3-220E-853F-6CFD-CC09E554A1D2}"/>
              </a:ext>
            </a:extLst>
          </p:cNvPr>
          <p:cNvSpPr>
            <a:spLocks noGrp="1"/>
          </p:cNvSpPr>
          <p:nvPr>
            <p:ph type="sldNum" sz="quarter" idx="5"/>
          </p:nvPr>
        </p:nvSpPr>
        <p:spPr/>
        <p:txBody>
          <a:bodyPr/>
          <a:lstStyle/>
          <a:p>
            <a:fld id="{AE3E0ED6-3EAF-430E-9620-8A5333A56CF1}" type="slidenum">
              <a:rPr lang="en-US" smtClean="0"/>
              <a:pPr/>
              <a:t>32</a:t>
            </a:fld>
            <a:endParaRPr lang="en-US"/>
          </a:p>
        </p:txBody>
      </p:sp>
    </p:spTree>
    <p:extLst>
      <p:ext uri="{BB962C8B-B14F-4D97-AF65-F5344CB8AC3E}">
        <p14:creationId xmlns:p14="http://schemas.microsoft.com/office/powerpoint/2010/main" val="4195587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review Step 2 of the process which is submitting the application to the NC BoS CoC at NCCEH for review.</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33</a:t>
            </a:fld>
            <a:endParaRPr lang="en-US"/>
          </a:p>
        </p:txBody>
      </p:sp>
    </p:spTree>
    <p:extLst>
      <p:ext uri="{BB962C8B-B14F-4D97-AF65-F5344CB8AC3E}">
        <p14:creationId xmlns:p14="http://schemas.microsoft.com/office/powerpoint/2010/main" val="3345519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94CBB-3F09-D45B-456C-FB4EA91E6A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301A1-3F58-00F4-6986-D0BC5A3350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4BDC9-8268-B8B8-710E-0BD63BCAA5E5}"/>
              </a:ext>
            </a:extLst>
          </p:cNvPr>
          <p:cNvSpPr>
            <a:spLocks noGrp="1"/>
          </p:cNvSpPr>
          <p:nvPr>
            <p:ph type="body" idx="1"/>
          </p:nvPr>
        </p:nvSpPr>
        <p:spPr/>
        <p:txBody>
          <a:bodyPr/>
          <a:lstStyle/>
          <a:p>
            <a:pPr marL="0" indent="0">
              <a:buNone/>
            </a:pPr>
            <a:r>
              <a:rPr lang="en-US" dirty="0"/>
              <a:t>NCCEH now uses </a:t>
            </a:r>
            <a:r>
              <a:rPr lang="en-US" dirty="0" err="1"/>
              <a:t>ZoomGrants</a:t>
            </a:r>
            <a:r>
              <a:rPr lang="en-US" dirty="0"/>
              <a:t> for application submission, review, and scoring. </a:t>
            </a:r>
          </a:p>
          <a:p>
            <a:endParaRPr lang="en-US" dirty="0"/>
          </a:p>
          <a:p>
            <a:r>
              <a:rPr lang="en-US" dirty="0"/>
              <a:t>We will go over the application materials in this webinar, but it is important to read the instructions in </a:t>
            </a:r>
            <a:r>
              <a:rPr lang="en-US" dirty="0" err="1"/>
              <a:t>ZoomGrants</a:t>
            </a:r>
            <a:r>
              <a:rPr lang="en-US" dirty="0"/>
              <a:t> in detail! </a:t>
            </a:r>
          </a:p>
          <a:p>
            <a:pPr marL="0" indent="0">
              <a:buNone/>
            </a:pPr>
            <a:endParaRPr lang="en-US" dirty="0"/>
          </a:p>
          <a:p>
            <a:r>
              <a:rPr lang="en-US" b="1" dirty="0"/>
              <a:t>Again, it is important to remember this is a competition, if you submit the wrong materials, or an incomplete application, your application will potentially not be eligible for scoring or will not score well, leaving it at risk of not being funded or funded at a low level!</a:t>
            </a:r>
          </a:p>
          <a:p>
            <a:endParaRPr lang="en-US" b="1" dirty="0"/>
          </a:p>
          <a:p>
            <a:r>
              <a:rPr lang="en-US" dirty="0" err="1"/>
              <a:t>ZoomGrants</a:t>
            </a:r>
            <a:r>
              <a:rPr lang="en-US" dirty="0"/>
              <a:t> will help agencies submit a complete application. Please follow the instructions to help you ensure you have all the right components to submit a competitive application by the deadline! </a:t>
            </a:r>
          </a:p>
          <a:p>
            <a:endParaRPr lang="en-US" dirty="0"/>
          </a:p>
          <a:p>
            <a:r>
              <a:rPr lang="en-US" dirty="0"/>
              <a:t>Next slide.</a:t>
            </a:r>
          </a:p>
          <a:p>
            <a:endParaRPr lang="en-US" dirty="0"/>
          </a:p>
        </p:txBody>
      </p:sp>
      <p:sp>
        <p:nvSpPr>
          <p:cNvPr id="4" name="Slide Number Placeholder 3">
            <a:extLst>
              <a:ext uri="{FF2B5EF4-FFF2-40B4-BE49-F238E27FC236}">
                <a16:creationId xmlns:a16="http://schemas.microsoft.com/office/drawing/2014/main" id="{73A4F497-98CF-C19A-9717-4B274ADA51D4}"/>
              </a:ext>
            </a:extLst>
          </p:cNvPr>
          <p:cNvSpPr>
            <a:spLocks noGrp="1"/>
          </p:cNvSpPr>
          <p:nvPr>
            <p:ph type="sldNum" sz="quarter" idx="5"/>
          </p:nvPr>
        </p:nvSpPr>
        <p:spPr/>
        <p:txBody>
          <a:bodyPr/>
          <a:lstStyle/>
          <a:p>
            <a:fld id="{AE3E0ED6-3EAF-430E-9620-8A5333A56CF1}" type="slidenum">
              <a:rPr lang="en-US" smtClean="0"/>
              <a:pPr/>
              <a:t>34</a:t>
            </a:fld>
            <a:endParaRPr lang="en-US"/>
          </a:p>
        </p:txBody>
      </p:sp>
    </p:spTree>
    <p:extLst>
      <p:ext uri="{BB962C8B-B14F-4D97-AF65-F5344CB8AC3E}">
        <p14:creationId xmlns:p14="http://schemas.microsoft.com/office/powerpoint/2010/main" val="3891406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host a tutorial webinar on </a:t>
            </a:r>
            <a:r>
              <a:rPr lang="en-US" dirty="0" err="1"/>
              <a:t>ZoomGrants</a:t>
            </a:r>
            <a:r>
              <a:rPr lang="en-US" dirty="0"/>
              <a:t> on Thursday, June 18</a:t>
            </a:r>
            <a:r>
              <a:rPr lang="en-US" baseline="30000" dirty="0"/>
              <a:t>th</a:t>
            </a:r>
            <a:r>
              <a:rPr lang="en-US" dirty="0"/>
              <a:t> at 10 AM. Agencies approved to move to step 2 and complete an application in </a:t>
            </a:r>
            <a:r>
              <a:rPr lang="en-US" dirty="0" err="1"/>
              <a:t>ZoomGrants</a:t>
            </a:r>
            <a:r>
              <a:rPr lang="en-US" dirty="0"/>
              <a:t> will be sent a link to this webinar.</a:t>
            </a:r>
          </a:p>
          <a:p>
            <a:endParaRPr lang="en-US" dirty="0"/>
          </a:p>
          <a:p>
            <a:r>
              <a:rPr lang="en-US" dirty="0"/>
              <a:t>We will also host Office Hour Sessions on the dates and times listed here.</a:t>
            </a:r>
          </a:p>
          <a:p>
            <a:endParaRPr lang="en-US" dirty="0"/>
          </a:p>
          <a:p>
            <a:r>
              <a:rPr lang="en-US" dirty="0"/>
              <a:t>We will issue emails to eligible applicants for these Office Hours via </a:t>
            </a:r>
            <a:r>
              <a:rPr lang="en-US" dirty="0" err="1"/>
              <a:t>ZoomGrants</a:t>
            </a:r>
            <a:r>
              <a:rPr lang="en-US" dirty="0"/>
              <a:t>.</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35</a:t>
            </a:fld>
            <a:endParaRPr lang="en-US"/>
          </a:p>
        </p:txBody>
      </p:sp>
    </p:spTree>
    <p:extLst>
      <p:ext uri="{BB962C8B-B14F-4D97-AF65-F5344CB8AC3E}">
        <p14:creationId xmlns:p14="http://schemas.microsoft.com/office/powerpoint/2010/main" val="4062148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494DA-7330-F66B-4C95-0C31C3196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1289B-822C-46B9-A17F-16E4282EA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C44F4-AEB4-D770-DDBA-E6D9E6ECF80E}"/>
              </a:ext>
            </a:extLst>
          </p:cNvPr>
          <p:cNvSpPr>
            <a:spLocks noGrp="1"/>
          </p:cNvSpPr>
          <p:nvPr>
            <p:ph type="body" idx="1"/>
          </p:nvPr>
        </p:nvSpPr>
        <p:spPr/>
        <p:txBody>
          <a:bodyPr/>
          <a:lstStyle/>
          <a:p>
            <a:r>
              <a:rPr lang="en-US" dirty="0"/>
              <a:t>All project applicants must submit a project application. The project application is the one produced by the NC ESG Office. There are two types of project applications. One for Returning Applicants and one for New Applicants. </a:t>
            </a:r>
          </a:p>
          <a:p>
            <a:endParaRPr lang="en-US" dirty="0"/>
          </a:p>
          <a:p>
            <a:r>
              <a:rPr lang="en-US" dirty="0"/>
              <a:t>Each application contains a section for your organization’s information and sections for each eligible activity type – SO, ES, RRH, HP, and HMIS or Comparable Database. Only one project application is needed regardless of how many project types your agency applies for. If you were funded in last year’s competition, meaning you are operating an ESG funding project this calendar year in 2026, you would complete a Returning Applicant project application. You can apply for any activity which could include the one you currently provide and/or new activities. If you either did not apply for ESG funding last year or were not awarded ESG funding last year, you must complete a New Applicant Project application and complete all parts of the application for the activities you hope to implement with ESG funds. </a:t>
            </a:r>
          </a:p>
          <a:p>
            <a:endParaRPr lang="en-US" dirty="0"/>
          </a:p>
          <a:p>
            <a:r>
              <a:rPr lang="en-US" dirty="0"/>
              <a:t>We’re noting two common errors in the project application here and that is skipping over some questions and essentially leaving them blank. Or not addressing all components of a question. So be sure you are answering all of the questions in the application that you need to answer as it will affect your score.</a:t>
            </a:r>
          </a:p>
          <a:p>
            <a:endParaRPr lang="en-US" dirty="0"/>
          </a:p>
          <a:p>
            <a:r>
              <a:rPr lang="en-US" dirty="0"/>
              <a:t>All project applicants must submit a Project Budget Form. This form is also produced by the NC ESG Office. Only one project budget form is needed. There is an overall or total tab labeled Budget Cover Page and then separate tabs for each eligible activity that all feed into the Budget Cover Page tab. Complete the tab for the corresponding activity, and the information on the activity tabs feeds into the budget cover page tab.</a:t>
            </a:r>
          </a:p>
          <a:p>
            <a:endParaRPr lang="en-US" dirty="0"/>
          </a:p>
          <a:p>
            <a:r>
              <a:rPr lang="en-US" sz="1200" i="1" dirty="0"/>
              <a:t>Please pay attention when completing this form &amp; be sure you are entering the funding or budget amount in the right tab for the right project type and that you enter your agency’s name at the top of each tab in which you are entering data.</a:t>
            </a:r>
            <a:r>
              <a:rPr lang="en-US" sz="1200" dirty="0"/>
              <a:t> These are common errors and can trip up the review of your application!</a:t>
            </a:r>
            <a:endParaRPr lang="en-US" dirty="0"/>
          </a:p>
          <a:p>
            <a:endParaRPr lang="en-US" dirty="0"/>
          </a:p>
          <a:p>
            <a:r>
              <a:rPr lang="en-US" dirty="0"/>
              <a:t>Next slide.</a:t>
            </a:r>
          </a:p>
        </p:txBody>
      </p:sp>
      <p:sp>
        <p:nvSpPr>
          <p:cNvPr id="4" name="Slide Number Placeholder 3">
            <a:extLst>
              <a:ext uri="{FF2B5EF4-FFF2-40B4-BE49-F238E27FC236}">
                <a16:creationId xmlns:a16="http://schemas.microsoft.com/office/drawing/2014/main" id="{B98282FD-E3DF-CA68-A8EB-D8378786F079}"/>
              </a:ext>
            </a:extLst>
          </p:cNvPr>
          <p:cNvSpPr>
            <a:spLocks noGrp="1"/>
          </p:cNvSpPr>
          <p:nvPr>
            <p:ph type="sldNum" sz="quarter" idx="5"/>
          </p:nvPr>
        </p:nvSpPr>
        <p:spPr/>
        <p:txBody>
          <a:bodyPr/>
          <a:lstStyle/>
          <a:p>
            <a:fld id="{AE3E0ED6-3EAF-430E-9620-8A5333A56CF1}" type="slidenum">
              <a:rPr lang="en-US" smtClean="0"/>
              <a:pPr/>
              <a:t>36</a:t>
            </a:fld>
            <a:endParaRPr lang="en-US"/>
          </a:p>
        </p:txBody>
      </p:sp>
    </p:spTree>
    <p:extLst>
      <p:ext uri="{BB962C8B-B14F-4D97-AF65-F5344CB8AC3E}">
        <p14:creationId xmlns:p14="http://schemas.microsoft.com/office/powerpoint/2010/main" val="298402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60/40 split reviewed earlier also exists within the project activities themselves.</a:t>
            </a:r>
          </a:p>
          <a:p>
            <a:endParaRPr lang="en-US" dirty="0"/>
          </a:p>
          <a:p>
            <a:r>
              <a:rPr lang="en-US" dirty="0"/>
              <a:t>And of course there is an exception to this, and that is Street Outreach.  There is no 60/40 split within Street Outreach.</a:t>
            </a:r>
          </a:p>
          <a:p>
            <a:endParaRPr lang="en-US" dirty="0"/>
          </a:p>
          <a:p>
            <a:r>
              <a:rPr lang="en-US" dirty="0"/>
              <a:t>For Emergency Shelter, a maximum of 40% of ESG Program funds can be for services and there is no limit to the percentage spent on operations.</a:t>
            </a:r>
          </a:p>
          <a:p>
            <a:endParaRPr lang="en-US" dirty="0"/>
          </a:p>
          <a:p>
            <a:r>
              <a:rPr lang="en-US" dirty="0"/>
              <a:t>For Rapid Rehousing and Homelessness Prevention projects, a maximum of 40% may be used for services while there is no limit to the percentage spent on financial assistance. Services in most cases will be costs for case management staff.  So for example, if you apply for $60,000 for Rapid Rehousing, only up to $24,000 of that can be for services, leaving you $36,000 for financial assistance.</a:t>
            </a:r>
          </a:p>
          <a:p>
            <a:endParaRPr lang="en-US" dirty="0"/>
          </a:p>
          <a:p>
            <a:r>
              <a:rPr lang="en-US" dirty="0"/>
              <a:t>It is really important that you understand these limitations so that you can build a budget for a project that will work for you with these very limited amount of funds. And I will put a plug in here for looking into private sources to help meet the budgets needed to implement your projects.</a:t>
            </a:r>
          </a:p>
          <a:p>
            <a:endParaRPr lang="en-US" dirty="0"/>
          </a:p>
          <a:p>
            <a:r>
              <a:rPr lang="en-US" dirty="0"/>
              <a:t>To learn more about what each activity type can fund, please register for one of the NC ESG Office RFA webinars.</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37</a:t>
            </a:fld>
            <a:endParaRPr lang="en-US"/>
          </a:p>
        </p:txBody>
      </p:sp>
    </p:spTree>
    <p:extLst>
      <p:ext uri="{BB962C8B-B14F-4D97-AF65-F5344CB8AC3E}">
        <p14:creationId xmlns:p14="http://schemas.microsoft.com/office/powerpoint/2010/main" val="3935856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project applicants must submit their ESG Program Operations Guidelines or Policies and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policies and procedures must be in line with the Balance of State CoC’s ESG written standards for the activity types you are applying for. The link here in this slide will take you to our webpage where these written standards are located.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u="sng" dirty="0"/>
              <a:t>Please note</a:t>
            </a:r>
            <a:r>
              <a:rPr lang="en-US" sz="1200" dirty="0"/>
              <a:t>, there is scheduled transition in inspection standards to begin October 1, 2026. The new standard is </a:t>
            </a:r>
            <a:r>
              <a:rPr lang="en-US" sz="1200" dirty="0">
                <a:hlinkClick r:id="rId3"/>
              </a:rPr>
              <a:t>NSPIRE</a:t>
            </a:r>
            <a:r>
              <a:rPr lang="en-US" sz="1200" dirty="0"/>
              <a:t> and, thus far has been delayed for 3 consecutive years. If NSPIRE is implemented, agency policies and procedures for this will need to change to accommodate the NSPIRE inspection standard as of October 1</a:t>
            </a:r>
            <a:r>
              <a:rPr lang="en-US" sz="1200" baseline="30000" dirty="0"/>
              <a:t>st</a:t>
            </a:r>
            <a:r>
              <a:rPr lang="en-US" sz="1200" dirty="0"/>
              <a:t>.</a:t>
            </a:r>
          </a:p>
          <a:p>
            <a:endParaRPr lang="en-US" sz="1200"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38</a:t>
            </a:fld>
            <a:endParaRPr lang="en-US"/>
          </a:p>
        </p:txBody>
      </p:sp>
    </p:spTree>
    <p:extLst>
      <p:ext uri="{BB962C8B-B14F-4D97-AF65-F5344CB8AC3E}">
        <p14:creationId xmlns:p14="http://schemas.microsoft.com/office/powerpoint/2010/main" val="816398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project applicants, must include your current fiscal year operating budget for the entire organization, listing revenues and expenditures. We will be reviewing this information to see if your organization has enough unrestricted funding to pay for ESG Program activities and then be reimbursed by the NC ESG Office.</a:t>
            </a:r>
          </a:p>
          <a:p>
            <a:endParaRPr lang="en-US" dirty="0"/>
          </a:p>
          <a:p>
            <a:r>
              <a:rPr lang="en-US" dirty="0"/>
              <a:t>Please note, this submission is now for all applicants not just new applicants. And is in line with what the NC ESG Office also requires in their application submission for all agencies.</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39</a:t>
            </a:fld>
            <a:endParaRPr lang="en-US"/>
          </a:p>
        </p:txBody>
      </p:sp>
    </p:spTree>
    <p:extLst>
      <p:ext uri="{BB962C8B-B14F-4D97-AF65-F5344CB8AC3E}">
        <p14:creationId xmlns:p14="http://schemas.microsoft.com/office/powerpoint/2010/main" val="328786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provided here is directly from the NC ESG Desk Guide which is posted on the NC ESG Office at NC DHHS’ website.</a:t>
            </a:r>
          </a:p>
          <a:p>
            <a:endParaRPr lang="en-US" dirty="0"/>
          </a:p>
          <a:p>
            <a:r>
              <a:rPr lang="en-US" dirty="0"/>
              <a:t>ESG Program funds from the U.S. Department of Housing and Urban Development granted to the state of North Carolina and sub-granted to agencies in the NC BoS CoC are intended to be used as a part of your region’s crisis response system where the activities funded are those using a low barrier, housing-focused approach to ensure or at least work towards ensuring that homelessness is rare, brief, and one-time. That language “rare, brief, and one time” is all tied back to goals in the federal HEARTH Act. “Rare” meaning we are to reduce the number of people experiencing homelessness in the first place. “Brief” in the HEARTH Act means people who do experience homelessness should only experience it for 30 days or less. And we know we still have a lot of work to do to achieve this goal of the HEARTH Act, and it seems even more recently, and the Coordinated Entry is a system that is to help us get there. And “one time” of course meaning that the homelessness experience that folks are currently having is the last one they will have. So we link folks to the housing resources that will best meet their needs so they do not become homeless again.  </a:t>
            </a:r>
          </a:p>
          <a:p>
            <a:endParaRPr lang="en-US" dirty="0"/>
          </a:p>
          <a:p>
            <a:r>
              <a:rPr lang="en-US" dirty="0"/>
              <a:t>ESG Program funding is to be used to engage people who are living unsheltered, improve the number and quality of emergency shelters, assist in meeting the costs of operating emergency shelters, and provide essential services to emergency shelter residents, rapidly rehouse people who are currently experiencing homelessness, and decrease homelessness from happening in the first place through prevention activities.</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4</a:t>
            </a:fld>
            <a:endParaRPr lang="en-US"/>
          </a:p>
        </p:txBody>
      </p:sp>
    </p:spTree>
    <p:extLst>
      <p:ext uri="{BB962C8B-B14F-4D97-AF65-F5344CB8AC3E}">
        <p14:creationId xmlns:p14="http://schemas.microsoft.com/office/powerpoint/2010/main" val="499589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DCAE8-FD70-7989-88C0-6E85C3034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F1966-B009-C0F6-334E-529C66E2D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CE3C6-BC90-79D5-5343-C2AD298FF21F}"/>
              </a:ext>
            </a:extLst>
          </p:cNvPr>
          <p:cNvSpPr>
            <a:spLocks noGrp="1"/>
          </p:cNvSpPr>
          <p:nvPr>
            <p:ph type="body" idx="1"/>
          </p:nvPr>
        </p:nvSpPr>
        <p:spPr/>
        <p:txBody>
          <a:bodyPr/>
          <a:lstStyle/>
          <a:p>
            <a:r>
              <a:rPr lang="en-US" dirty="0"/>
              <a:t>All project applicants, must include your organizational chart for the entire agency, highlighting the staff or noting in some way the staff that will have any responsibilities for the ESG Program activity in your application. The review team will be looking to see if your organization has or plans to have the dedicated staff capacity to implement the ESG Program funded project in your application.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this is now for all applicants not just new applicants. And is in line with what the NC ESG Office also requires in their application submission for all agencies.</a:t>
            </a:r>
          </a:p>
          <a:p>
            <a:endParaRPr lang="en-US" dirty="0"/>
          </a:p>
          <a:p>
            <a:r>
              <a:rPr lang="en-US" dirty="0"/>
              <a:t>Next slide.</a:t>
            </a:r>
          </a:p>
        </p:txBody>
      </p:sp>
      <p:sp>
        <p:nvSpPr>
          <p:cNvPr id="4" name="Slide Number Placeholder 3">
            <a:extLst>
              <a:ext uri="{FF2B5EF4-FFF2-40B4-BE49-F238E27FC236}">
                <a16:creationId xmlns:a16="http://schemas.microsoft.com/office/drawing/2014/main" id="{D0BB5A27-2F25-74D5-2EBE-217E1FD7B9D8}"/>
              </a:ext>
            </a:extLst>
          </p:cNvPr>
          <p:cNvSpPr>
            <a:spLocks noGrp="1"/>
          </p:cNvSpPr>
          <p:nvPr>
            <p:ph type="sldNum" sz="quarter" idx="5"/>
          </p:nvPr>
        </p:nvSpPr>
        <p:spPr/>
        <p:txBody>
          <a:bodyPr/>
          <a:lstStyle/>
          <a:p>
            <a:fld id="{AE3E0ED6-3EAF-430E-9620-8A5333A56CF1}" type="slidenum">
              <a:rPr lang="en-US" smtClean="0"/>
              <a:pPr/>
              <a:t>40</a:t>
            </a:fld>
            <a:endParaRPr lang="en-US"/>
          </a:p>
        </p:txBody>
      </p:sp>
    </p:spTree>
    <p:extLst>
      <p:ext uri="{BB962C8B-B14F-4D97-AF65-F5344CB8AC3E}">
        <p14:creationId xmlns:p14="http://schemas.microsoft.com/office/powerpoint/2010/main" val="2897242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2DAC-2BAD-CBDE-93C6-2DF9C2A5E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EBD4C-CE42-B4F6-DFBB-8C4EE3876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13848-5D36-5BE4-F131-3BF938B68D69}"/>
              </a:ext>
            </a:extLst>
          </p:cNvPr>
          <p:cNvSpPr>
            <a:spLocks noGrp="1"/>
          </p:cNvSpPr>
          <p:nvPr>
            <p:ph type="body" idx="1"/>
          </p:nvPr>
        </p:nvSpPr>
        <p:spPr/>
        <p:txBody>
          <a:bodyPr/>
          <a:lstStyle/>
          <a:p>
            <a:r>
              <a:rPr lang="en-US" dirty="0"/>
              <a:t>All applicants, must include your organization’s audit for the most recently closed fiscal year or if you don’t get the level of funding that requires an audit, please submit the most recently closed fiscal year’s 990.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submission is also now for all applicants not just new applicants. And is in line with what the NC ESG Office also requires in their application submission for all agencies.</a:t>
            </a:r>
          </a:p>
          <a:p>
            <a:endParaRPr lang="en-US" dirty="0"/>
          </a:p>
          <a:p>
            <a:r>
              <a:rPr lang="en-US" dirty="0"/>
              <a:t>Next slide</a:t>
            </a:r>
          </a:p>
        </p:txBody>
      </p:sp>
      <p:sp>
        <p:nvSpPr>
          <p:cNvPr id="4" name="Slide Number Placeholder 3">
            <a:extLst>
              <a:ext uri="{FF2B5EF4-FFF2-40B4-BE49-F238E27FC236}">
                <a16:creationId xmlns:a16="http://schemas.microsoft.com/office/drawing/2014/main" id="{E02137C4-E66D-8E35-62C9-B9817049E4BD}"/>
              </a:ext>
            </a:extLst>
          </p:cNvPr>
          <p:cNvSpPr>
            <a:spLocks noGrp="1"/>
          </p:cNvSpPr>
          <p:nvPr>
            <p:ph type="sldNum" sz="quarter" idx="5"/>
          </p:nvPr>
        </p:nvSpPr>
        <p:spPr/>
        <p:txBody>
          <a:bodyPr/>
          <a:lstStyle/>
          <a:p>
            <a:fld id="{AE3E0ED6-3EAF-430E-9620-8A5333A56CF1}" type="slidenum">
              <a:rPr lang="en-US" smtClean="0"/>
              <a:pPr/>
              <a:t>41</a:t>
            </a:fld>
            <a:endParaRPr lang="en-US"/>
          </a:p>
        </p:txBody>
      </p:sp>
    </p:spTree>
    <p:extLst>
      <p:ext uri="{BB962C8B-B14F-4D97-AF65-F5344CB8AC3E}">
        <p14:creationId xmlns:p14="http://schemas.microsoft.com/office/powerpoint/2010/main" val="1581932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agency has received a HUD Corrective Action Plan within the last 5 years, so that’s since 2022, until now, you must submit that corrective action plan for review. </a:t>
            </a:r>
          </a:p>
          <a:p>
            <a:endParaRPr lang="en-US" dirty="0"/>
          </a:p>
          <a:p>
            <a:r>
              <a:rPr lang="en-US" dirty="0"/>
              <a:t>Also, any agency that received a corrective action plan from the NC ESG Office in calendar year 2025 or 2026, you must submit that plan for review.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42</a:t>
            </a:fld>
            <a:endParaRPr lang="en-US"/>
          </a:p>
        </p:txBody>
      </p:sp>
    </p:spTree>
    <p:extLst>
      <p:ext uri="{BB962C8B-B14F-4D97-AF65-F5344CB8AC3E}">
        <p14:creationId xmlns:p14="http://schemas.microsoft.com/office/powerpoint/2010/main" val="1451963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agency is a non-profit organization, you must include a list of your board of directors. This is a form that you produce. It needs to include all of the information listed here. You will also submit this board of directors list in your application to the NC ESG Office if your project is selected to move forward in the competition.</a:t>
            </a:r>
          </a:p>
          <a:p>
            <a:endParaRPr lang="en-US" dirty="0"/>
          </a:p>
          <a:p>
            <a:r>
              <a:rPr lang="en-US" dirty="0"/>
              <a:t>The NC ESG Office’s will ask for a few more demographic categories to be included in the submission of a board list to their office, you are welcome to include those here, but we are not asking for anything other than what is on this slide.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43</a:t>
            </a:fld>
            <a:endParaRPr lang="en-US"/>
          </a:p>
        </p:txBody>
      </p:sp>
    </p:spTree>
    <p:extLst>
      <p:ext uri="{BB962C8B-B14F-4D97-AF65-F5344CB8AC3E}">
        <p14:creationId xmlns:p14="http://schemas.microsoft.com/office/powerpoint/2010/main" val="33616182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 returning applicant, you must submit an Annual Performance Report either from HMIS or from your comparable database if you are a victim service provider. The APR is for activities that you currently receive ESG Program funding for and are applying for again in this year’s competition. The dates for the APR are June 1, 2025 through May 31, 2026. </a:t>
            </a:r>
          </a:p>
          <a:p>
            <a:endParaRPr lang="en-US" dirty="0"/>
          </a:p>
          <a:p>
            <a:r>
              <a:rPr lang="en-US" dirty="0"/>
              <a:t>THIS REPORT IS DIFFERENT FROM THE CAPER YOU TYPICALLY SUBMIT TO THE NC ESG OFFICE FOR QUARTERLY REPORTING. </a:t>
            </a:r>
          </a:p>
          <a:p>
            <a:endParaRPr lang="en-US" dirty="0"/>
          </a:p>
          <a:p>
            <a:r>
              <a:rPr lang="en-US" dirty="0"/>
              <a:t>WE have a link here and it will be in the Project Applicant Instructions on how to run an annual performance report. </a:t>
            </a:r>
          </a:p>
          <a:p>
            <a:endParaRPr lang="en-US" dirty="0"/>
          </a:p>
          <a:p>
            <a:r>
              <a:rPr lang="en-US" dirty="0"/>
              <a:t>For Victim Service providers, you will need to know how to pull an APR from your comparable database software vendor. </a:t>
            </a:r>
          </a:p>
          <a:p>
            <a:endParaRPr lang="en-US" dirty="0"/>
          </a:p>
          <a:p>
            <a:r>
              <a:rPr lang="en-US" dirty="0"/>
              <a:t>For HMIS users, our Data Team is available to help with questions regarding pulling your APR up until July 8</a:t>
            </a:r>
            <a:r>
              <a:rPr lang="en-US" baseline="30000" dirty="0"/>
              <a:t>th</a:t>
            </a:r>
            <a:r>
              <a:rPr lang="en-US" dirty="0"/>
              <a:t> at the very latest. After that, your questions are not guaranteed to be reviewed or addressed before the application deadline.</a:t>
            </a:r>
          </a:p>
          <a:p>
            <a:endParaRPr lang="en-US" dirty="0"/>
          </a:p>
          <a:p>
            <a:r>
              <a:rPr lang="en-US" dirty="0"/>
              <a:t>Please note IF YOUR PROJECT IS APPROVED TO MOVE FORWARD IN THE COMPETITION BY THE GOVERNANCE BOARD, the NC ESG Office’s portion of the application process requires a CAPER report for submission, not an APR.</a:t>
            </a:r>
          </a:p>
          <a:p>
            <a:endParaRPr lang="en-US" dirty="0"/>
          </a:p>
          <a:p>
            <a:r>
              <a:rPr lang="en-US" dirty="0"/>
              <a:t>WE use the APR in our competition because it gives us data we use to score projects on performance measures benchmarks set by the Funding and Performance Subcommittee and unfortunately the CAPER doesn’t give us all of the data we need. The data we use to score projects is listed in the ESG Program Funding Priorities and in the Scorecard itself.</a:t>
            </a:r>
          </a:p>
          <a:p>
            <a:endParaRPr lang="en-US" dirty="0"/>
          </a:p>
          <a:p>
            <a:r>
              <a:rPr lang="en-US" dirty="0"/>
              <a:t>Please note that we need the CSV </a:t>
            </a:r>
            <a:r>
              <a:rPr lang="en-US" dirty="0" err="1"/>
              <a:t>zipfile</a:t>
            </a:r>
            <a:r>
              <a:rPr lang="en-US" dirty="0"/>
              <a:t> submitted and not a pdf version of the APR. </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44</a:t>
            </a:fld>
            <a:endParaRPr lang="en-US"/>
          </a:p>
        </p:txBody>
      </p:sp>
    </p:spTree>
    <p:extLst>
      <p:ext uri="{BB962C8B-B14F-4D97-AF65-F5344CB8AC3E}">
        <p14:creationId xmlns:p14="http://schemas.microsoft.com/office/powerpoint/2010/main" val="3366520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AD8B-61A7-A865-CF55-227445DF0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63011-DF5F-5BC0-FDF8-0F302DC66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76808-EA75-9534-8853-A9C2D93790E4}"/>
              </a:ext>
            </a:extLst>
          </p:cNvPr>
          <p:cNvSpPr>
            <a:spLocks noGrp="1"/>
          </p:cNvSpPr>
          <p:nvPr>
            <p:ph type="body" idx="1"/>
          </p:nvPr>
        </p:nvSpPr>
        <p:spPr/>
        <p:txBody>
          <a:bodyPr/>
          <a:lstStyle/>
          <a:p>
            <a:r>
              <a:rPr lang="en-US" dirty="0"/>
              <a:t>WE have an ESG Grantee Agreement this year. </a:t>
            </a:r>
          </a:p>
          <a:p>
            <a:endParaRPr lang="en-US" dirty="0"/>
          </a:p>
          <a:p>
            <a:pPr marL="0" indent="0">
              <a:buNone/>
            </a:pPr>
            <a:r>
              <a:rPr lang="en-US" sz="2800" dirty="0"/>
              <a:t>All applicant agencies are expected to agree to the terms in the ESG Grantee Agreement by signing and submitting the agreement in </a:t>
            </a:r>
            <a:r>
              <a:rPr lang="en-US" sz="2800" dirty="0" err="1"/>
              <a:t>ZoomGrants</a:t>
            </a:r>
            <a:r>
              <a:rPr lang="en-US" sz="2800" dirty="0"/>
              <a:t>.</a:t>
            </a:r>
          </a:p>
          <a:p>
            <a:pPr marL="0" indent="0">
              <a:buNone/>
            </a:pPr>
            <a:endParaRPr lang="en-US" sz="2800" dirty="0"/>
          </a:p>
          <a:p>
            <a:r>
              <a:rPr lang="en-US" b="1" dirty="0"/>
              <a:t>It covers topics like</a:t>
            </a:r>
          </a:p>
          <a:p>
            <a:endParaRPr lang="en-US" b="1" dirty="0"/>
          </a:p>
          <a:p>
            <a:r>
              <a:rPr lang="en-US" b="1" dirty="0"/>
              <a:t>HMIS/Comparable Database Participation </a:t>
            </a:r>
            <a:r>
              <a:rPr lang="en-US" dirty="0"/>
              <a:t> </a:t>
            </a:r>
          </a:p>
          <a:p>
            <a:endParaRPr lang="en-US" b="1" dirty="0"/>
          </a:p>
          <a:p>
            <a:r>
              <a:rPr lang="en-US" b="1" dirty="0"/>
              <a:t>Project Compliance</a:t>
            </a:r>
            <a:endParaRPr lang="en-US" dirty="0"/>
          </a:p>
          <a:p>
            <a:pPr lvl="1"/>
            <a:r>
              <a:rPr lang="en-US" dirty="0"/>
              <a:t>In terms of following the</a:t>
            </a:r>
          </a:p>
          <a:p>
            <a:pPr marL="1085850" lvl="2" indent="-171450">
              <a:buFont typeface="Arial" panose="020B0604020202020204" pitchFamily="34" charset="0"/>
              <a:buChar char="•"/>
            </a:pPr>
            <a:r>
              <a:rPr lang="en-US" dirty="0"/>
              <a:t>NC ESG Office Desk Guide</a:t>
            </a:r>
          </a:p>
          <a:p>
            <a:pPr marL="1085850" lvl="2" indent="-171450">
              <a:buFont typeface="Arial" panose="020B0604020202020204" pitchFamily="34" charset="0"/>
              <a:buChar char="•"/>
            </a:pPr>
            <a:r>
              <a:rPr lang="en-US" dirty="0"/>
              <a:t>the CoC’s ESG Written Standards per project type &amp; Coordinated Entry</a:t>
            </a:r>
          </a:p>
          <a:p>
            <a:pPr marL="1085850" lvl="2" indent="-171450">
              <a:buFont typeface="Arial" panose="020B0604020202020204" pitchFamily="34" charset="0"/>
              <a:buChar char="•"/>
            </a:pPr>
            <a:r>
              <a:rPr lang="en-US" dirty="0"/>
              <a:t>And that the organization’s financial policies, are in line with </a:t>
            </a:r>
            <a:r>
              <a:rPr lang="en-US" u="sng" dirty="0">
                <a:hlinkClick r:id="rId3"/>
              </a:rPr>
              <a:t>2 CFR Part 200</a:t>
            </a:r>
            <a:r>
              <a:rPr lang="en-US" dirty="0"/>
              <a:t>, as required, and include a procurement policy.</a:t>
            </a:r>
          </a:p>
          <a:p>
            <a:endParaRPr lang="en-US" dirty="0"/>
          </a:p>
          <a:p>
            <a:endParaRPr lang="en-US" dirty="0"/>
          </a:p>
          <a:p>
            <a:r>
              <a:rPr lang="en-US" dirty="0"/>
              <a:t>Next slide.</a:t>
            </a:r>
          </a:p>
        </p:txBody>
      </p:sp>
      <p:sp>
        <p:nvSpPr>
          <p:cNvPr id="4" name="Slide Number Placeholder 3">
            <a:extLst>
              <a:ext uri="{FF2B5EF4-FFF2-40B4-BE49-F238E27FC236}">
                <a16:creationId xmlns:a16="http://schemas.microsoft.com/office/drawing/2014/main" id="{AE1A46DE-B38D-959B-F94F-8588A70F194C}"/>
              </a:ext>
            </a:extLst>
          </p:cNvPr>
          <p:cNvSpPr>
            <a:spLocks noGrp="1"/>
          </p:cNvSpPr>
          <p:nvPr>
            <p:ph type="sldNum" sz="quarter" idx="5"/>
          </p:nvPr>
        </p:nvSpPr>
        <p:spPr/>
        <p:txBody>
          <a:bodyPr/>
          <a:lstStyle/>
          <a:p>
            <a:fld id="{AE3E0ED6-3EAF-430E-9620-8A5333A56CF1}" type="slidenum">
              <a:rPr lang="en-US" smtClean="0"/>
              <a:pPr/>
              <a:t>45</a:t>
            </a:fld>
            <a:endParaRPr lang="en-US"/>
          </a:p>
        </p:txBody>
      </p:sp>
    </p:spTree>
    <p:extLst>
      <p:ext uri="{BB962C8B-B14F-4D97-AF65-F5344CB8AC3E}">
        <p14:creationId xmlns:p14="http://schemas.microsoft.com/office/powerpoint/2010/main" val="426028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5501B-0149-07A1-377A-795590034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87D6E-B3B2-1017-BAD4-F375D9C39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47327-990F-8A82-380C-70344AAA8F9B}"/>
              </a:ext>
            </a:extLst>
          </p:cNvPr>
          <p:cNvSpPr>
            <a:spLocks noGrp="1"/>
          </p:cNvSpPr>
          <p:nvPr>
            <p:ph type="body" idx="1"/>
          </p:nvPr>
        </p:nvSpPr>
        <p:spPr/>
        <p:txBody>
          <a:bodyPr/>
          <a:lstStyle/>
          <a:p>
            <a:pPr marL="0" indent="0">
              <a:buNone/>
            </a:pPr>
            <a:r>
              <a:rPr lang="en-US" sz="2800" dirty="0"/>
              <a:t>The Grantee Agreement also lists expectations of projects including:</a:t>
            </a:r>
          </a:p>
          <a:p>
            <a:pPr marL="0" indent="0">
              <a:buNone/>
            </a:pPr>
            <a:endParaRPr lang="en-US" sz="2800" dirty="0"/>
          </a:p>
          <a:p>
            <a:pPr marL="628650" lvl="1" indent="-171450">
              <a:buFont typeface="Arial" panose="020B0604020202020204" pitchFamily="34" charset="0"/>
              <a:buChar char="•"/>
            </a:pPr>
            <a:r>
              <a:rPr lang="en-US" dirty="0"/>
              <a:t>Notifying NCCEH prior to making any significant change in the provision of service delivery.</a:t>
            </a:r>
          </a:p>
          <a:p>
            <a:pPr marL="628650" lvl="1" indent="-171450">
              <a:buFont typeface="Arial" panose="020B0604020202020204" pitchFamily="34" charset="0"/>
              <a:buChar char="•"/>
            </a:pPr>
            <a:r>
              <a:rPr lang="en-US" dirty="0"/>
              <a:t>Notifying NCCEH within 24 to 48 hours of any significant disruption to service delivery. </a:t>
            </a:r>
          </a:p>
          <a:p>
            <a:pPr marL="628650" lvl="1" indent="-171450">
              <a:buFont typeface="Arial" panose="020B0604020202020204" pitchFamily="34" charset="0"/>
              <a:buChar char="•"/>
            </a:pPr>
            <a:r>
              <a:rPr lang="en-US" dirty="0"/>
              <a:t>Notifying NCCEH prior to requesting a budget amendment.</a:t>
            </a:r>
          </a:p>
          <a:p>
            <a:pPr marL="628650" lvl="1" indent="-171450">
              <a:buFont typeface="Arial" panose="020B0604020202020204" pitchFamily="34" charset="0"/>
              <a:buChar char="•"/>
            </a:pPr>
            <a:r>
              <a:rPr lang="en-US" dirty="0"/>
              <a:t>Following the Data Quality Plan for the CoC and the project type.</a:t>
            </a:r>
          </a:p>
          <a:p>
            <a:pPr marL="628650" lvl="1" indent="-171450">
              <a:buFont typeface="Arial" panose="020B0604020202020204" pitchFamily="34" charset="0"/>
              <a:buChar char="•"/>
            </a:pPr>
            <a:r>
              <a:rPr lang="en-US" dirty="0"/>
              <a:t>Sending NCCEH a copy of the signed ESG contract for CY2027 upon award</a:t>
            </a:r>
          </a:p>
          <a:p>
            <a:pPr marL="628650" lvl="1" indent="-171450">
              <a:buFont typeface="Arial" panose="020B0604020202020204" pitchFamily="34" charset="0"/>
              <a:buChar char="•"/>
            </a:pPr>
            <a:r>
              <a:rPr lang="en-US" dirty="0"/>
              <a:t>Participating in any monitoring, performance evaluation, or technical assistance by NCCEH</a:t>
            </a:r>
          </a:p>
          <a:p>
            <a:pPr marL="628650" lvl="1" indent="-171450">
              <a:buFont typeface="Arial" panose="020B0604020202020204" pitchFamily="34" charset="0"/>
              <a:buChar char="•"/>
            </a:pPr>
            <a:r>
              <a:rPr lang="en-US" dirty="0"/>
              <a:t>Sharing monitoring results/corrective action plans with the CoC as necessary</a:t>
            </a:r>
          </a:p>
          <a:p>
            <a:pPr marL="628650" lvl="1" indent="-171450">
              <a:buFont typeface="Arial" panose="020B0604020202020204" pitchFamily="34" charset="0"/>
              <a:buChar char="•"/>
            </a:pPr>
            <a:r>
              <a:rPr lang="en-US" dirty="0"/>
              <a:t>Participating in required trainings</a:t>
            </a:r>
          </a:p>
          <a:p>
            <a:pPr marL="628650" lvl="1" indent="-171450">
              <a:buFont typeface="Arial" panose="020B0604020202020204" pitchFamily="34" charset="0"/>
              <a:buChar char="•"/>
            </a:pPr>
            <a:r>
              <a:rPr lang="en-US" dirty="0"/>
              <a:t>Contacting the HMIS Lead Agency, NCCEH’s Data Team, to set up projects in HMIS</a:t>
            </a:r>
          </a:p>
          <a:p>
            <a:pPr marL="628650" lvl="1" indent="-171450">
              <a:buFont typeface="Arial" panose="020B0604020202020204" pitchFamily="34" charset="0"/>
              <a:buChar char="•"/>
            </a:pPr>
            <a:r>
              <a:rPr lang="en-US" dirty="0"/>
              <a:t>And Maintaining HMIS /Comparable database license, license requirements, and participation in annual trainings as required</a:t>
            </a:r>
          </a:p>
          <a:p>
            <a:endParaRPr lang="en-US" dirty="0"/>
          </a:p>
          <a:p>
            <a:r>
              <a:rPr lang="en-US" dirty="0"/>
              <a:t>Next slide.</a:t>
            </a:r>
          </a:p>
        </p:txBody>
      </p:sp>
      <p:sp>
        <p:nvSpPr>
          <p:cNvPr id="4" name="Slide Number Placeholder 3">
            <a:extLst>
              <a:ext uri="{FF2B5EF4-FFF2-40B4-BE49-F238E27FC236}">
                <a16:creationId xmlns:a16="http://schemas.microsoft.com/office/drawing/2014/main" id="{99EC7B54-F462-481F-52EB-67F6DEFE7E68}"/>
              </a:ext>
            </a:extLst>
          </p:cNvPr>
          <p:cNvSpPr>
            <a:spLocks noGrp="1"/>
          </p:cNvSpPr>
          <p:nvPr>
            <p:ph type="sldNum" sz="quarter" idx="5"/>
          </p:nvPr>
        </p:nvSpPr>
        <p:spPr/>
        <p:txBody>
          <a:bodyPr/>
          <a:lstStyle/>
          <a:p>
            <a:fld id="{AE3E0ED6-3EAF-430E-9620-8A5333A56CF1}" type="slidenum">
              <a:rPr lang="en-US" smtClean="0"/>
              <a:pPr/>
              <a:t>46</a:t>
            </a:fld>
            <a:endParaRPr lang="en-US"/>
          </a:p>
        </p:txBody>
      </p:sp>
    </p:spTree>
    <p:extLst>
      <p:ext uri="{BB962C8B-B14F-4D97-AF65-F5344CB8AC3E}">
        <p14:creationId xmlns:p14="http://schemas.microsoft.com/office/powerpoint/2010/main" val="519429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C7535-8E5C-394B-9FF0-0D8EFE8B5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829A8-F4D9-C4E3-8268-92A0A919E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9D9C8-6AC1-7881-B4B3-07D629A02502}"/>
              </a:ext>
            </a:extLst>
          </p:cNvPr>
          <p:cNvSpPr>
            <a:spLocks noGrp="1"/>
          </p:cNvSpPr>
          <p:nvPr>
            <p:ph type="body" idx="1"/>
          </p:nvPr>
        </p:nvSpPr>
        <p:spPr/>
        <p:txBody>
          <a:bodyPr/>
          <a:lstStyle/>
          <a:p>
            <a:r>
              <a:rPr lang="en-US" dirty="0"/>
              <a:t>The Grantee Agreement also covers project performance &amp; reports.</a:t>
            </a:r>
          </a:p>
          <a:p>
            <a:endParaRPr lang="en-US" dirty="0"/>
          </a:p>
          <a:p>
            <a:r>
              <a:rPr lang="en-US" dirty="0"/>
              <a:t>We ask that agencies</a:t>
            </a:r>
          </a:p>
          <a:p>
            <a:pPr marL="628650" lvl="1" indent="-171450">
              <a:buFont typeface="Arial" panose="020B0604020202020204" pitchFamily="34" charset="0"/>
              <a:buChar char="•"/>
            </a:pPr>
            <a:r>
              <a:rPr lang="en-US" dirty="0"/>
              <a:t>Meet Data Quality Benchmarks deadlines</a:t>
            </a:r>
          </a:p>
          <a:p>
            <a:pPr marL="628650" lvl="1" indent="-171450">
              <a:buFont typeface="Arial" panose="020B0604020202020204" pitchFamily="34" charset="0"/>
              <a:buChar char="•"/>
            </a:pPr>
            <a:r>
              <a:rPr lang="en-US" dirty="0"/>
              <a:t>Understand that NCCEH will reach out to the NC ESG Office biannually to obtain spending reports (6 months and 12 months)</a:t>
            </a:r>
          </a:p>
          <a:p>
            <a:pPr marL="628650" lvl="1" indent="-171450">
              <a:buFont typeface="Arial" panose="020B0604020202020204" pitchFamily="34" charset="0"/>
              <a:buChar char="•"/>
            </a:pPr>
            <a:r>
              <a:rPr lang="en-US" dirty="0"/>
              <a:t>Understand that performance measure benchmarks set by the CoC each year</a:t>
            </a:r>
          </a:p>
          <a:p>
            <a:pPr marL="628650" lvl="1" indent="-171450">
              <a:buFont typeface="Arial" panose="020B0604020202020204" pitchFamily="34" charset="0"/>
              <a:buChar char="•"/>
            </a:pPr>
            <a:r>
              <a:rPr lang="en-US" dirty="0"/>
              <a:t>Participate in the annual Point In Time/Housing Inventory Count</a:t>
            </a:r>
          </a:p>
          <a:p>
            <a:pPr marL="628650" lvl="1" indent="-171450">
              <a:buFont typeface="Arial" panose="020B0604020202020204" pitchFamily="34" charset="0"/>
              <a:buChar char="•"/>
            </a:pPr>
            <a:r>
              <a:rPr lang="en-US" dirty="0"/>
              <a:t>Submit CAPERs and APRs to NCCEH quarterly</a:t>
            </a:r>
          </a:p>
          <a:p>
            <a:pPr lvl="1"/>
            <a:endParaRPr lang="en-US" dirty="0"/>
          </a:p>
          <a:p>
            <a:r>
              <a:rPr lang="en-US" b="1" dirty="0"/>
              <a:t>And we ask that agencies continue to participate in the work of their regional committees by </a:t>
            </a:r>
          </a:p>
          <a:p>
            <a:endParaRPr lang="en-US" b="1" dirty="0"/>
          </a:p>
          <a:p>
            <a:pPr marL="171450" indent="-171450">
              <a:buFont typeface="Arial" panose="020B0604020202020204" pitchFamily="34" charset="0"/>
              <a:buChar char="•"/>
            </a:pPr>
            <a:r>
              <a:rPr lang="en-US" dirty="0"/>
              <a:t>Participating in at least 75% of Regional committee/membership meetings in a 12-month period</a:t>
            </a:r>
          </a:p>
          <a:p>
            <a:pPr marL="171450" indent="-171450">
              <a:buFont typeface="Arial" panose="020B0604020202020204" pitchFamily="34" charset="0"/>
              <a:buChar char="•"/>
            </a:pPr>
            <a:r>
              <a:rPr lang="en-US" dirty="0"/>
              <a:t>And Participating in at least 85% of case conferencing meetings for Coordinated Entry</a:t>
            </a:r>
          </a:p>
          <a:p>
            <a:endParaRPr lang="en-US" dirty="0"/>
          </a:p>
          <a:p>
            <a:endParaRPr lang="en-US" dirty="0"/>
          </a:p>
          <a:p>
            <a:r>
              <a:rPr lang="en-US" dirty="0"/>
              <a:t>Next slide.</a:t>
            </a:r>
          </a:p>
        </p:txBody>
      </p:sp>
      <p:sp>
        <p:nvSpPr>
          <p:cNvPr id="4" name="Slide Number Placeholder 3">
            <a:extLst>
              <a:ext uri="{FF2B5EF4-FFF2-40B4-BE49-F238E27FC236}">
                <a16:creationId xmlns:a16="http://schemas.microsoft.com/office/drawing/2014/main" id="{E01D27D8-3B4B-C2AB-741B-6FABE03931F6}"/>
              </a:ext>
            </a:extLst>
          </p:cNvPr>
          <p:cNvSpPr>
            <a:spLocks noGrp="1"/>
          </p:cNvSpPr>
          <p:nvPr>
            <p:ph type="sldNum" sz="quarter" idx="5"/>
          </p:nvPr>
        </p:nvSpPr>
        <p:spPr/>
        <p:txBody>
          <a:bodyPr/>
          <a:lstStyle/>
          <a:p>
            <a:fld id="{AE3E0ED6-3EAF-430E-9620-8A5333A56CF1}" type="slidenum">
              <a:rPr lang="en-US" smtClean="0"/>
              <a:pPr/>
              <a:t>47</a:t>
            </a:fld>
            <a:endParaRPr lang="en-US"/>
          </a:p>
        </p:txBody>
      </p:sp>
    </p:spTree>
    <p:extLst>
      <p:ext uri="{BB962C8B-B14F-4D97-AF65-F5344CB8AC3E}">
        <p14:creationId xmlns:p14="http://schemas.microsoft.com/office/powerpoint/2010/main" val="21271402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9CAFD-BABE-C33F-CA40-E3618F5C11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078D3-9CA8-CED3-EF04-2922CA733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ABB55-59A5-0C97-928B-DA9DB2F46F48}"/>
              </a:ext>
            </a:extLst>
          </p:cNvPr>
          <p:cNvSpPr>
            <a:spLocks noGrp="1"/>
          </p:cNvSpPr>
          <p:nvPr>
            <p:ph type="body" idx="1"/>
          </p:nvPr>
        </p:nvSpPr>
        <p:spPr/>
        <p:txBody>
          <a:bodyPr/>
          <a:lstStyle/>
          <a:p>
            <a:r>
              <a:rPr lang="en-US" dirty="0"/>
              <a:t>A bit of good news to share is that we have eliminated the Supplemental Information Form. So this form does not exist in this year’s competition and won’t be found anywhere to complete.</a:t>
            </a:r>
          </a:p>
          <a:p>
            <a:endParaRPr lang="en-US" dirty="0"/>
          </a:p>
          <a:p>
            <a:r>
              <a:rPr lang="en-US" dirty="0"/>
              <a:t>Next slide.</a:t>
            </a:r>
          </a:p>
        </p:txBody>
      </p:sp>
      <p:sp>
        <p:nvSpPr>
          <p:cNvPr id="4" name="Slide Number Placeholder 3">
            <a:extLst>
              <a:ext uri="{FF2B5EF4-FFF2-40B4-BE49-F238E27FC236}">
                <a16:creationId xmlns:a16="http://schemas.microsoft.com/office/drawing/2014/main" id="{C7A02806-5D5C-FBF5-3C55-32E97FC2194A}"/>
              </a:ext>
            </a:extLst>
          </p:cNvPr>
          <p:cNvSpPr>
            <a:spLocks noGrp="1"/>
          </p:cNvSpPr>
          <p:nvPr>
            <p:ph type="sldNum" sz="quarter" idx="5"/>
          </p:nvPr>
        </p:nvSpPr>
        <p:spPr/>
        <p:txBody>
          <a:bodyPr/>
          <a:lstStyle/>
          <a:p>
            <a:fld id="{AE3E0ED6-3EAF-430E-9620-8A5333A56CF1}" type="slidenum">
              <a:rPr lang="en-US" smtClean="0"/>
              <a:pPr/>
              <a:t>48</a:t>
            </a:fld>
            <a:endParaRPr lang="en-US"/>
          </a:p>
        </p:txBody>
      </p:sp>
    </p:spTree>
    <p:extLst>
      <p:ext uri="{BB962C8B-B14F-4D97-AF65-F5344CB8AC3E}">
        <p14:creationId xmlns:p14="http://schemas.microsoft.com/office/powerpoint/2010/main" val="386356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on this slide is a list of application materials for new applicants. Please keep in mind the finalized instructions will be available in </a:t>
            </a:r>
            <a:r>
              <a:rPr lang="en-US" dirty="0" err="1"/>
              <a:t>ZOoMGrants</a:t>
            </a:r>
            <a:r>
              <a:rPr lang="en-US" dirty="0"/>
              <a:t> by 5 PM on June 10th.</a:t>
            </a:r>
          </a:p>
          <a:p>
            <a:endParaRPr lang="en-US" dirty="0"/>
          </a:p>
          <a:p>
            <a:r>
              <a:rPr lang="en-US" dirty="0"/>
              <a:t>The application materials for a new Applicant include</a:t>
            </a:r>
          </a:p>
          <a:p>
            <a:pPr marL="171450" indent="-171450">
              <a:buFont typeface="Arial" panose="020B0604020202020204" pitchFamily="34" charset="0"/>
              <a:buChar char="•"/>
            </a:pPr>
            <a:r>
              <a:rPr lang="en-US" sz="1200" dirty="0"/>
              <a:t>New Project Application Form (with fully completed sections for the organization and project type sections for which you are seeking funding)</a:t>
            </a:r>
          </a:p>
          <a:p>
            <a:pPr marL="171450" indent="-171450">
              <a:buFont typeface="Arial" panose="020B0604020202020204" pitchFamily="34" charset="0"/>
              <a:buChar char="•"/>
            </a:pPr>
            <a:r>
              <a:rPr lang="en-US" sz="1200" dirty="0"/>
              <a:t>Project Budget Form (with fully completed tabs for which you are seeking funding along with the totals tab)</a:t>
            </a:r>
          </a:p>
          <a:p>
            <a:pPr marL="171450" indent="-171450">
              <a:buFont typeface="Arial" panose="020B0604020202020204" pitchFamily="34" charset="0"/>
              <a:buChar char="•"/>
            </a:pPr>
            <a:r>
              <a:rPr lang="en-US" sz="1200" dirty="0"/>
              <a:t>Program Operations Guidelines/Policies &amp; Procedures for each project type for which you are seeking funding</a:t>
            </a:r>
          </a:p>
          <a:p>
            <a:pPr marL="171450" indent="-171450">
              <a:buFont typeface="Arial" panose="020B0604020202020204" pitchFamily="34" charset="0"/>
              <a:buChar char="•"/>
            </a:pPr>
            <a:r>
              <a:rPr lang="en-US" sz="1200" dirty="0"/>
              <a:t>Current fiscal year operating budget for the organization</a:t>
            </a:r>
          </a:p>
          <a:p>
            <a:pPr marL="171450" indent="-171450">
              <a:buFont typeface="Arial" panose="020B0604020202020204" pitchFamily="34" charset="0"/>
              <a:buChar char="•"/>
            </a:pPr>
            <a:r>
              <a:rPr lang="en-US" sz="1200" dirty="0"/>
              <a:t>Organizational Chart – with staff involved in the project types for which you are seeking funding are highlighted or noted</a:t>
            </a:r>
          </a:p>
          <a:p>
            <a:pPr marL="171450" indent="-171450">
              <a:buFont typeface="Arial" panose="020B0604020202020204" pitchFamily="34" charset="0"/>
              <a:buChar char="•"/>
            </a:pPr>
            <a:r>
              <a:rPr lang="en-US" sz="1200" dirty="0"/>
              <a:t>NON-PROFITS: Board of Directors List</a:t>
            </a:r>
          </a:p>
          <a:p>
            <a:pPr marL="171450" indent="-171450">
              <a:buFont typeface="Arial" panose="020B0604020202020204" pitchFamily="34" charset="0"/>
              <a:buChar char="•"/>
            </a:pPr>
            <a:r>
              <a:rPr lang="en-US" sz="1200" dirty="0"/>
              <a:t>ESG Grantee Agreement</a:t>
            </a:r>
          </a:p>
          <a:p>
            <a:pPr marL="171450" indent="-171450" algn="l">
              <a:buFont typeface="Arial" panose="020B0604020202020204" pitchFamily="34" charset="0"/>
              <a:buChar char="•"/>
            </a:pPr>
            <a:r>
              <a:rPr lang="en-US" sz="1200" dirty="0"/>
              <a:t>HUD Corrective Action Plan – if applicable</a:t>
            </a:r>
          </a:p>
          <a:p>
            <a:pPr marL="171450" indent="-171450">
              <a:buFont typeface="Arial" panose="020B0604020202020204" pitchFamily="34" charset="0"/>
              <a:buChar char="•"/>
            </a:pPr>
            <a:r>
              <a:rPr lang="en-US" sz="1200" dirty="0"/>
              <a:t>NC ESG Corrective Action Plan– if applicable </a:t>
            </a:r>
          </a:p>
          <a:p>
            <a:pPr marL="171450" indent="-171450">
              <a:buFont typeface="Arial" panose="020B0604020202020204" pitchFamily="34" charset="0"/>
              <a:buChar char="•"/>
            </a:pPr>
            <a:r>
              <a:rPr lang="en-US" sz="1200" dirty="0"/>
              <a:t>Organization audit or 990</a:t>
            </a:r>
          </a:p>
          <a:p>
            <a:endParaRPr lang="en-US" dirty="0"/>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49</a:t>
            </a:fld>
            <a:endParaRPr lang="en-US"/>
          </a:p>
        </p:txBody>
      </p:sp>
    </p:spTree>
    <p:extLst>
      <p:ext uri="{BB962C8B-B14F-4D97-AF65-F5344CB8AC3E}">
        <p14:creationId xmlns:p14="http://schemas.microsoft.com/office/powerpoint/2010/main" val="60396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ESG program funds five different activities broken into two components: Emergency Response shown here on the left are programs working with people while they are homeless and Housing Stabilization shown here on the right are programs helping people access and maintain permanent housing.  </a:t>
            </a:r>
          </a:p>
          <a:p>
            <a:endParaRPr lang="en-US" dirty="0"/>
          </a:p>
          <a:p>
            <a:r>
              <a:rPr lang="en-US" dirty="0"/>
              <a:t>The Emergency Response activities are Street Outreach and Emergency Shelter. Street Outreach involves engaging folks who are living unsheltered and getting them connected to emergency shelter or permanent housing. Emergency Shelter involves providing a place for folks to stay overnight and referring people to or getting people connected to permanent housing.  </a:t>
            </a:r>
          </a:p>
          <a:p>
            <a:endParaRPr lang="en-US" dirty="0"/>
          </a:p>
          <a:p>
            <a:r>
              <a:rPr lang="en-US" dirty="0"/>
              <a:t>The Housing Stabilization activities are Rapid Rehousing and Homelessness Prevention. Rapid Rehousing involves rehousing folks who are homeless and providing support to help them achieve housing stability. Homelessness Prevention which is generally about preventing folks from losing their housing and becoming homeless and may involve moving them to another rental unit if the one they are currently in is not affordable long term for them. </a:t>
            </a:r>
          </a:p>
          <a:p>
            <a:r>
              <a:rPr lang="en-US" dirty="0"/>
              <a:t>  </a:t>
            </a:r>
            <a:br>
              <a:rPr lang="en-US" dirty="0"/>
            </a:br>
            <a:r>
              <a:rPr lang="en-US" dirty="0"/>
              <a:t>Then the fifth activity is for working in the Homeless Management Information System or HMIS which while working in any of the other four activities.  This category can also be used by Victim Service Providers who use a comparable database, as they are prohibited from using HMIS. </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AE3E0ED6-3EAF-430E-9620-8A5333A56CF1}" type="slidenum">
              <a:rPr lang="en-US" smtClean="0"/>
              <a:pPr/>
              <a:t>5</a:t>
            </a:fld>
            <a:endParaRPr lang="en-US"/>
          </a:p>
        </p:txBody>
      </p:sp>
    </p:spTree>
    <p:extLst>
      <p:ext uri="{BB962C8B-B14F-4D97-AF65-F5344CB8AC3E}">
        <p14:creationId xmlns:p14="http://schemas.microsoft.com/office/powerpoint/2010/main" val="2436546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50D0D-8E5E-7F69-1803-6710C5ED8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801E25-BC56-8C64-9468-21B6ECCBA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9E9F8-F3E5-0ABD-0363-1EB3D8DD61D6}"/>
              </a:ext>
            </a:extLst>
          </p:cNvPr>
          <p:cNvSpPr>
            <a:spLocks noGrp="1"/>
          </p:cNvSpPr>
          <p:nvPr>
            <p:ph type="body" idx="1"/>
          </p:nvPr>
        </p:nvSpPr>
        <p:spPr/>
        <p:txBody>
          <a:bodyPr/>
          <a:lstStyle/>
          <a:p>
            <a:r>
              <a:rPr lang="en-US" dirty="0"/>
              <a:t>And Here’s the list of items for a Returning Project Applicant:</a:t>
            </a:r>
          </a:p>
          <a:p>
            <a:endParaRPr lang="en-US" dirty="0"/>
          </a:p>
          <a:p>
            <a:pPr marL="171450" indent="-171450">
              <a:buFont typeface="Arial" panose="020B0604020202020204" pitchFamily="34" charset="0"/>
              <a:buChar char="•"/>
            </a:pPr>
            <a:r>
              <a:rPr lang="en-US" sz="1200" dirty="0"/>
              <a:t>Returning Project Application Form (with fully completed sections for the organization and project type sections for which you are seeking funding)</a:t>
            </a:r>
          </a:p>
          <a:p>
            <a:pPr marL="171450" indent="-171450">
              <a:buFont typeface="Arial" panose="020B0604020202020204" pitchFamily="34" charset="0"/>
              <a:buChar char="•"/>
            </a:pPr>
            <a:r>
              <a:rPr lang="en-US" sz="1200" dirty="0"/>
              <a:t>Project Budget Form (with fully completed tabs for which you are seeking funding along with the totals tab)</a:t>
            </a:r>
          </a:p>
          <a:p>
            <a:pPr marL="171450" indent="-171450">
              <a:buFont typeface="Arial" panose="020B0604020202020204" pitchFamily="34" charset="0"/>
              <a:buChar char="•"/>
            </a:pPr>
            <a:r>
              <a:rPr lang="en-US" sz="1200" dirty="0"/>
              <a:t>Program Operations Guidelines/Policies &amp; Procedures per project type for which you are seeking funding</a:t>
            </a:r>
          </a:p>
          <a:p>
            <a:pPr marL="171450" indent="-171450">
              <a:buFont typeface="Arial" panose="020B0604020202020204" pitchFamily="34" charset="0"/>
              <a:buChar char="•"/>
            </a:pPr>
            <a:r>
              <a:rPr lang="en-US" sz="1200" dirty="0"/>
              <a:t>Current fiscal year operating budget for the organization</a:t>
            </a:r>
          </a:p>
          <a:p>
            <a:pPr marL="171450" indent="-171450">
              <a:buFont typeface="Arial" panose="020B0604020202020204" pitchFamily="34" charset="0"/>
              <a:buChar char="•"/>
            </a:pPr>
            <a:r>
              <a:rPr lang="en-US" sz="1200" dirty="0"/>
              <a:t>Organizational Chart – with staff involved in the project types for which you are seeking funding are highlighted or noted</a:t>
            </a:r>
          </a:p>
          <a:p>
            <a:pPr marL="171450" indent="-171450">
              <a:buFont typeface="Arial" panose="020B0604020202020204" pitchFamily="34" charset="0"/>
              <a:buChar char="•"/>
            </a:pPr>
            <a:r>
              <a:rPr lang="en-US" sz="1200" dirty="0"/>
              <a:t>NON-PROFITS: Board of Directors List</a:t>
            </a:r>
          </a:p>
          <a:p>
            <a:pPr marL="171450" indent="-171450">
              <a:buFont typeface="Arial" panose="020B0604020202020204" pitchFamily="34" charset="0"/>
              <a:buChar char="•"/>
            </a:pPr>
            <a:r>
              <a:rPr lang="en-US" sz="1200" dirty="0"/>
              <a:t>ESG Grantee Agreement</a:t>
            </a:r>
          </a:p>
          <a:p>
            <a:pPr marL="171450" indent="-171450">
              <a:buFont typeface="Arial" panose="020B0604020202020204" pitchFamily="34" charset="0"/>
              <a:buChar char="•"/>
            </a:pPr>
            <a:r>
              <a:rPr lang="en-US" sz="1200" dirty="0"/>
              <a:t>HUD Corrective Action Plan – if applicable</a:t>
            </a:r>
          </a:p>
          <a:p>
            <a:pPr marL="171450" indent="-171450">
              <a:buFont typeface="Arial" panose="020B0604020202020204" pitchFamily="34" charset="0"/>
              <a:buChar char="•"/>
            </a:pPr>
            <a:r>
              <a:rPr lang="en-US" sz="1200" dirty="0"/>
              <a:t>NC ESG Corrective Action Plan– if applicable </a:t>
            </a:r>
          </a:p>
          <a:p>
            <a:pPr marL="171450" indent="-171450">
              <a:buFont typeface="Arial" panose="020B0604020202020204" pitchFamily="34" charset="0"/>
              <a:buChar char="•"/>
            </a:pPr>
            <a:r>
              <a:rPr lang="en-US" sz="1200" dirty="0"/>
              <a:t>Organization audit or 990</a:t>
            </a:r>
          </a:p>
          <a:p>
            <a:pPr marL="171450" indent="-171450">
              <a:buFont typeface="Arial" panose="020B0604020202020204" pitchFamily="34" charset="0"/>
              <a:buChar char="•"/>
            </a:pPr>
            <a:r>
              <a:rPr lang="en-US" sz="1200" dirty="0"/>
              <a:t>Annual Performance Report (APR) – CSV </a:t>
            </a:r>
            <a:r>
              <a:rPr lang="en-US" sz="1200" dirty="0" err="1"/>
              <a:t>zipfile</a:t>
            </a:r>
            <a:endParaRPr lang="en-US" sz="1200" dirty="0"/>
          </a:p>
          <a:p>
            <a:endParaRPr lang="en-US" dirty="0"/>
          </a:p>
          <a:p>
            <a:r>
              <a:rPr lang="en-US" dirty="0"/>
              <a:t>Next slide.</a:t>
            </a:r>
          </a:p>
        </p:txBody>
      </p:sp>
      <p:sp>
        <p:nvSpPr>
          <p:cNvPr id="4" name="Slide Number Placeholder 3">
            <a:extLst>
              <a:ext uri="{FF2B5EF4-FFF2-40B4-BE49-F238E27FC236}">
                <a16:creationId xmlns:a16="http://schemas.microsoft.com/office/drawing/2014/main" id="{A84DBD9D-7766-3B2D-B630-1E5725BCD5C7}"/>
              </a:ext>
            </a:extLst>
          </p:cNvPr>
          <p:cNvSpPr>
            <a:spLocks noGrp="1"/>
          </p:cNvSpPr>
          <p:nvPr>
            <p:ph type="sldNum" sz="quarter" idx="5"/>
          </p:nvPr>
        </p:nvSpPr>
        <p:spPr/>
        <p:txBody>
          <a:bodyPr/>
          <a:lstStyle/>
          <a:p>
            <a:fld id="{AE3E0ED6-3EAF-430E-9620-8A5333A56CF1}" type="slidenum">
              <a:rPr lang="en-US" smtClean="0"/>
              <a:pPr/>
              <a:t>50</a:t>
            </a:fld>
            <a:endParaRPr lang="en-US"/>
          </a:p>
        </p:txBody>
      </p:sp>
    </p:spTree>
    <p:extLst>
      <p:ext uri="{BB962C8B-B14F-4D97-AF65-F5344CB8AC3E}">
        <p14:creationId xmlns:p14="http://schemas.microsoft.com/office/powerpoint/2010/main" val="471509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E85D0-94C8-5F62-3916-0DB281C2E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CE310-6ECB-75A3-BFC9-97D5BE653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842BF-8A71-3445-66B2-B02198DDC10F}"/>
              </a:ext>
            </a:extLst>
          </p:cNvPr>
          <p:cNvSpPr>
            <a:spLocks noGrp="1"/>
          </p:cNvSpPr>
          <p:nvPr>
            <p:ph type="body" idx="1"/>
          </p:nvPr>
        </p:nvSpPr>
        <p:spPr/>
        <p:txBody>
          <a:bodyPr/>
          <a:lstStyle/>
          <a:p>
            <a:r>
              <a:rPr lang="en-US" dirty="0"/>
              <a:t>A few applicants have fiscal sponsors. I won’t read through this slide, but this slide shows what is required by the fiscal sponsor and what is required by the agency that will operate the ESG Program that’s being applied for.</a:t>
            </a:r>
          </a:p>
          <a:p>
            <a:endParaRPr lang="en-US" dirty="0"/>
          </a:p>
          <a:p>
            <a:r>
              <a:rPr lang="en-US" dirty="0"/>
              <a:t>There are 2 agencies that currently fit this profile and we can have further conversations about that during the </a:t>
            </a:r>
            <a:r>
              <a:rPr lang="en-US" dirty="0" err="1"/>
              <a:t>ZoomGrant</a:t>
            </a:r>
            <a:r>
              <a:rPr lang="en-US" dirty="0"/>
              <a:t> webinar on June 18</a:t>
            </a:r>
            <a:r>
              <a:rPr lang="en-US" baseline="30000" dirty="0"/>
              <a:t>th</a:t>
            </a:r>
            <a:r>
              <a:rPr lang="en-US" dirty="0"/>
              <a:t> or at any of our Office Hour sessions for the application.</a:t>
            </a:r>
          </a:p>
          <a:p>
            <a:endParaRPr lang="en-US" dirty="0"/>
          </a:p>
          <a:p>
            <a:r>
              <a:rPr lang="en-US" dirty="0"/>
              <a:t>Next slide.</a:t>
            </a:r>
          </a:p>
        </p:txBody>
      </p:sp>
      <p:sp>
        <p:nvSpPr>
          <p:cNvPr id="4" name="Slide Number Placeholder 3">
            <a:extLst>
              <a:ext uri="{FF2B5EF4-FFF2-40B4-BE49-F238E27FC236}">
                <a16:creationId xmlns:a16="http://schemas.microsoft.com/office/drawing/2014/main" id="{0114322C-3AE2-6E89-5F45-152FEB8AF3A8}"/>
              </a:ext>
            </a:extLst>
          </p:cNvPr>
          <p:cNvSpPr>
            <a:spLocks noGrp="1"/>
          </p:cNvSpPr>
          <p:nvPr>
            <p:ph type="sldNum" sz="quarter" idx="5"/>
          </p:nvPr>
        </p:nvSpPr>
        <p:spPr/>
        <p:txBody>
          <a:bodyPr/>
          <a:lstStyle/>
          <a:p>
            <a:fld id="{AE3E0ED6-3EAF-430E-9620-8A5333A56CF1}" type="slidenum">
              <a:rPr lang="en-US" smtClean="0"/>
              <a:pPr/>
              <a:t>51</a:t>
            </a:fld>
            <a:endParaRPr lang="en-US"/>
          </a:p>
        </p:txBody>
      </p:sp>
    </p:spTree>
    <p:extLst>
      <p:ext uri="{BB962C8B-B14F-4D97-AF65-F5344CB8AC3E}">
        <p14:creationId xmlns:p14="http://schemas.microsoft.com/office/powerpoint/2010/main" val="2740184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step 2 of submitting application materials to the BoS CoC for review, agencies will need to set up an account in </a:t>
            </a:r>
            <a:r>
              <a:rPr lang="en-US" dirty="0" err="1"/>
              <a:t>ZoomGrants</a:t>
            </a:r>
            <a:r>
              <a:rPr lang="en-US" dirty="0"/>
              <a:t>. We’ll email instructions on that process as part of the Intent approval email to move forward to step 2. We’ll host a webinar on June 18</a:t>
            </a:r>
            <a:r>
              <a:rPr lang="en-US" baseline="30000" dirty="0"/>
              <a:t>th</a:t>
            </a:r>
            <a:r>
              <a:rPr lang="en-US" dirty="0"/>
              <a:t> on </a:t>
            </a:r>
            <a:r>
              <a:rPr lang="en-US" dirty="0" err="1"/>
              <a:t>ZoomGrants</a:t>
            </a:r>
            <a:r>
              <a:rPr lang="en-US" dirty="0"/>
              <a:t> to help with that process. WE have 4 other office hour times that are listed on an earlier slide.</a:t>
            </a:r>
          </a:p>
          <a:p>
            <a:endParaRPr lang="en-US" dirty="0"/>
          </a:p>
          <a:p>
            <a:r>
              <a:rPr lang="en-US" dirty="0"/>
              <a:t>Applications are due in this step 2 in </a:t>
            </a:r>
            <a:r>
              <a:rPr lang="en-US" dirty="0" err="1"/>
              <a:t>ZoomGrants</a:t>
            </a:r>
            <a:r>
              <a:rPr lang="en-US" dirty="0"/>
              <a:t> by 5 PM on Monday, July 13th</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52</a:t>
            </a:fld>
            <a:endParaRPr lang="en-US"/>
          </a:p>
        </p:txBody>
      </p:sp>
    </p:spTree>
    <p:extLst>
      <p:ext uri="{BB962C8B-B14F-4D97-AF65-F5344CB8AC3E}">
        <p14:creationId xmlns:p14="http://schemas.microsoft.com/office/powerpoint/2010/main" val="526243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2FF3D-9961-8F81-6FE5-9A7F122C1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61518-C5B6-880B-43D9-1DC71FCACE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88EA3-703D-72F8-B0CA-2696631EB7BF}"/>
              </a:ext>
            </a:extLst>
          </p:cNvPr>
          <p:cNvSpPr>
            <a:spLocks noGrp="1"/>
          </p:cNvSpPr>
          <p:nvPr>
            <p:ph type="body" idx="1"/>
          </p:nvPr>
        </p:nvSpPr>
        <p:spPr/>
        <p:txBody>
          <a:bodyPr/>
          <a:lstStyle/>
          <a:p>
            <a:r>
              <a:rPr lang="en-US" dirty="0"/>
              <a:t>Next we’ll talk a little about the scorecard we use for the ESG competition.</a:t>
            </a:r>
          </a:p>
          <a:p>
            <a:endParaRPr lang="en-US" dirty="0"/>
          </a:p>
          <a:p>
            <a:r>
              <a:rPr lang="en-US" dirty="0"/>
              <a:t>Next slide.</a:t>
            </a:r>
          </a:p>
        </p:txBody>
      </p:sp>
      <p:sp>
        <p:nvSpPr>
          <p:cNvPr id="4" name="Slide Number Placeholder 3">
            <a:extLst>
              <a:ext uri="{FF2B5EF4-FFF2-40B4-BE49-F238E27FC236}">
                <a16:creationId xmlns:a16="http://schemas.microsoft.com/office/drawing/2014/main" id="{8A0CA7CD-335B-5FC0-175E-C6910C260077}"/>
              </a:ext>
            </a:extLst>
          </p:cNvPr>
          <p:cNvSpPr>
            <a:spLocks noGrp="1"/>
          </p:cNvSpPr>
          <p:nvPr>
            <p:ph type="sldNum" sz="quarter" idx="5"/>
          </p:nvPr>
        </p:nvSpPr>
        <p:spPr/>
        <p:txBody>
          <a:bodyPr/>
          <a:lstStyle/>
          <a:p>
            <a:fld id="{AE3E0ED6-3EAF-430E-9620-8A5333A56CF1}" type="slidenum">
              <a:rPr lang="en-US" smtClean="0"/>
              <a:pPr/>
              <a:t>53</a:t>
            </a:fld>
            <a:endParaRPr lang="en-US"/>
          </a:p>
        </p:txBody>
      </p:sp>
    </p:spTree>
    <p:extLst>
      <p:ext uri="{BB962C8B-B14F-4D97-AF65-F5344CB8AC3E}">
        <p14:creationId xmlns:p14="http://schemas.microsoft.com/office/powerpoint/2010/main" val="307996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Project Review Committee and BoS staff use a scorecard to review and score ESG applications in the competition in Step 2. It will be finalized and posted on our website by 5 PM on Wednesday, June 10</a:t>
            </a:r>
            <a:r>
              <a:rPr lang="en-US" baseline="30000" dirty="0"/>
              <a:t>th</a:t>
            </a:r>
            <a:r>
              <a:rPr lang="en-US" dirty="0"/>
              <a:t>.</a:t>
            </a:r>
          </a:p>
          <a:p>
            <a:endParaRPr lang="en-US" dirty="0"/>
          </a:p>
          <a:p>
            <a:r>
              <a:rPr lang="en-US" dirty="0"/>
              <a:t>We have moved the scorecard to an excel format with the different tabs listed here. </a:t>
            </a:r>
          </a:p>
          <a:p>
            <a:endParaRPr lang="en-US" dirty="0"/>
          </a:p>
          <a:p>
            <a:r>
              <a:rPr lang="en-US" dirty="0"/>
              <a:t>There will be a tab of instructions for Project Review Committee members and BoS staff who are using the scorecard to review and score applications.</a:t>
            </a:r>
          </a:p>
          <a:p>
            <a:endParaRPr lang="en-US" dirty="0"/>
          </a:p>
          <a:p>
            <a:r>
              <a:rPr lang="en-US" dirty="0"/>
              <a:t>There will be a tab that covers all thresholds and standards. This tab will be completed by staff and projects that don’t meet thresholds will not move forward in the review. Projects that don’t meet standards will receive a “not” met for those items and will not receive credit for those items, potentially putting those projects at risk of not being recommended for funding due to other projects receiving credit for having the standard items.</a:t>
            </a:r>
          </a:p>
          <a:p>
            <a:endParaRPr lang="en-US" dirty="0"/>
          </a:p>
          <a:p>
            <a:r>
              <a:rPr lang="en-US" dirty="0"/>
              <a:t>There is a tab that covers items that pertain to All applicants and then tabs for review of each project type.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54</a:t>
            </a:fld>
            <a:endParaRPr lang="en-US"/>
          </a:p>
        </p:txBody>
      </p:sp>
    </p:spTree>
    <p:extLst>
      <p:ext uri="{BB962C8B-B14F-4D97-AF65-F5344CB8AC3E}">
        <p14:creationId xmlns:p14="http://schemas.microsoft.com/office/powerpoint/2010/main" val="13716920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In our scorecard there are several items considered thresholds. Thresholds are items that each project applicant must meet to be considered for funding. </a:t>
            </a:r>
          </a:p>
          <a:p>
            <a:pPr lvl="1"/>
            <a:endParaRPr lang="en-US" dirty="0"/>
          </a:p>
          <a:p>
            <a:pPr lvl="1"/>
            <a:r>
              <a:rPr lang="en-US" dirty="0"/>
              <a:t>First, each agency must be an eligible applicant agency, meaning they must be either a non-profit or unit of local government. This eligibility criteria will be determined in the intent process, so if you aren’t an eligible entity, you won’t move to the application process. </a:t>
            </a:r>
          </a:p>
          <a:p>
            <a:pPr lvl="1"/>
            <a:endParaRPr lang="en-US" dirty="0"/>
          </a:p>
          <a:p>
            <a:pPr lvl="1"/>
            <a:r>
              <a:rPr lang="en-US" dirty="0"/>
              <a:t>So thresholds for agencies that submit applications include:</a:t>
            </a:r>
          </a:p>
          <a:p>
            <a:pPr lvl="1"/>
            <a:endParaRPr lang="en-US" dirty="0"/>
          </a:p>
          <a:p>
            <a:pPr marL="685800" lvl="1" indent="-228600">
              <a:buAutoNum type="arabicPeriod"/>
            </a:pPr>
            <a:r>
              <a:rPr lang="en-US" dirty="0"/>
              <a:t>Applications must be submitted in </a:t>
            </a:r>
            <a:r>
              <a:rPr lang="en-US" dirty="0" err="1"/>
              <a:t>zoomgrants</a:t>
            </a:r>
            <a:r>
              <a:rPr lang="en-US" dirty="0"/>
              <a:t>. We can’t receive them any other way.</a:t>
            </a:r>
          </a:p>
          <a:p>
            <a:pPr marL="685800" lvl="1" indent="-228600">
              <a:buAutoNum type="arabicPeriod"/>
            </a:pPr>
            <a:r>
              <a:rPr lang="en-US" dirty="0"/>
              <a:t>Applications must be submitted by the deadline of Monday, July 13</a:t>
            </a:r>
            <a:r>
              <a:rPr lang="en-US" baseline="30000" dirty="0"/>
              <a:t>th</a:t>
            </a:r>
            <a:r>
              <a:rPr lang="en-US" dirty="0"/>
              <a:t> by 5PM.</a:t>
            </a:r>
          </a:p>
          <a:p>
            <a:pPr marL="685800" lvl="1" indent="-228600">
              <a:buAutoNum type="arabicPeriod"/>
            </a:pPr>
            <a:endParaRPr lang="en-US" dirty="0"/>
          </a:p>
          <a:p>
            <a:pPr marL="457200" lvl="1" indent="0">
              <a:buNone/>
            </a:pPr>
            <a:r>
              <a:rPr lang="en-US" dirty="0"/>
              <a:t>Let me repeat, applications must be submitted by the deadline of Monday, July 13</a:t>
            </a:r>
            <a:r>
              <a:rPr lang="en-US" baseline="30000" dirty="0"/>
              <a:t>th</a:t>
            </a:r>
            <a:r>
              <a:rPr lang="en-US" dirty="0"/>
              <a:t> by 5 PM. There will be no extensions. We will send out reminders through </a:t>
            </a:r>
            <a:r>
              <a:rPr lang="en-US" dirty="0" err="1"/>
              <a:t>ZoomGrants</a:t>
            </a:r>
            <a:r>
              <a:rPr lang="en-US" dirty="0"/>
              <a:t>, but this is a competition and meeting the deadline is part of it. If you are a returning applicant and you don’t meet the deadline, your application will not be reviewed as no late submissions will be considered.</a:t>
            </a:r>
          </a:p>
          <a:p>
            <a:pPr lvl="1"/>
            <a:endParaRPr lang="en-US" dirty="0"/>
          </a:p>
          <a:p>
            <a:pPr lvl="1"/>
            <a:r>
              <a:rPr lang="en-US" dirty="0"/>
              <a:t>3. Applicants must sign and submit the ESG grantee agreement in </a:t>
            </a:r>
            <a:r>
              <a:rPr lang="en-US" dirty="0" err="1"/>
              <a:t>ZoomGrants</a:t>
            </a:r>
            <a:r>
              <a:rPr lang="en-US" dirty="0"/>
              <a:t>. This is a new document this year that we’ve reviewed and outlines the expectations of ESG grantees in the NC BoS CoC.</a:t>
            </a:r>
          </a:p>
          <a:p>
            <a:pPr lvl="1"/>
            <a:endParaRPr lang="en-US" dirty="0"/>
          </a:p>
          <a:p>
            <a:pPr lvl="1"/>
            <a:r>
              <a:rPr lang="en-US" dirty="0"/>
              <a:t>4. Applicants must be member organizations of the NC Bos CoC. The link here goes to the portion of our website where the full membership roster is located as well as the general CoC membership application. </a:t>
            </a:r>
          </a:p>
          <a:p>
            <a:pPr lvl="1"/>
            <a:endParaRPr lang="en-US" dirty="0"/>
          </a:p>
          <a:p>
            <a:pPr lvl="1"/>
            <a:r>
              <a:rPr lang="en-US" dirty="0"/>
              <a:t>And lastly,</a:t>
            </a:r>
          </a:p>
          <a:p>
            <a:pPr lvl="1"/>
            <a:endParaRPr lang="en-US" dirty="0"/>
          </a:p>
          <a:p>
            <a:pPr lvl="1"/>
            <a:r>
              <a:rPr lang="en-US" dirty="0"/>
              <a:t>5. Applicants must demonstrate they fully participate or will fully participate in the local coordinated entry system. This is the regional system that helps folks move from homelessness to housing. ESG housing providers are expected to be present to take referrals and homeless service providers are expected to make referrals to housing through this system and show up to meetings to understand where their clients referred are in the process and to answer questions that may come up.</a:t>
            </a:r>
          </a:p>
          <a:p>
            <a:pPr lvl="1"/>
            <a:endParaRPr lang="en-US" dirty="0"/>
          </a:p>
          <a:p>
            <a:pPr lvl="1"/>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55</a:t>
            </a:fld>
            <a:endParaRPr lang="en-US"/>
          </a:p>
        </p:txBody>
      </p:sp>
    </p:spTree>
    <p:extLst>
      <p:ext uri="{BB962C8B-B14F-4D97-AF65-F5344CB8AC3E}">
        <p14:creationId xmlns:p14="http://schemas.microsoft.com/office/powerpoint/2010/main" val="732885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79766-E530-7F04-5730-01C711E005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9AE3A-D9DD-740D-B1A7-19A0D8A82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FD99E0-986E-3E9F-3D9E-3FC9EF7C8FB1}"/>
              </a:ext>
            </a:extLst>
          </p:cNvPr>
          <p:cNvSpPr>
            <a:spLocks noGrp="1"/>
          </p:cNvSpPr>
          <p:nvPr>
            <p:ph type="body" idx="1"/>
          </p:nvPr>
        </p:nvSpPr>
        <p:spPr/>
        <p:txBody>
          <a:bodyPr/>
          <a:lstStyle/>
          <a:p>
            <a:r>
              <a:rPr lang="en-US" dirty="0"/>
              <a:t>Your region’s leadership will be informed of the names of agencies that submit intents to apply or intents to return and the project types those agencies intend to apply for.</a:t>
            </a:r>
          </a:p>
          <a:p>
            <a:endParaRPr lang="en-US" dirty="0"/>
          </a:p>
          <a:p>
            <a:r>
              <a:rPr lang="en-US" dirty="0"/>
              <a:t>In turn, regional leadership will be expected to share this information at regional meetings over June/July.</a:t>
            </a:r>
          </a:p>
          <a:p>
            <a:endParaRPr lang="en-US" dirty="0"/>
          </a:p>
          <a:p>
            <a:r>
              <a:rPr lang="en-US" dirty="0"/>
              <a:t>Regions are encouraged to discuss coordination and coverage of ESG Program-funded services in their regions to ensure people experiencing homelessness in the CoC have access to a continuum of ESG program-funded homeless and housing services, which is one of the ESG funding priorities.</a:t>
            </a:r>
          </a:p>
          <a:p>
            <a:endParaRPr lang="en-US" dirty="0"/>
          </a:p>
          <a:p>
            <a:r>
              <a:rPr lang="en-US" dirty="0"/>
              <a:t>ESG Program applicants in each region are also encouraged to talk about what their needs are and what they want to apply for to support this funding priority as well.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region’s Project Review Committee member will bring what has been discussed in the regions to the applicant selection meeting as they make funding recommendations to the Governance Board.</a:t>
            </a:r>
          </a:p>
          <a:p>
            <a:endParaRPr lang="en-US" dirty="0"/>
          </a:p>
          <a:p>
            <a:r>
              <a:rPr lang="en-US" dirty="0"/>
              <a:t>Regional Leadership will supply information that will be scored in the scorecard for each applicant regarding attendance of at least 75% of regional committee meetings and 85% of case conferencing meetings, as applicable.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considering applying for ESG Program funds &amp; you are not participating in your regional </a:t>
            </a:r>
            <a:r>
              <a:rPr lang="en-US" dirty="0" err="1"/>
              <a:t>Regional</a:t>
            </a:r>
            <a:r>
              <a:rPr lang="en-US" dirty="0"/>
              <a:t> Committee meetings or case conferencing meetings for the past 12 months, please contact your Regional Lead &amp; Coordinated Entry Lead. You can find their information at the link provided here. You need to be involved in those groups &amp; if you are a new applicant, and you have not been participating at this level in the regional meetings, we look forward to having you increase your involvement and submitting an application in next year’s competition. If you are a returning applicant and you have not been involved in the region’s meetings, you will receive a “not met” score and your project might be at risk of not being funded or being funded at a lower level.</a:t>
            </a:r>
          </a:p>
          <a:p>
            <a:endParaRPr lang="en-US" dirty="0"/>
          </a:p>
          <a:p>
            <a:r>
              <a:rPr lang="en-US" dirty="0"/>
              <a:t>Next slide</a:t>
            </a:r>
          </a:p>
        </p:txBody>
      </p:sp>
      <p:sp>
        <p:nvSpPr>
          <p:cNvPr id="4" name="Slide Number Placeholder 3">
            <a:extLst>
              <a:ext uri="{FF2B5EF4-FFF2-40B4-BE49-F238E27FC236}">
                <a16:creationId xmlns:a16="http://schemas.microsoft.com/office/drawing/2014/main" id="{EF545D8A-8D8F-E1CF-39B0-0B001A8185CC}"/>
              </a:ext>
            </a:extLst>
          </p:cNvPr>
          <p:cNvSpPr>
            <a:spLocks noGrp="1"/>
          </p:cNvSpPr>
          <p:nvPr>
            <p:ph type="sldNum" sz="quarter" idx="5"/>
          </p:nvPr>
        </p:nvSpPr>
        <p:spPr/>
        <p:txBody>
          <a:bodyPr/>
          <a:lstStyle/>
          <a:p>
            <a:fld id="{AE3E0ED6-3EAF-430E-9620-8A5333A56CF1}" type="slidenum">
              <a:rPr lang="en-US" smtClean="0"/>
              <a:pPr/>
              <a:t>56</a:t>
            </a:fld>
            <a:endParaRPr lang="en-US"/>
          </a:p>
        </p:txBody>
      </p:sp>
    </p:spTree>
    <p:extLst>
      <p:ext uri="{BB962C8B-B14F-4D97-AF65-F5344CB8AC3E}">
        <p14:creationId xmlns:p14="http://schemas.microsoft.com/office/powerpoint/2010/main" val="1293147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1D1E6-BAEF-CF7F-E325-82EF6FC43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5E45C-05A4-10FF-9921-81DD9A334F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44D0F-2C5B-12C1-3715-4755DDFCCB3C}"/>
              </a:ext>
            </a:extLst>
          </p:cNvPr>
          <p:cNvSpPr>
            <a:spLocks noGrp="1"/>
          </p:cNvSpPr>
          <p:nvPr>
            <p:ph type="body" idx="1"/>
          </p:nvPr>
        </p:nvSpPr>
        <p:spPr/>
        <p:txBody>
          <a:bodyPr/>
          <a:lstStyle/>
          <a:p>
            <a:r>
              <a:rPr lang="en-US" dirty="0"/>
              <a:t>Ok and we’re finally at step 3</a:t>
            </a:r>
          </a:p>
          <a:p>
            <a:endParaRPr lang="en-US" dirty="0"/>
          </a:p>
          <a:p>
            <a:r>
              <a:rPr lang="en-US" dirty="0"/>
              <a:t>Next slide.</a:t>
            </a:r>
          </a:p>
        </p:txBody>
      </p:sp>
      <p:sp>
        <p:nvSpPr>
          <p:cNvPr id="4" name="Slide Number Placeholder 3">
            <a:extLst>
              <a:ext uri="{FF2B5EF4-FFF2-40B4-BE49-F238E27FC236}">
                <a16:creationId xmlns:a16="http://schemas.microsoft.com/office/drawing/2014/main" id="{D93E8DE0-F00F-7E8E-30F2-E22C14B43515}"/>
              </a:ext>
            </a:extLst>
          </p:cNvPr>
          <p:cNvSpPr>
            <a:spLocks noGrp="1"/>
          </p:cNvSpPr>
          <p:nvPr>
            <p:ph type="sldNum" sz="quarter" idx="5"/>
          </p:nvPr>
        </p:nvSpPr>
        <p:spPr/>
        <p:txBody>
          <a:bodyPr/>
          <a:lstStyle/>
          <a:p>
            <a:fld id="{AE3E0ED6-3EAF-430E-9620-8A5333A56CF1}" type="slidenum">
              <a:rPr lang="en-US" smtClean="0"/>
              <a:pPr/>
              <a:t>57</a:t>
            </a:fld>
            <a:endParaRPr lang="en-US"/>
          </a:p>
        </p:txBody>
      </p:sp>
    </p:spTree>
    <p:extLst>
      <p:ext uri="{BB962C8B-B14F-4D97-AF65-F5344CB8AC3E}">
        <p14:creationId xmlns:p14="http://schemas.microsoft.com/office/powerpoint/2010/main" val="3160151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Applicants that are approved by the Governance Board will need to submit applications to the NC ESG Office by 5 PM on Monday, August 24</a:t>
            </a:r>
            <a:r>
              <a:rPr lang="en-US" baseline="30000" dirty="0"/>
              <a:t>th</a:t>
            </a:r>
            <a:r>
              <a:rPr lang="en-US" dirty="0"/>
              <a:t>.</a:t>
            </a:r>
          </a:p>
          <a:p>
            <a:endParaRPr lang="en-US" dirty="0"/>
          </a:p>
          <a:p>
            <a:r>
              <a:rPr lang="en-US" dirty="0"/>
              <a:t>Please, Please, Please be mindful that the NC ESG Office has a slightly different list of supporting materials to include with your application, and those are found on the last pages of the New and Returning project application forms in an Attachment checklist.</a:t>
            </a:r>
          </a:p>
          <a:p>
            <a:br>
              <a:rPr lang="en-US" dirty="0"/>
            </a:br>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58</a:t>
            </a:fld>
            <a:endParaRPr lang="en-US"/>
          </a:p>
        </p:txBody>
      </p:sp>
    </p:spTree>
    <p:extLst>
      <p:ext uri="{BB962C8B-B14F-4D97-AF65-F5344CB8AC3E}">
        <p14:creationId xmlns:p14="http://schemas.microsoft.com/office/powerpoint/2010/main" val="352812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There are important considerations for </a:t>
            </a:r>
            <a:r>
              <a:rPr lang="en-US" dirty="0" err="1"/>
              <a:t>esg</a:t>
            </a:r>
            <a:r>
              <a:rPr lang="en-US" dirty="0"/>
              <a:t> program applicants.</a:t>
            </a:r>
          </a:p>
          <a:p>
            <a:pPr lvl="1"/>
            <a:endParaRPr lang="en-US" dirty="0"/>
          </a:p>
          <a:p>
            <a:pPr lvl="1"/>
            <a:r>
              <a:rPr lang="en-US" dirty="0"/>
              <a:t>Does your agency have the financial capacity to administer ESG program funds. ESG operates as a reimbursement grant, meaning you have to have unrestricted funding to pay for eligible </a:t>
            </a:r>
            <a:r>
              <a:rPr lang="en-US" dirty="0" err="1"/>
              <a:t>activites</a:t>
            </a:r>
            <a:r>
              <a:rPr lang="en-US" dirty="0"/>
              <a:t> and then get reimbursed by the NC ESG Office with ESG funding for those activities. And that reimbursement timeframe can be a while – 2 to 2 and a half months and if there are glitches, longer.</a:t>
            </a:r>
          </a:p>
          <a:p>
            <a:pPr lvl="1"/>
            <a:endParaRPr lang="en-US" dirty="0"/>
          </a:p>
          <a:p>
            <a:pPr lvl="1"/>
            <a:r>
              <a:rPr lang="en-US" dirty="0"/>
              <a:t>The Program operations policies and procedures or guidelines for the project activity being applied for need to be written in accordance with our CoC’s ESG Written standards for the activity type being applied for. They need to be already written and submitted as a part of the application process even if your agency doesn’t have the program up and running yet.</a:t>
            </a:r>
          </a:p>
          <a:p>
            <a:pPr lvl="1"/>
            <a:endParaRPr lang="en-US" dirty="0"/>
          </a:p>
          <a:p>
            <a:r>
              <a:rPr lang="en-US" dirty="0"/>
              <a:t>Both Street outreach and emergency shelter projects should be outreaching and sheltering folks with the goal of referring them or moving them into permanent housing. </a:t>
            </a:r>
          </a:p>
          <a:p>
            <a:endParaRPr lang="en-US" dirty="0"/>
          </a:p>
          <a:p>
            <a:r>
              <a:rPr lang="en-US" dirty="0"/>
              <a:t>Homelessness Prevention projects are targeted to folks who have experienced homelessness in the past and this program is to prevent them from returning to homelessness.</a:t>
            </a:r>
          </a:p>
          <a:p>
            <a:endParaRPr lang="en-US" dirty="0"/>
          </a:p>
          <a:p>
            <a:r>
              <a:rPr lang="en-US" dirty="0"/>
              <a:t>And for Rapid Rehousing applicants, the amount applied for needs to make sense for the number of households you plan to serve, using a progressive engagement approach, meaning it is not one size fits all, but adheres to each household’s needs and ideally the project covers all counties in a region or a combination of projects cover all counties in a region. </a:t>
            </a:r>
          </a:p>
          <a:p>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59</a:t>
            </a:fld>
            <a:endParaRPr lang="en-US"/>
          </a:p>
        </p:txBody>
      </p:sp>
    </p:spTree>
    <p:extLst>
      <p:ext uri="{BB962C8B-B14F-4D97-AF65-F5344CB8AC3E}">
        <p14:creationId xmlns:p14="http://schemas.microsoft.com/office/powerpoint/2010/main" val="2448264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has set priorities for ESG Program funds. </a:t>
            </a:r>
          </a:p>
          <a:p>
            <a:endParaRPr lang="en-US" dirty="0"/>
          </a:p>
          <a:p>
            <a:r>
              <a:rPr lang="en-US" dirty="0"/>
              <a:t>They are to broaden existing emergency shelter and homelessness prevention activities, emphasize rapid rehousing, and help people quickly regain stability in permanent housing after experiencing a housing crisis and/or homelessness. </a:t>
            </a:r>
          </a:p>
          <a:p>
            <a:endParaRPr lang="en-US" dirty="0"/>
          </a:p>
          <a:p>
            <a:r>
              <a:rPr lang="en-US" dirty="0"/>
              <a:t>The main take-away here is in this next statement: ESG Program funded activities should be assisting people to access or maintain permanent housing. And that includes Street Outreach and Emergency Shelter project types.</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6</a:t>
            </a:fld>
            <a:endParaRPr lang="en-US"/>
          </a:p>
        </p:txBody>
      </p:sp>
    </p:spTree>
    <p:extLst>
      <p:ext uri="{BB962C8B-B14F-4D97-AF65-F5344CB8AC3E}">
        <p14:creationId xmlns:p14="http://schemas.microsoft.com/office/powerpoint/2010/main" val="5694479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0E449-BE19-4C6E-48FF-63F9AA1F0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6AA23-8176-D103-6E6D-8D4E31FA8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766F6-71A5-5973-CA2C-6323680A1A1F}"/>
              </a:ext>
            </a:extLst>
          </p:cNvPr>
          <p:cNvSpPr>
            <a:spLocks noGrp="1"/>
          </p:cNvSpPr>
          <p:nvPr>
            <p:ph type="body" idx="1"/>
          </p:nvPr>
        </p:nvSpPr>
        <p:spPr/>
        <p:txBody>
          <a:bodyPr/>
          <a:lstStyle/>
          <a:p>
            <a:r>
              <a:rPr lang="en-US" dirty="0"/>
              <a:t>Reach out to us with questions you have. WE ask that you use the bos@ncceh.org email address so that if one of us is out of the office, anyone on our team can see the email and respond.  Don’t spend time on the struggle bus. We’d rather you reach out to get clarification than struggle.</a:t>
            </a:r>
          </a:p>
          <a:p>
            <a:endParaRPr lang="en-US" dirty="0"/>
          </a:p>
          <a:p>
            <a:r>
              <a:rPr lang="en-US" dirty="0"/>
              <a:t>Thank you.</a:t>
            </a:r>
          </a:p>
          <a:p>
            <a:endParaRPr lang="en-US" dirty="0"/>
          </a:p>
          <a:p>
            <a:r>
              <a:rPr lang="en-US" dirty="0"/>
              <a:t>End recording and take </a:t>
            </a:r>
            <a:r>
              <a:rPr lang="en-US" dirty="0" err="1"/>
              <a:t>q&amp;a</a:t>
            </a:r>
            <a:r>
              <a:rPr lang="en-US" dirty="0"/>
              <a:t> in next slide.</a:t>
            </a:r>
          </a:p>
        </p:txBody>
      </p:sp>
      <p:sp>
        <p:nvSpPr>
          <p:cNvPr id="4" name="Slide Number Placeholder 3">
            <a:extLst>
              <a:ext uri="{FF2B5EF4-FFF2-40B4-BE49-F238E27FC236}">
                <a16:creationId xmlns:a16="http://schemas.microsoft.com/office/drawing/2014/main" id="{86E6C4DF-D2A0-275F-8ADE-69BDD7F3C4E8}"/>
              </a:ext>
            </a:extLst>
          </p:cNvPr>
          <p:cNvSpPr>
            <a:spLocks noGrp="1"/>
          </p:cNvSpPr>
          <p:nvPr>
            <p:ph type="sldNum" sz="quarter" idx="5"/>
          </p:nvPr>
        </p:nvSpPr>
        <p:spPr/>
        <p:txBody>
          <a:bodyPr/>
          <a:lstStyle/>
          <a:p>
            <a:fld id="{AE3E0ED6-3EAF-430E-9620-8A5333A56CF1}" type="slidenum">
              <a:rPr lang="en-US" smtClean="0"/>
              <a:pPr/>
              <a:t>60</a:t>
            </a:fld>
            <a:endParaRPr lang="en-US"/>
          </a:p>
        </p:txBody>
      </p:sp>
    </p:spTree>
    <p:extLst>
      <p:ext uri="{BB962C8B-B14F-4D97-AF65-F5344CB8AC3E}">
        <p14:creationId xmlns:p14="http://schemas.microsoft.com/office/powerpoint/2010/main" val="3649638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STOP RECORDING</a:t>
            </a:r>
          </a:p>
        </p:txBody>
      </p:sp>
      <p:sp>
        <p:nvSpPr>
          <p:cNvPr id="4" name="Slide Number Placeholder 3"/>
          <p:cNvSpPr>
            <a:spLocks noGrp="1"/>
          </p:cNvSpPr>
          <p:nvPr>
            <p:ph type="sldNum" sz="quarter" idx="5"/>
          </p:nvPr>
        </p:nvSpPr>
        <p:spPr/>
        <p:txBody>
          <a:bodyPr/>
          <a:lstStyle/>
          <a:p>
            <a:fld id="{AE3E0ED6-3EAF-430E-9620-8A5333A56CF1}" type="slidenum">
              <a:rPr lang="en-US" smtClean="0"/>
              <a:pPr/>
              <a:t>61</a:t>
            </a:fld>
            <a:endParaRPr lang="en-US"/>
          </a:p>
        </p:txBody>
      </p:sp>
    </p:spTree>
    <p:extLst>
      <p:ext uri="{BB962C8B-B14F-4D97-AF65-F5344CB8AC3E}">
        <p14:creationId xmlns:p14="http://schemas.microsoft.com/office/powerpoint/2010/main" val="2221243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how ESG Program Funds get to provider agencies in our CoC.</a:t>
            </a:r>
          </a:p>
          <a:p>
            <a:endParaRPr lang="en-US" dirty="0"/>
          </a:p>
          <a:p>
            <a:r>
              <a:rPr lang="en-US" dirty="0"/>
              <a:t>These funds originate at the top with HUD at the federal level. HUD directly provides ESG Program funding to the state of North Carolina and those funds are primarily managed by staff in the NC ESG Office at NC DHHS.</a:t>
            </a:r>
          </a:p>
          <a:p>
            <a:endParaRPr lang="en-US" dirty="0"/>
          </a:p>
          <a:p>
            <a:r>
              <a:rPr lang="en-US" dirty="0"/>
              <a:t>Then the NC ESG Office at NC DHHS provides ESG program funds to agencies in our 79- county balance of state Continuum of Care.  So agencies within the North Carolina Balance of State CoC are sub-recipients of a HUD grant that is issued to the state.</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7</a:t>
            </a:fld>
            <a:endParaRPr lang="en-US"/>
          </a:p>
        </p:txBody>
      </p:sp>
    </p:spTree>
    <p:extLst>
      <p:ext uri="{BB962C8B-B14F-4D97-AF65-F5344CB8AC3E}">
        <p14:creationId xmlns:p14="http://schemas.microsoft.com/office/powerpoint/2010/main" val="370580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80E94-DF66-BE1A-CEAE-6448B3E82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954461-7DD2-AB2E-11DA-2E489BAC4C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BB45F-84A1-FBD7-F2B1-685D0919DD3E}"/>
              </a:ext>
            </a:extLst>
          </p:cNvPr>
          <p:cNvSpPr>
            <a:spLocks noGrp="1"/>
          </p:cNvSpPr>
          <p:nvPr>
            <p:ph type="body" idx="1"/>
          </p:nvPr>
        </p:nvSpPr>
        <p:spPr/>
        <p:txBody>
          <a:bodyPr/>
          <a:lstStyle/>
          <a:p>
            <a:pPr marL="0" indent="0">
              <a:buNone/>
            </a:pPr>
            <a:r>
              <a:rPr lang="en-US" dirty="0"/>
              <a:t>Each year the state </a:t>
            </a:r>
            <a:r>
              <a:rPr lang="en-US" dirty="0">
                <a:latin typeface="Franklin Gothic Book"/>
              </a:rPr>
              <a:t>releases a Request for Applications for ESG Program funding. </a:t>
            </a:r>
          </a:p>
          <a:p>
            <a:pPr marL="0" indent="0">
              <a:buNone/>
            </a:pPr>
            <a:endParaRPr lang="en-US" dirty="0">
              <a:latin typeface="Franklin Gothic Book"/>
            </a:endParaRPr>
          </a:p>
          <a:p>
            <a:pPr marL="0" indent="0">
              <a:buNone/>
            </a:pPr>
            <a:r>
              <a:rPr lang="en-US" dirty="0">
                <a:latin typeface="Franklin Gothic Book"/>
              </a:rPr>
              <a:t>This year, NC BoS CoC has $</a:t>
            </a:r>
            <a:r>
              <a:rPr lang="en-US" dirty="0"/>
              <a:t>2,526,210</a:t>
            </a:r>
            <a:r>
              <a:rPr lang="en-US" dirty="0">
                <a:latin typeface="Franklin Gothic Book"/>
              </a:rPr>
              <a:t> available to us.  This amount is divided among the 13 regions of the CoC. </a:t>
            </a:r>
          </a:p>
          <a:p>
            <a:pPr marL="0" indent="0">
              <a:buNone/>
            </a:pPr>
            <a:endParaRPr lang="en-US" dirty="0">
              <a:latin typeface="Franklin Gothic Book"/>
            </a:endParaRPr>
          </a:p>
          <a:p>
            <a:pPr marL="0" indent="0">
              <a:buNone/>
            </a:pPr>
            <a:r>
              <a:rPr lang="en-US" dirty="0">
                <a:latin typeface="Franklin Gothic Book"/>
              </a:rPr>
              <a:t>It is important to keep in mind that this is a competitive funding opportunity. Your application matters! </a:t>
            </a:r>
          </a:p>
          <a:p>
            <a:endParaRPr lang="en-US" dirty="0"/>
          </a:p>
          <a:p>
            <a:endParaRPr lang="en-US" dirty="0"/>
          </a:p>
          <a:p>
            <a:endParaRPr lang="en-US" dirty="0"/>
          </a:p>
          <a:p>
            <a:r>
              <a:rPr lang="en-US" dirty="0"/>
              <a:t>Next slide.</a:t>
            </a:r>
          </a:p>
        </p:txBody>
      </p:sp>
      <p:sp>
        <p:nvSpPr>
          <p:cNvPr id="4" name="Slide Number Placeholder 3">
            <a:extLst>
              <a:ext uri="{FF2B5EF4-FFF2-40B4-BE49-F238E27FC236}">
                <a16:creationId xmlns:a16="http://schemas.microsoft.com/office/drawing/2014/main" id="{2A628ADE-5A24-1142-0A56-06F5A14C988B}"/>
              </a:ext>
            </a:extLst>
          </p:cNvPr>
          <p:cNvSpPr>
            <a:spLocks noGrp="1"/>
          </p:cNvSpPr>
          <p:nvPr>
            <p:ph type="sldNum" sz="quarter" idx="5"/>
          </p:nvPr>
        </p:nvSpPr>
        <p:spPr/>
        <p:txBody>
          <a:bodyPr/>
          <a:lstStyle/>
          <a:p>
            <a:fld id="{AE3E0ED6-3EAF-430E-9620-8A5333A56CF1}" type="slidenum">
              <a:rPr lang="en-US" smtClean="0"/>
              <a:pPr/>
              <a:t>8</a:t>
            </a:fld>
            <a:endParaRPr lang="en-US"/>
          </a:p>
        </p:txBody>
      </p:sp>
    </p:spTree>
    <p:extLst>
      <p:ext uri="{BB962C8B-B14F-4D97-AF65-F5344CB8AC3E}">
        <p14:creationId xmlns:p14="http://schemas.microsoft.com/office/powerpoint/2010/main" val="2552961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eligibility criteria that agencies must meet to be able to apply for ESG Program funds.</a:t>
            </a:r>
          </a:p>
          <a:p>
            <a:endParaRPr lang="en-US" dirty="0"/>
          </a:p>
          <a:p>
            <a:r>
              <a:rPr lang="en-US" dirty="0"/>
              <a:t>The first is that the agency must be a member organization of the NC BoS CoC. The link here in this slide will take you to our webpage where there is a full membership list for you to check to see that your agency is a member and if your agency is not a member, there is a link on that page to an application to complete and submit. If you have not completed a membership application and you want to apply for ESG program funds, go ahead and get this done now.</a:t>
            </a:r>
          </a:p>
          <a:p>
            <a:endParaRPr lang="en-US" dirty="0"/>
          </a:p>
          <a:p>
            <a:r>
              <a:rPr lang="en-US" dirty="0"/>
              <a:t>Only agencies that are nonprofit/501 c 3’s &amp; registered as such, and agencies that are units of local government are eligible for ESG Program funding. Public Housing Authorities are NOT ELIGIBLE</a:t>
            </a:r>
          </a:p>
          <a:p>
            <a:pPr lvl="1"/>
            <a:endParaRPr lang="en-US" dirty="0"/>
          </a:p>
          <a:p>
            <a:r>
              <a:rPr lang="en-US" dirty="0">
                <a:latin typeface="Franklin Gothic Book"/>
              </a:rPr>
              <a:t>Agencies must also have an active UEI# or Unique Entity Identifier number. Those are obtained through the sam.gov website.</a:t>
            </a:r>
          </a:p>
          <a:p>
            <a:endParaRPr lang="en-US" dirty="0">
              <a:latin typeface="Franklin Gothic Book"/>
            </a:endParaRPr>
          </a:p>
          <a:p>
            <a:r>
              <a:rPr lang="en-US" dirty="0">
                <a:latin typeface="Franklin Gothic Book"/>
              </a:rPr>
              <a:t>Agencies must be applying for eligible activities which are : Street Outreach, Emergency Shelter, Rapid Rehousing, Homelessness Prevention, and HMIS or Comparable Database for Victim Service Providers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a:rPr>
              <a:t>Please note that ESG Program funds cannot be used for transitional housing (TH) projects. </a:t>
            </a:r>
          </a:p>
          <a:p>
            <a:pPr lvl="1"/>
            <a:r>
              <a:rPr lang="en-US" dirty="0">
                <a:latin typeface="Franklin Gothic Book"/>
              </a:rPr>
              <a:t>It is also the case that ESG Program funds cannot be used for capital improvement projects, new construction, or acquisition of real property, </a:t>
            </a:r>
            <a:r>
              <a:rPr lang="en-US" dirty="0"/>
              <a:t>even if it is for the eligible activity types.</a:t>
            </a:r>
            <a:endParaRPr lang="en-US" dirty="0">
              <a:latin typeface="Franklin Gothic Book"/>
            </a:endParaRPr>
          </a:p>
          <a:p>
            <a:pPr lvl="2"/>
            <a:r>
              <a:rPr lang="en-US" dirty="0">
                <a:latin typeface="Franklin Gothic Book"/>
              </a:rPr>
              <a:t>ESG Program funds can be used for facility maintenance of existing program space but this is an eligible expense of ESG Program funds for Emergency Shelters only. </a:t>
            </a:r>
            <a:endParaRPr lang="en-US" dirty="0"/>
          </a:p>
          <a:p>
            <a:endParaRPr lang="en-US" dirty="0"/>
          </a:p>
          <a:p>
            <a:r>
              <a:rPr lang="en-US" dirty="0"/>
              <a:t>Next slide.</a:t>
            </a:r>
          </a:p>
        </p:txBody>
      </p:sp>
      <p:sp>
        <p:nvSpPr>
          <p:cNvPr id="4" name="Slide Number Placeholder 3"/>
          <p:cNvSpPr>
            <a:spLocks noGrp="1"/>
          </p:cNvSpPr>
          <p:nvPr>
            <p:ph type="sldNum" sz="quarter" idx="5"/>
          </p:nvPr>
        </p:nvSpPr>
        <p:spPr/>
        <p:txBody>
          <a:bodyPr/>
          <a:lstStyle/>
          <a:p>
            <a:fld id="{AE3E0ED6-3EAF-430E-9620-8A5333A56CF1}" type="slidenum">
              <a:rPr lang="en-US" smtClean="0"/>
              <a:pPr/>
              <a:t>9</a:t>
            </a:fld>
            <a:endParaRPr lang="en-US"/>
          </a:p>
        </p:txBody>
      </p:sp>
    </p:spTree>
    <p:extLst>
      <p:ext uri="{BB962C8B-B14F-4D97-AF65-F5344CB8AC3E}">
        <p14:creationId xmlns:p14="http://schemas.microsoft.com/office/powerpoint/2010/main" val="519754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Subtitle 8"/>
          <p:cNvSpPr>
            <a:spLocks noGrp="1"/>
          </p:cNvSpPr>
          <p:nvPr>
            <p:ph type="subTitle" idx="1"/>
          </p:nvPr>
        </p:nvSpPr>
        <p:spPr>
          <a:xfrm>
            <a:off x="4114800" y="3200400"/>
            <a:ext cx="74676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p:nvSpPr>
        <p:spPr>
          <a:xfrm>
            <a:off x="1" y="1449306"/>
            <a:ext cx="12192000" cy="152734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 y="1354497"/>
            <a:ext cx="12191997" cy="9496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1" y="2976651"/>
            <a:ext cx="12192001" cy="94969"/>
          </a:xfrm>
          <a:prstGeom prst="rect">
            <a:avLst/>
          </a:prstGeom>
          <a:solidFill>
            <a:srgbClr val="DEEBFA"/>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4114800" y="1505933"/>
            <a:ext cx="7467600" cy="1470025"/>
          </a:xfrm>
        </p:spPr>
        <p:txBody>
          <a:bodyPr anchor="ctr"/>
          <a:lstStyle>
            <a:lvl1pPr algn="l">
              <a:defRPr lang="en-US" dirty="0">
                <a:solidFill>
                  <a:srgbClr val="FFFFFF"/>
                </a:solidFill>
              </a:defRPr>
            </a:lvl1pPr>
          </a:lstStyle>
          <a:p>
            <a:r>
              <a:rPr kumimoji="0" lang="en-US"/>
              <a:t>North Carolina Balance of State</a:t>
            </a:r>
            <a:br>
              <a:rPr kumimoji="0" lang="en-US"/>
            </a:br>
            <a:r>
              <a:rPr kumimoji="0" lang="en-US"/>
              <a:t>Continuum of Care</a:t>
            </a:r>
          </a:p>
        </p:txBody>
      </p:sp>
      <p:pic>
        <p:nvPicPr>
          <p:cNvPr id="14" name="Picture 13">
            <a:extLst>
              <a:ext uri="{FF2B5EF4-FFF2-40B4-BE49-F238E27FC236}">
                <a16:creationId xmlns:a16="http://schemas.microsoft.com/office/drawing/2014/main" id="{BE907DB7-FB82-4D48-B15F-56E6419256C8}"/>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457200" y="1132609"/>
            <a:ext cx="2971800" cy="2296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0A843B74-8E86-45B3-9A0B-15D2D1BD60B2}" type="datetimeFigureOut">
              <a:rPr lang="en-US" smtClean="0"/>
              <a:pPr/>
              <a:t>5/19/2026</a:t>
            </a:fld>
            <a:endParaRPr lang="en-US"/>
          </a:p>
        </p:txBody>
      </p:sp>
      <p:sp>
        <p:nvSpPr>
          <p:cNvPr id="6" name="Footer Placeholder 5"/>
          <p:cNvSpPr>
            <a:spLocks noGrp="1"/>
          </p:cNvSpPr>
          <p:nvPr>
            <p:ph type="ftr" sz="quarter" idx="11"/>
          </p:nvPr>
        </p:nvSpPr>
        <p:spPr>
          <a:xfrm>
            <a:off x="1219200" y="6172200"/>
            <a:ext cx="5283200" cy="457200"/>
          </a:xfrm>
          <a:prstGeom prst="rect">
            <a:avLst/>
          </a:prstGeom>
        </p:spPr>
        <p:txBody>
          <a:bodyPr/>
          <a:lstStyle/>
          <a:p>
            <a:endParaRPr lang="en-US"/>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C036D428-70FE-4142-A3D6-A5111F6D90BE}"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1" name="Rectangle 10"/>
          <p:cNvSpPr/>
          <p:nvPr/>
        </p:nvSpPr>
        <p:spPr>
          <a:xfrm flipV="1">
            <a:off x="0" y="4683557"/>
            <a:ext cx="12192000" cy="89669"/>
          </a:xfrm>
          <a:prstGeom prst="rect">
            <a:avLst/>
          </a:prstGeom>
          <a:solidFill>
            <a:schemeClr val="bg1">
              <a:lumMod val="5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0" y="4650477"/>
            <a:ext cx="12192000"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0" y="4773227"/>
            <a:ext cx="12192000" cy="4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Content Placeholder 10">
            <a:extLst>
              <a:ext uri="{FF2B5EF4-FFF2-40B4-BE49-F238E27FC236}">
                <a16:creationId xmlns:a16="http://schemas.microsoft.com/office/drawing/2014/main" id="{3C0C6CF6-B8D0-40A0-ADDC-9A675135B510}"/>
              </a:ext>
            </a:extLst>
          </p:cNvPr>
          <p:cNvSpPr>
            <a:spLocks noGrp="1"/>
          </p:cNvSpPr>
          <p:nvPr>
            <p:ph sz="quarter" idx="1"/>
          </p:nvPr>
        </p:nvSpPr>
        <p:spPr>
          <a:xfrm>
            <a:off x="304800" y="228603"/>
            <a:ext cx="11582400" cy="4221481"/>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_with logo">
    <p:spTree>
      <p:nvGrpSpPr>
        <p:cNvPr id="1" name=""/>
        <p:cNvGrpSpPr/>
        <p:nvPr/>
      </p:nvGrpSpPr>
      <p:grpSpPr>
        <a:xfrm>
          <a:off x="0" y="0"/>
          <a:ext cx="0" cy="0"/>
          <a:chOff x="0" y="0"/>
          <a:chExt cx="0" cy="0"/>
        </a:xfrm>
      </p:grpSpPr>
      <p:pic>
        <p:nvPicPr>
          <p:cNvPr id="3" name="Picture 2" descr="ncceh_logo_colorfinal09.jpg">
            <a:extLst>
              <a:ext uri="{FF2B5EF4-FFF2-40B4-BE49-F238E27FC236}">
                <a16:creationId xmlns:a16="http://schemas.microsoft.com/office/drawing/2014/main" id="{94901C2D-826E-4657-B13B-45BE21D95C66}"/>
              </a:ext>
            </a:extLst>
          </p:cNvPr>
          <p:cNvPicPr>
            <a:picLocks noChangeAspect="1"/>
          </p:cNvPicPr>
          <p:nvPr userDrawn="1"/>
        </p:nvPicPr>
        <p:blipFill>
          <a:blip r:embed="rId2" cstate="print"/>
          <a:stretch>
            <a:fillRect/>
          </a:stretch>
        </p:blipFill>
        <p:spPr>
          <a:xfrm>
            <a:off x="11434665" y="6176963"/>
            <a:ext cx="605819" cy="559461"/>
          </a:xfrm>
          <a:prstGeom prst="rect">
            <a:avLst/>
          </a:prstGeom>
        </p:spPr>
      </p:pic>
    </p:spTree>
    <p:extLst>
      <p:ext uri="{BB962C8B-B14F-4D97-AF65-F5344CB8AC3E}">
        <p14:creationId xmlns:p14="http://schemas.microsoft.com/office/powerpoint/2010/main" val="2517246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0075FB-EE00-4217-9A63-64674B3EDE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8991" y="5533257"/>
            <a:ext cx="4306529" cy="1173529"/>
          </a:xfrm>
          <a:prstGeom prst="rect">
            <a:avLst/>
          </a:prstGeom>
        </p:spPr>
      </p:pic>
      <p:sp>
        <p:nvSpPr>
          <p:cNvPr id="6" name="Title 1">
            <a:extLst>
              <a:ext uri="{FF2B5EF4-FFF2-40B4-BE49-F238E27FC236}">
                <a16:creationId xmlns:a16="http://schemas.microsoft.com/office/drawing/2014/main" id="{F9EE5D9A-B3FB-4D7C-ABFA-EE5F164AC508}"/>
              </a:ext>
            </a:extLst>
          </p:cNvPr>
          <p:cNvSpPr>
            <a:spLocks noGrp="1"/>
          </p:cNvSpPr>
          <p:nvPr>
            <p:ph type="ctrTitle"/>
          </p:nvPr>
        </p:nvSpPr>
        <p:spPr>
          <a:xfrm>
            <a:off x="294966" y="1334948"/>
            <a:ext cx="10294375" cy="2387600"/>
          </a:xfrm>
        </p:spPr>
        <p:txBody>
          <a:bodyPr anchor="b"/>
          <a:lstStyle>
            <a:lvl1pPr algn="l">
              <a:defRPr sz="6000" b="1">
                <a:latin typeface="+mn-lt"/>
              </a:defRPr>
            </a:lvl1pPr>
          </a:lstStyle>
          <a:p>
            <a:r>
              <a:rPr lang="en-US"/>
              <a:t>Click to edit Master title style</a:t>
            </a:r>
          </a:p>
        </p:txBody>
      </p:sp>
      <p:sp>
        <p:nvSpPr>
          <p:cNvPr id="8" name="Subtitle 2">
            <a:extLst>
              <a:ext uri="{FF2B5EF4-FFF2-40B4-BE49-F238E27FC236}">
                <a16:creationId xmlns:a16="http://schemas.microsoft.com/office/drawing/2014/main" id="{DA39D81A-C54D-4662-A9CB-52B1F0F9FD2F}"/>
              </a:ext>
            </a:extLst>
          </p:cNvPr>
          <p:cNvSpPr>
            <a:spLocks noGrp="1"/>
          </p:cNvSpPr>
          <p:nvPr>
            <p:ph type="subTitle" idx="1"/>
          </p:nvPr>
        </p:nvSpPr>
        <p:spPr>
          <a:xfrm>
            <a:off x="294965" y="4050672"/>
            <a:ext cx="10373035" cy="1472381"/>
          </a:xfrm>
        </p:spPr>
        <p:txBody>
          <a:bodyPr/>
          <a:lstStyle>
            <a:lvl1pPr marL="0" indent="0" algn="l">
              <a:buNone/>
              <a:defRPr sz="2400">
                <a:solidFill>
                  <a:srgbClr val="484848"/>
                </a:solidFill>
              </a:defRPr>
            </a:lvl1pPr>
            <a:lvl2pPr marL="457191" indent="0" algn="ctr">
              <a:buNone/>
              <a:defRPr sz="2000"/>
            </a:lvl2pPr>
            <a:lvl3pPr marL="914380" indent="0" algn="ctr">
              <a:buNone/>
              <a:defRPr sz="1801"/>
            </a:lvl3pPr>
            <a:lvl4pPr marL="1371571" indent="0" algn="ctr">
              <a:buNone/>
              <a:defRPr sz="1600"/>
            </a:lvl4pPr>
            <a:lvl5pPr marL="1828761" indent="0" algn="ctr">
              <a:buNone/>
              <a:defRPr sz="1600"/>
            </a:lvl5pPr>
            <a:lvl6pPr marL="2285951" indent="0" algn="ctr">
              <a:buNone/>
              <a:defRPr sz="1600"/>
            </a:lvl6pPr>
            <a:lvl7pPr marL="2743141" indent="0" algn="ctr">
              <a:buNone/>
              <a:defRPr sz="1600"/>
            </a:lvl7pPr>
            <a:lvl8pPr marL="3200332" indent="0" algn="ctr">
              <a:buNone/>
              <a:defRPr sz="1600"/>
            </a:lvl8pPr>
            <a:lvl9pPr marL="3657522" indent="0" algn="ctr">
              <a:buNone/>
              <a:defRPr sz="1600"/>
            </a:lvl9pPr>
          </a:lstStyle>
          <a:p>
            <a:r>
              <a:rPr lang="en-US"/>
              <a:t>Click to edit Master subtitle style</a:t>
            </a:r>
          </a:p>
        </p:txBody>
      </p:sp>
    </p:spTree>
    <p:extLst>
      <p:ext uri="{BB962C8B-B14F-4D97-AF65-F5344CB8AC3E}">
        <p14:creationId xmlns:p14="http://schemas.microsoft.com/office/powerpoint/2010/main" val="4150011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BE75517A-46CD-4A32-A79A-951C8BE555E9}"/>
              </a:ext>
            </a:extLst>
          </p:cNvPr>
          <p:cNvSpPr>
            <a:spLocks noGrp="1"/>
          </p:cNvSpPr>
          <p:nvPr>
            <p:ph type="body" sz="quarter" idx="10" hasCustomPrompt="1"/>
          </p:nvPr>
        </p:nvSpPr>
        <p:spPr>
          <a:xfrm>
            <a:off x="1897523" y="2971800"/>
            <a:ext cx="8396954" cy="914400"/>
          </a:xfrm>
        </p:spPr>
        <p:txBody>
          <a:bodyPr>
            <a:normAutofit/>
          </a:bodyPr>
          <a:lstStyle>
            <a:lvl1pPr marL="0" indent="0" algn="ctr">
              <a:buNone/>
              <a:defRPr sz="6000" b="1">
                <a:solidFill>
                  <a:schemeClr val="bg1"/>
                </a:solidFill>
              </a:defRPr>
            </a:lvl1pPr>
          </a:lstStyle>
          <a:p>
            <a:pPr lvl="0"/>
            <a:r>
              <a:rPr lang="en-US"/>
              <a:t>Section Title</a:t>
            </a:r>
          </a:p>
        </p:txBody>
      </p:sp>
    </p:spTree>
    <p:extLst>
      <p:ext uri="{BB962C8B-B14F-4D97-AF65-F5344CB8AC3E}">
        <p14:creationId xmlns:p14="http://schemas.microsoft.com/office/powerpoint/2010/main" val="161865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8258" y="1825625"/>
            <a:ext cx="1066554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189495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A42EF1A4-76A9-4119-B78C-FE711110E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5" name="Table Placeholder 4">
            <a:extLst>
              <a:ext uri="{FF2B5EF4-FFF2-40B4-BE49-F238E27FC236}">
                <a16:creationId xmlns:a16="http://schemas.microsoft.com/office/drawing/2014/main" id="{1BD993E8-999B-44DC-8666-B2704DCEFD63}"/>
              </a:ext>
            </a:extLst>
          </p:cNvPr>
          <p:cNvSpPr>
            <a:spLocks noGrp="1"/>
          </p:cNvSpPr>
          <p:nvPr>
            <p:ph type="tbl" sz="quarter" idx="10"/>
          </p:nvPr>
        </p:nvSpPr>
        <p:spPr>
          <a:xfrm>
            <a:off x="688975" y="1897063"/>
            <a:ext cx="10266620" cy="4386262"/>
          </a:xfrm>
        </p:spPr>
        <p:txBody>
          <a:bodyPr/>
          <a:lstStyle/>
          <a:p>
            <a:r>
              <a:rPr lang="en-US"/>
              <a:t>Click icon to add table</a:t>
            </a:r>
          </a:p>
        </p:txBody>
      </p:sp>
    </p:spTree>
    <p:extLst>
      <p:ext uri="{BB962C8B-B14F-4D97-AF65-F5344CB8AC3E}">
        <p14:creationId xmlns:p14="http://schemas.microsoft.com/office/powerpoint/2010/main" val="106237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825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936A4FB-4499-426A-A9B7-0A1C58CDE4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83080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2400" b="1"/>
            </a:lvl1pPr>
            <a:lvl2pPr marL="457191" indent="0">
              <a:buNone/>
              <a:defRPr sz="2000" b="1"/>
            </a:lvl2pPr>
            <a:lvl3pPr marL="914380" indent="0">
              <a:buNone/>
              <a:defRPr sz="1801" b="1"/>
            </a:lvl3pPr>
            <a:lvl4pPr marL="1371571" indent="0">
              <a:buNone/>
              <a:defRPr sz="1600" b="1"/>
            </a:lvl4pPr>
            <a:lvl5pPr marL="1828761" indent="0">
              <a:buNone/>
              <a:defRPr sz="1600" b="1"/>
            </a:lvl5pPr>
            <a:lvl6pPr marL="2285951" indent="0">
              <a:buNone/>
              <a:defRPr sz="1600" b="1"/>
            </a:lvl6pPr>
            <a:lvl7pPr marL="2743141" indent="0">
              <a:buNone/>
              <a:defRPr sz="1600" b="1"/>
            </a:lvl7pPr>
            <a:lvl8pPr marL="3200332" indent="0">
              <a:buNone/>
              <a:defRPr sz="1600" b="1"/>
            </a:lvl8pPr>
            <a:lvl9pPr marL="365752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20928C-42A4-497E-9004-4B6F482D7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1043334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10" name="Title 1">
            <a:extLst>
              <a:ext uri="{FF2B5EF4-FFF2-40B4-BE49-F238E27FC236}">
                <a16:creationId xmlns:a16="http://schemas.microsoft.com/office/drawing/2014/main" id="{26C66B15-B952-4EDB-838A-AA5187285237}"/>
              </a:ext>
            </a:extLst>
          </p:cNvPr>
          <p:cNvSpPr>
            <a:spLocks noGrp="1"/>
          </p:cNvSpPr>
          <p:nvPr>
            <p:ph type="title"/>
          </p:nvPr>
        </p:nvSpPr>
        <p:spPr>
          <a:xfrm>
            <a:off x="589936" y="365127"/>
            <a:ext cx="10763865" cy="1325563"/>
          </a:xfrm>
        </p:spPr>
        <p:txBody>
          <a:bodyPr/>
          <a:lstStyle>
            <a:lvl1pPr>
              <a:defRPr>
                <a:solidFill>
                  <a:srgbClr val="2D737E"/>
                </a:solidFill>
              </a:defRPr>
            </a:lvl1pPr>
          </a:lstStyle>
          <a:p>
            <a:r>
              <a:rPr lang="en-US"/>
              <a:t>Click to edit Master title style</a:t>
            </a:r>
          </a:p>
        </p:txBody>
      </p:sp>
    </p:spTree>
    <p:extLst>
      <p:ext uri="{BB962C8B-B14F-4D97-AF65-F5344CB8AC3E}">
        <p14:creationId xmlns:p14="http://schemas.microsoft.com/office/powerpoint/2010/main" val="110567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2">
            <a:lumMod val="50000"/>
          </a:schemeClr>
        </a:solidFill>
        <a:effectLst/>
      </p:bgPr>
    </p:bg>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DBFE5A80-BB79-4376-A6A8-695FB1D6F3F0}"/>
              </a:ext>
            </a:extLst>
          </p:cNvPr>
          <p:cNvSpPr>
            <a:spLocks noGrp="1"/>
          </p:cNvSpPr>
          <p:nvPr>
            <p:ph type="subTitle" idx="1"/>
          </p:nvPr>
        </p:nvSpPr>
        <p:spPr>
          <a:xfrm>
            <a:off x="1219200" y="2057400"/>
            <a:ext cx="9677400" cy="1905000"/>
          </a:xfrm>
        </p:spPr>
        <p:txBody>
          <a:bodyPr>
            <a:normAutofit/>
          </a:bodyPr>
          <a:lstStyle>
            <a:lvl1pPr marL="0" indent="0" algn="ctr">
              <a:buNone/>
              <a:defRPr sz="320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pic>
        <p:nvPicPr>
          <p:cNvPr id="5" name="Picture 4">
            <a:extLst>
              <a:ext uri="{FF2B5EF4-FFF2-40B4-BE49-F238E27FC236}">
                <a16:creationId xmlns:a16="http://schemas.microsoft.com/office/drawing/2014/main" id="{210508E1-8BB4-45C4-94F2-29216E668AD1}"/>
              </a:ext>
            </a:extLst>
          </p:cNvPr>
          <p:cNvPicPr>
            <a:picLocks noChangeAspect="1"/>
          </p:cNvPicPr>
          <p:nvPr userDrawn="1"/>
        </p:nvPicPr>
        <p:blipFill>
          <a:blip r:embed="rId2" cstate="print">
            <a:clrChange>
              <a:clrFrom>
                <a:srgbClr val="FFFFFE"/>
              </a:clrFrom>
              <a:clrTo>
                <a:srgbClr val="FFFFFE">
                  <a:alpha val="0"/>
                </a:srgbClr>
              </a:clrTo>
            </a:clrChange>
            <a:biLevel thresh="25000"/>
            <a:extLst>
              <a:ext uri="{28A0092B-C50C-407E-A947-70E740481C1C}">
                <a14:useLocalDpi xmlns:a14="http://schemas.microsoft.com/office/drawing/2010/main" val="0"/>
              </a:ext>
            </a:extLst>
          </a:blip>
          <a:stretch>
            <a:fillRect/>
          </a:stretch>
        </p:blipFill>
        <p:spPr>
          <a:xfrm>
            <a:off x="9144000" y="5029200"/>
            <a:ext cx="2792506" cy="2157846"/>
          </a:xfrm>
          <a:prstGeom prst="rect">
            <a:avLst/>
          </a:prstGeom>
        </p:spPr>
      </p:pic>
    </p:spTree>
    <p:extLst>
      <p:ext uri="{BB962C8B-B14F-4D97-AF65-F5344CB8AC3E}">
        <p14:creationId xmlns:p14="http://schemas.microsoft.com/office/powerpoint/2010/main" val="21340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6B8DB4-56F8-47CC-8754-9665B1C8B586}"/>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5" name="Content Placeholder 2">
            <a:extLst>
              <a:ext uri="{FF2B5EF4-FFF2-40B4-BE49-F238E27FC236}">
                <a16:creationId xmlns:a16="http://schemas.microsoft.com/office/drawing/2014/main" id="{2D1EE389-DC37-42B2-9688-358E8751E653}"/>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60E7AC27-DD71-436B-8C2C-243A20547C2B}"/>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8" name="Picture 7">
            <a:extLst>
              <a:ext uri="{FF2B5EF4-FFF2-40B4-BE49-F238E27FC236}">
                <a16:creationId xmlns:a16="http://schemas.microsoft.com/office/drawing/2014/main" id="{6173BE7A-1FA4-4B36-B384-E3C6EDDFD7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624157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249F85-0C12-420C-98C6-9303ED04661C}"/>
              </a:ext>
            </a:extLst>
          </p:cNvPr>
          <p:cNvSpPr>
            <a:spLocks noGrp="1"/>
          </p:cNvSpPr>
          <p:nvPr>
            <p:ph type="title"/>
          </p:nvPr>
        </p:nvSpPr>
        <p:spPr>
          <a:xfrm>
            <a:off x="839791" y="457200"/>
            <a:ext cx="3932237" cy="1600200"/>
          </a:xfrm>
        </p:spPr>
        <p:txBody>
          <a:bodyPr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A12DE73C-242D-416A-A17E-A48FF4D13C55}"/>
              </a:ext>
            </a:extLst>
          </p:cNvPr>
          <p:cNvSpPr>
            <a:spLocks noGrp="1" noChangeAspect="1"/>
          </p:cNvSpPr>
          <p:nvPr>
            <p:ph type="pic" idx="1"/>
          </p:nvPr>
        </p:nvSpPr>
        <p:spPr>
          <a:xfrm>
            <a:off x="5183189" y="987427"/>
            <a:ext cx="5848605"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EA364080-A9FE-4AFC-B883-6E3B80E42F70}"/>
              </a:ext>
            </a:extLst>
          </p:cNvPr>
          <p:cNvSpPr>
            <a:spLocks noGrp="1"/>
          </p:cNvSpPr>
          <p:nvPr>
            <p:ph type="body" sz="half" idx="2"/>
          </p:nvPr>
        </p:nvSpPr>
        <p:spPr>
          <a:xfrm>
            <a:off x="839791" y="2057400"/>
            <a:ext cx="3932237" cy="3811588"/>
          </a:xfrm>
        </p:spPr>
        <p:txBody>
          <a:bodyPr/>
          <a:lstStyle>
            <a:lvl1pPr marL="0" indent="0">
              <a:buNone/>
              <a:defRPr sz="1600"/>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10" name="Picture 9">
            <a:extLst>
              <a:ext uri="{FF2B5EF4-FFF2-40B4-BE49-F238E27FC236}">
                <a16:creationId xmlns:a16="http://schemas.microsoft.com/office/drawing/2014/main" id="{4780010F-5362-416B-A71B-1320BFFBF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95980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Left Summary, Right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3EDF8-D6B8-4360-A288-8A6069E20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2F49F72-4E82-460D-809E-2FE497AB256F}"/>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9A017063-AB67-4855-B023-8FE9E5D8EBB4}"/>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6" name="Text Placeholder 3">
            <a:extLst>
              <a:ext uri="{FF2B5EF4-FFF2-40B4-BE49-F238E27FC236}">
                <a16:creationId xmlns:a16="http://schemas.microsoft.com/office/drawing/2014/main" id="{12396B46-B5DF-4C53-B9F3-D2BDF2E5376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7" name="Picture 6">
            <a:extLst>
              <a:ext uri="{FF2B5EF4-FFF2-40B4-BE49-F238E27FC236}">
                <a16:creationId xmlns:a16="http://schemas.microsoft.com/office/drawing/2014/main" id="{D84DC467-0A88-43B4-A08E-8F69DBA317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8" name="Content Placeholder 2">
            <a:extLst>
              <a:ext uri="{FF2B5EF4-FFF2-40B4-BE49-F238E27FC236}">
                <a16:creationId xmlns:a16="http://schemas.microsoft.com/office/drawing/2014/main" id="{1D78D066-35AC-43C1-8CEE-D50A9029F785}"/>
              </a:ext>
            </a:extLst>
          </p:cNvPr>
          <p:cNvSpPr>
            <a:spLocks noGrp="1"/>
          </p:cNvSpPr>
          <p:nvPr>
            <p:ph idx="1"/>
          </p:nvPr>
        </p:nvSpPr>
        <p:spPr>
          <a:xfrm>
            <a:off x="5183188" y="987427"/>
            <a:ext cx="61690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2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mmary and Pic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ABA2D2-40A4-4799-BDCA-ABDEAC73BD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87E3105-CE09-4220-A22A-0AD881452776}"/>
              </a:ext>
            </a:extLst>
          </p:cNvPr>
          <p:cNvSpPr>
            <a:spLocks noGrp="1"/>
          </p:cNvSpPr>
          <p:nvPr>
            <p:ph type="title"/>
          </p:nvPr>
        </p:nvSpPr>
        <p:spPr>
          <a:xfrm>
            <a:off x="544824" y="457200"/>
            <a:ext cx="3932237" cy="1600200"/>
          </a:xfrm>
        </p:spPr>
        <p:txBody>
          <a:bodyPr anchor="b"/>
          <a:lstStyle>
            <a:lvl1pPr>
              <a:defRPr sz="32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CB066E25-AC66-4EE8-8031-E69E392C5C73}"/>
              </a:ext>
            </a:extLst>
          </p:cNvPr>
          <p:cNvSpPr/>
          <p:nvPr userDrawn="1"/>
        </p:nvSpPr>
        <p:spPr>
          <a:xfrm>
            <a:off x="4965289" y="0"/>
            <a:ext cx="72267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sp>
        <p:nvSpPr>
          <p:cNvPr id="5" name="Text Placeholder 3">
            <a:extLst>
              <a:ext uri="{FF2B5EF4-FFF2-40B4-BE49-F238E27FC236}">
                <a16:creationId xmlns:a16="http://schemas.microsoft.com/office/drawing/2014/main" id="{3B6197C0-3B50-4C64-87DD-633E707ACBAA}"/>
              </a:ext>
            </a:extLst>
          </p:cNvPr>
          <p:cNvSpPr>
            <a:spLocks noGrp="1"/>
          </p:cNvSpPr>
          <p:nvPr>
            <p:ph type="body" sz="half" idx="2"/>
          </p:nvPr>
        </p:nvSpPr>
        <p:spPr>
          <a:xfrm>
            <a:off x="544823" y="2057400"/>
            <a:ext cx="3932237" cy="3811588"/>
          </a:xfrm>
        </p:spPr>
        <p:txBody>
          <a:bodyPr/>
          <a:lstStyle>
            <a:lvl1pPr marL="0" indent="0">
              <a:buNone/>
              <a:defRPr sz="1600">
                <a:solidFill>
                  <a:schemeClr val="bg1"/>
                </a:solidFill>
              </a:defRPr>
            </a:lvl1pPr>
            <a:lvl2pPr marL="457191" indent="0">
              <a:buNone/>
              <a:defRPr sz="1401"/>
            </a:lvl2pPr>
            <a:lvl3pPr marL="914380" indent="0">
              <a:buNone/>
              <a:defRPr sz="1200"/>
            </a:lvl3pPr>
            <a:lvl4pPr marL="1371571" indent="0">
              <a:buNone/>
              <a:defRPr sz="1001"/>
            </a:lvl4pPr>
            <a:lvl5pPr marL="1828761" indent="0">
              <a:buNone/>
              <a:defRPr sz="1001"/>
            </a:lvl5pPr>
            <a:lvl6pPr marL="2285951" indent="0">
              <a:buNone/>
              <a:defRPr sz="1001"/>
            </a:lvl6pPr>
            <a:lvl7pPr marL="2743141" indent="0">
              <a:buNone/>
              <a:defRPr sz="1001"/>
            </a:lvl7pPr>
            <a:lvl8pPr marL="3200332" indent="0">
              <a:buNone/>
              <a:defRPr sz="1001"/>
            </a:lvl8pPr>
            <a:lvl9pPr marL="3657522" indent="0">
              <a:buNone/>
              <a:defRPr sz="1001"/>
            </a:lvl9pPr>
          </a:lstStyle>
          <a:p>
            <a:pPr lvl="0"/>
            <a:r>
              <a:rPr lang="en-US"/>
              <a:t>Click to edit Master text styles</a:t>
            </a:r>
          </a:p>
        </p:txBody>
      </p:sp>
      <p:pic>
        <p:nvPicPr>
          <p:cNvPr id="6" name="Picture 5">
            <a:extLst>
              <a:ext uri="{FF2B5EF4-FFF2-40B4-BE49-F238E27FC236}">
                <a16:creationId xmlns:a16="http://schemas.microsoft.com/office/drawing/2014/main" id="{3D8683B1-20D2-4BCD-8AFD-5DEF366B1B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7" name="Picture Placeholder 2">
            <a:extLst>
              <a:ext uri="{FF2B5EF4-FFF2-40B4-BE49-F238E27FC236}">
                <a16:creationId xmlns:a16="http://schemas.microsoft.com/office/drawing/2014/main" id="{3BD235B8-8D46-4A90-AB4C-16CC5C93D938}"/>
              </a:ext>
            </a:extLst>
          </p:cNvPr>
          <p:cNvSpPr>
            <a:spLocks noGrp="1" noChangeAspect="1"/>
          </p:cNvSpPr>
          <p:nvPr>
            <p:ph type="pic" idx="1"/>
          </p:nvPr>
        </p:nvSpPr>
        <p:spPr>
          <a:xfrm>
            <a:off x="5329085" y="987427"/>
            <a:ext cx="5702711" cy="4873625"/>
          </a:xfrm>
        </p:spPr>
        <p:txBody>
          <a:bodyPr anchor="t"/>
          <a:lstStyle>
            <a:lvl1pPr marL="0" indent="0">
              <a:buNone/>
              <a:defRPr sz="3200"/>
            </a:lvl1pPr>
            <a:lvl2pPr marL="457191" indent="0">
              <a:buNone/>
              <a:defRPr sz="2800"/>
            </a:lvl2pPr>
            <a:lvl3pPr marL="914380" indent="0">
              <a:buNone/>
              <a:defRPr sz="2400"/>
            </a:lvl3pPr>
            <a:lvl4pPr marL="1371571" indent="0">
              <a:buNone/>
              <a:defRPr sz="2000"/>
            </a:lvl4pPr>
            <a:lvl5pPr marL="1828761" indent="0">
              <a:buNone/>
              <a:defRPr sz="2000"/>
            </a:lvl5pPr>
            <a:lvl6pPr marL="2285951" indent="0">
              <a:buNone/>
              <a:defRPr sz="2000"/>
            </a:lvl6pPr>
            <a:lvl7pPr marL="2743141" indent="0">
              <a:buNone/>
              <a:defRPr sz="2000"/>
            </a:lvl7pPr>
            <a:lvl8pPr marL="3200332" indent="0">
              <a:buNone/>
              <a:defRPr sz="2000"/>
            </a:lvl8pPr>
            <a:lvl9pPr marL="3657522" indent="0">
              <a:buNone/>
              <a:defRPr sz="2000"/>
            </a:lvl9pPr>
          </a:lstStyle>
          <a:p>
            <a:r>
              <a:rPr lang="en-US"/>
              <a:t>Click icon to add picture</a:t>
            </a:r>
          </a:p>
        </p:txBody>
      </p:sp>
    </p:spTree>
    <p:extLst>
      <p:ext uri="{BB962C8B-B14F-4D97-AF65-F5344CB8AC3E}">
        <p14:creationId xmlns:p14="http://schemas.microsoft.com/office/powerpoint/2010/main" val="516865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white w/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BA84B-4D13-4EB8-9782-748916B699D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442283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48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House Bottom Fade with Logo">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34270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House Bottom Fa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8507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Blue House Patte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237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Hou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760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058400" cy="1020762"/>
          </a:xfrm>
        </p:spPr>
        <p:txBody>
          <a:bodyPr/>
          <a:lstStyle/>
          <a:p>
            <a:r>
              <a:rPr kumimoji="0" lang="en-US"/>
              <a:t>Click to edit Master title style</a:t>
            </a:r>
          </a:p>
        </p:txBody>
      </p:sp>
      <p:sp>
        <p:nvSpPr>
          <p:cNvPr id="8" name="Content Placeholder 7"/>
          <p:cNvSpPr>
            <a:spLocks noGrp="1"/>
          </p:cNvSpPr>
          <p:nvPr>
            <p:ph sz="quarter" idx="1"/>
          </p:nvPr>
        </p:nvSpPr>
        <p:spPr>
          <a:xfrm>
            <a:off x="609600" y="1371600"/>
            <a:ext cx="10058400" cy="4648200"/>
          </a:xfrm>
        </p:spPr>
        <p:txBody>
          <a:bodyPr vert="horz">
            <a:normAutofit/>
          </a:bodyPr>
          <a:lstStyle>
            <a:lvl1pPr marL="274320" indent="-274320">
              <a:buFont typeface="Arial" panose="020B0604020202020204" pitchFamily="34" charset="0"/>
              <a:buChar char="•"/>
              <a:defRPr sz="2600"/>
            </a:lvl1pPr>
            <a:lvl2pPr marL="548640" indent="-228600">
              <a:buFont typeface="Arial" panose="020B0604020202020204" pitchFamily="34" charset="0"/>
              <a:buChar char="•"/>
              <a:defRPr sz="2400"/>
            </a:lvl2pPr>
            <a:lvl3pPr marL="822960" indent="-228600">
              <a:buFont typeface="Arial" panose="020B0604020202020204" pitchFamily="34" charset="0"/>
              <a:buChar char="•"/>
              <a:defRPr sz="2000"/>
            </a:lvl3pPr>
            <a:lvl4pPr marL="1097280" indent="-228600">
              <a:buFont typeface="Arial" panose="020B0604020202020204" pitchFamily="34" charset="0"/>
              <a:buChar char="•"/>
              <a:defRPr sz="2000"/>
            </a:lvl4pPr>
            <a:lvl5pPr marL="1371600" indent="-228600">
              <a:buFont typeface="Arial" panose="020B0604020202020204" pitchFamily="34" charset="0"/>
              <a:buChar cha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a:extLst>
              <a:ext uri="{FF2B5EF4-FFF2-40B4-BE49-F238E27FC236}">
                <a16:creationId xmlns:a16="http://schemas.microsoft.com/office/drawing/2014/main" id="{29CD00C4-1616-49F8-9DA0-4D1A1DADCA5D}"/>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House Bottom Fade w/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15578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76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Grey w/ logo">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2729107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Grey Blank">
    <p:bg>
      <p:bgPr>
        <a:solidFill>
          <a:srgbClr val="48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779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Blue with logo">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Tree>
    <p:extLst>
      <p:ext uri="{BB962C8B-B14F-4D97-AF65-F5344CB8AC3E}">
        <p14:creationId xmlns:p14="http://schemas.microsoft.com/office/powerpoint/2010/main" val="3756351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rgbClr val="2D737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18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House Bottom Fade w/Logo: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668AF445-1F6A-46FF-A59C-567D1269BBD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BC3D87EC-2456-4B32-8360-AF8AF6A59C26}"/>
              </a:ext>
            </a:extLst>
          </p:cNvPr>
          <p:cNvSpPr>
            <a:spLocks noGrp="1"/>
          </p:cNvSpPr>
          <p:nvPr>
            <p:ph type="body" sz="quarter" idx="11" hasCustomPrompt="1"/>
          </p:nvPr>
        </p:nvSpPr>
        <p:spPr>
          <a:xfrm>
            <a:off x="2094271" y="4744577"/>
            <a:ext cx="7679454"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8645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House Bottom Fade: Quo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2">
            <a:extLst>
              <a:ext uri="{FF2B5EF4-FFF2-40B4-BE49-F238E27FC236}">
                <a16:creationId xmlns:a16="http://schemas.microsoft.com/office/drawing/2014/main" id="{4B060221-980E-4B76-BDE5-27BCA280DCE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0C27D756-F0A0-41B7-B1B1-8B782024F32C}"/>
              </a:ext>
            </a:extLst>
          </p:cNvPr>
          <p:cNvSpPr>
            <a:spLocks noGrp="1"/>
          </p:cNvSpPr>
          <p:nvPr>
            <p:ph type="body" sz="quarter" idx="11" hasCustomPrompt="1"/>
          </p:nvPr>
        </p:nvSpPr>
        <p:spPr>
          <a:xfrm>
            <a:off x="2104103" y="4744577"/>
            <a:ext cx="7669622"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850609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house pattern with logo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A230EE-AAEF-4446-B486-511D4094FB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D6685ECC-C41F-45AC-9BEE-EC8B95BBA7F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7854B0F4-18A3-4F7C-9DE8-BD6B0C1CB591}"/>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854126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house pattern with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6A6FAE-5531-4306-89FF-2DAD10903E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533A618D-2DFC-447F-BAEA-B78EEB1E3C0F}"/>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rgbClr val="2D737E"/>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66AE181D-6475-4A1B-80B0-225370525D84}"/>
              </a:ext>
            </a:extLst>
          </p:cNvPr>
          <p:cNvSpPr>
            <a:spLocks noGrp="1"/>
          </p:cNvSpPr>
          <p:nvPr>
            <p:ph type="body" sz="quarter" idx="11" hasCustomPrompt="1"/>
          </p:nvPr>
        </p:nvSpPr>
        <p:spPr>
          <a:xfrm>
            <a:off x="2114037" y="4744577"/>
            <a:ext cx="7659688" cy="668338"/>
          </a:xfrm>
        </p:spPr>
        <p:txBody>
          <a:bodyPr/>
          <a:lstStyle>
            <a:lvl1pPr marL="0" indent="0" algn="r">
              <a:buNone/>
              <a:defRPr>
                <a:solidFill>
                  <a:srgbClr val="2D737E"/>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37700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349C0E-4BF2-4639-9F7C-15BBBF33F86C}"/>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extLst>
      <p:ext uri="{BB962C8B-B14F-4D97-AF65-F5344CB8AC3E}">
        <p14:creationId xmlns:p14="http://schemas.microsoft.com/office/powerpoint/2010/main" val="41968714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grey with logo quote">
    <p:bg>
      <p:bgPr>
        <a:solidFill>
          <a:srgbClr val="48484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5E8195AC-C87F-4EBB-9876-E1A3F577EF7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75B9E25D-4650-4841-A358-33468AF94B6A}"/>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4074938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dark grey quote">
    <p:bg>
      <p:bgPr>
        <a:solidFill>
          <a:srgbClr val="484848"/>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DAAFA41-E410-48C9-9C8F-CCFFFC6BB09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CECAE058-9B93-4DA8-A8B8-0106FEA96BE7}"/>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637152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with logo quote">
    <p:bg>
      <p:bgPr>
        <a:solidFill>
          <a:srgbClr val="2D737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3" name="Text Placeholder 2">
            <a:extLst>
              <a:ext uri="{FF2B5EF4-FFF2-40B4-BE49-F238E27FC236}">
                <a16:creationId xmlns:a16="http://schemas.microsoft.com/office/drawing/2014/main" id="{D363B910-4560-4F1D-92A3-DC55745DB95B}"/>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4" name="Text Placeholder 6">
            <a:extLst>
              <a:ext uri="{FF2B5EF4-FFF2-40B4-BE49-F238E27FC236}">
                <a16:creationId xmlns:a16="http://schemas.microsoft.com/office/drawing/2014/main" id="{40CCE795-63BD-4A18-816D-E64EEDD74306}"/>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1948144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blue quote">
    <p:bg>
      <p:bgPr>
        <a:solidFill>
          <a:srgbClr val="2D737E"/>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0611E74-7FEA-4809-8AD1-BD9B08EB2209}"/>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3" name="Text Placeholder 6">
            <a:extLst>
              <a:ext uri="{FF2B5EF4-FFF2-40B4-BE49-F238E27FC236}">
                <a16:creationId xmlns:a16="http://schemas.microsoft.com/office/drawing/2014/main" id="{77121434-7063-4A88-B88E-94D82C8BF629}"/>
              </a:ext>
            </a:extLst>
          </p:cNvPr>
          <p:cNvSpPr>
            <a:spLocks noGrp="1"/>
          </p:cNvSpPr>
          <p:nvPr>
            <p:ph type="body" sz="quarter" idx="11" hasCustomPrompt="1"/>
          </p:nvPr>
        </p:nvSpPr>
        <p:spPr>
          <a:xfrm>
            <a:off x="2114037" y="4744577"/>
            <a:ext cx="765968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218394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F81B9-5BDE-44BB-9E3F-CDD71192B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4" name="Text Placeholder 2">
            <a:extLst>
              <a:ext uri="{FF2B5EF4-FFF2-40B4-BE49-F238E27FC236}">
                <a16:creationId xmlns:a16="http://schemas.microsoft.com/office/drawing/2014/main" id="{8EA62771-7233-4CEA-818B-A9C96AA9C382}"/>
              </a:ext>
            </a:extLst>
          </p:cNvPr>
          <p:cNvSpPr>
            <a:spLocks noGrp="1"/>
          </p:cNvSpPr>
          <p:nvPr>
            <p:ph type="body" sz="quarter" idx="10" hasCustomPrompt="1"/>
          </p:nvPr>
        </p:nvSpPr>
        <p:spPr>
          <a:xfrm>
            <a:off x="2114038" y="1533885"/>
            <a:ext cx="7659688" cy="3077446"/>
          </a:xfrm>
        </p:spPr>
        <p:txBody>
          <a:bodyPr anchor="ctr">
            <a:normAutofit/>
          </a:bodyPr>
          <a:lstStyle>
            <a:lvl1pPr marL="0" indent="0" algn="l">
              <a:buNone/>
              <a:defRPr sz="3600" b="1">
                <a:solidFill>
                  <a:schemeClr val="bg1"/>
                </a:solidFill>
              </a:defRPr>
            </a:lvl1pPr>
            <a:lvl2pPr marL="457191" indent="0" algn="ctr">
              <a:buNone/>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quote here.”</a:t>
            </a:r>
          </a:p>
        </p:txBody>
      </p:sp>
      <p:sp>
        <p:nvSpPr>
          <p:cNvPr id="5" name="Text Placeholder 6">
            <a:extLst>
              <a:ext uri="{FF2B5EF4-FFF2-40B4-BE49-F238E27FC236}">
                <a16:creationId xmlns:a16="http://schemas.microsoft.com/office/drawing/2014/main" id="{AFF4802F-BA72-40F6-91E1-EE4A9937CB37}"/>
              </a:ext>
            </a:extLst>
          </p:cNvPr>
          <p:cNvSpPr>
            <a:spLocks noGrp="1"/>
          </p:cNvSpPr>
          <p:nvPr>
            <p:ph type="body" sz="quarter" idx="11" hasCustomPrompt="1"/>
          </p:nvPr>
        </p:nvSpPr>
        <p:spPr>
          <a:xfrm>
            <a:off x="6235187" y="4744577"/>
            <a:ext cx="3538538" cy="668338"/>
          </a:xfrm>
        </p:spPr>
        <p:txBody>
          <a:bodyPr/>
          <a:lstStyle>
            <a:lvl1pPr marL="0" indent="0" algn="r">
              <a:buNone/>
              <a:defRPr>
                <a:solidFill>
                  <a:schemeClr val="bg1"/>
                </a:solidFill>
              </a:defRPr>
            </a:lvl1pPr>
            <a:lvl2pPr marL="457191" indent="0" algn="r">
              <a:buNone/>
              <a:defRPr>
                <a:solidFill>
                  <a:schemeClr val="bg1"/>
                </a:solidFill>
              </a:defRPr>
            </a:lvl2pPr>
            <a:lvl3pPr marL="914380" indent="0" algn="r">
              <a:buNone/>
              <a:defRPr>
                <a:solidFill>
                  <a:schemeClr val="bg1"/>
                </a:solidFill>
              </a:defRPr>
            </a:lvl3pPr>
            <a:lvl4pPr marL="1371571" indent="0" algn="r">
              <a:buNone/>
              <a:defRPr>
                <a:solidFill>
                  <a:schemeClr val="bg1"/>
                </a:solidFill>
              </a:defRPr>
            </a:lvl4pPr>
            <a:lvl5pPr marL="1828761" indent="0" algn="r">
              <a:buNone/>
              <a:defRPr>
                <a:solidFill>
                  <a:schemeClr val="bg1"/>
                </a:solidFill>
              </a:defRPr>
            </a:lvl5pPr>
          </a:lstStyle>
          <a:p>
            <a:pPr lvl="0"/>
            <a:r>
              <a:rPr lang="en-US"/>
              <a:t>Name</a:t>
            </a:r>
          </a:p>
        </p:txBody>
      </p:sp>
    </p:spTree>
    <p:extLst>
      <p:ext uri="{BB962C8B-B14F-4D97-AF65-F5344CB8AC3E}">
        <p14:creationId xmlns:p14="http://schemas.microsoft.com/office/powerpoint/2010/main" val="3504755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NCCEH + Personal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8" name="Group 7">
            <a:extLst>
              <a:ext uri="{FF2B5EF4-FFF2-40B4-BE49-F238E27FC236}">
                <a16:creationId xmlns:a16="http://schemas.microsoft.com/office/drawing/2014/main" id="{D74E0AD4-FBEB-4DB3-84C3-C4CD631EF7DA}"/>
              </a:ext>
            </a:extLst>
          </p:cNvPr>
          <p:cNvGrpSpPr/>
          <p:nvPr userDrawn="1"/>
        </p:nvGrpSpPr>
        <p:grpSpPr>
          <a:xfrm>
            <a:off x="7929716" y="157317"/>
            <a:ext cx="3928612" cy="1426423"/>
            <a:chOff x="7929716" y="157317"/>
            <a:chExt cx="3928611" cy="1426423"/>
          </a:xfrm>
        </p:grpSpPr>
        <p:pic>
          <p:nvPicPr>
            <p:cNvPr id="11" name="Picture 10">
              <a:extLst>
                <a:ext uri="{FF2B5EF4-FFF2-40B4-BE49-F238E27FC236}">
                  <a16:creationId xmlns:a16="http://schemas.microsoft.com/office/drawing/2014/main" id="{86B4B90E-FFF7-4761-BBFD-7F40E8ED7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2" name="Picture 11">
              <a:extLst>
                <a:ext uri="{FF2B5EF4-FFF2-40B4-BE49-F238E27FC236}">
                  <a16:creationId xmlns:a16="http://schemas.microsoft.com/office/drawing/2014/main" id="{7441D0C0-2D6B-4617-900E-5755A37D64B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3" name="Picture 12">
              <a:extLst>
                <a:ext uri="{FF2B5EF4-FFF2-40B4-BE49-F238E27FC236}">
                  <a16:creationId xmlns:a16="http://schemas.microsoft.com/office/drawing/2014/main" id="{ADAEF80D-26CF-4B30-852D-EDEBBED9E3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4" name="TextBox 13">
              <a:extLst>
                <a:ext uri="{FF2B5EF4-FFF2-40B4-BE49-F238E27FC236}">
                  <a16:creationId xmlns:a16="http://schemas.microsoft.com/office/drawing/2014/main" id="{5EEB367A-0E97-4B51-8EDB-3CD46B60619A}"/>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5" name="TextBox 14">
              <a:extLst>
                <a:ext uri="{FF2B5EF4-FFF2-40B4-BE49-F238E27FC236}">
                  <a16:creationId xmlns:a16="http://schemas.microsoft.com/office/drawing/2014/main" id="{24896CBA-A4D7-4E83-9AB9-232D5B1EAAA9}"/>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6" name="TextBox 15">
              <a:extLst>
                <a:ext uri="{FF2B5EF4-FFF2-40B4-BE49-F238E27FC236}">
                  <a16:creationId xmlns:a16="http://schemas.microsoft.com/office/drawing/2014/main" id="{3D3D9120-D541-4986-9DCB-BDB43E154810}"/>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6" name="TextBox 5">
            <a:extLst>
              <a:ext uri="{FF2B5EF4-FFF2-40B4-BE49-F238E27FC236}">
                <a16:creationId xmlns:a16="http://schemas.microsoft.com/office/drawing/2014/main" id="{11EACF2D-0C14-4634-87FF-302FF9696939}"/>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C3B79611-4298-4E0F-A123-A8CC4166105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2C60D7DC-7D87-4B4D-89BC-1BDA46DBC75D}"/>
              </a:ext>
            </a:extLst>
          </p:cNvPr>
          <p:cNvSpPr txBox="1"/>
          <p:nvPr userDrawn="1"/>
        </p:nvSpPr>
        <p:spPr>
          <a:xfrm>
            <a:off x="544820" y="2151684"/>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1" name="TextBox 20">
            <a:extLst>
              <a:ext uri="{FF2B5EF4-FFF2-40B4-BE49-F238E27FC236}">
                <a16:creationId xmlns:a16="http://schemas.microsoft.com/office/drawing/2014/main" id="{CB8B2E4E-D8ED-4A3E-ACEA-40CF11B00B9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1502722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 NCCEH +BoS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2" name="TextBox 21">
            <a:extLst>
              <a:ext uri="{FF2B5EF4-FFF2-40B4-BE49-F238E27FC236}">
                <a16:creationId xmlns:a16="http://schemas.microsoft.com/office/drawing/2014/main" id="{F4AA0E8E-AB8D-4598-B81F-AC201FEBEE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4" name="TextBox 23">
            <a:extLst>
              <a:ext uri="{FF2B5EF4-FFF2-40B4-BE49-F238E27FC236}">
                <a16:creationId xmlns:a16="http://schemas.microsoft.com/office/drawing/2014/main" id="{351898C2-6068-4119-9F5A-9F0B2947A3BC}"/>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5" name="TextBox 24">
            <a:extLst>
              <a:ext uri="{FF2B5EF4-FFF2-40B4-BE49-F238E27FC236}">
                <a16:creationId xmlns:a16="http://schemas.microsoft.com/office/drawing/2014/main" id="{619E2308-D96D-4D3E-892C-888502E1E9E4}"/>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6" name="TextBox 25">
            <a:extLst>
              <a:ext uri="{FF2B5EF4-FFF2-40B4-BE49-F238E27FC236}">
                <a16:creationId xmlns:a16="http://schemas.microsoft.com/office/drawing/2014/main" id="{1C131FD7-6D87-4FE1-999F-DB015A543518}"/>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
        <p:nvSpPr>
          <p:cNvPr id="27" name="TextBox 26">
            <a:extLst>
              <a:ext uri="{FF2B5EF4-FFF2-40B4-BE49-F238E27FC236}">
                <a16:creationId xmlns:a16="http://schemas.microsoft.com/office/drawing/2014/main" id="{580A8F3F-D9EB-49E8-A1D2-D65B93285E0E}"/>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8" name="TextBox 27">
            <a:extLst>
              <a:ext uri="{FF2B5EF4-FFF2-40B4-BE49-F238E27FC236}">
                <a16:creationId xmlns:a16="http://schemas.microsoft.com/office/drawing/2014/main" id="{2C29438E-2FE7-406F-A226-B6AEEC5ABDB3}"/>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39344433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NCCEH + Data Center + Pers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18B6AC-32B6-4D42-B234-28A7DDD34BC5}"/>
              </a:ext>
            </a:extLst>
          </p:cNvPr>
          <p:cNvSpPr/>
          <p:nvPr userDrawn="1"/>
        </p:nvSpPr>
        <p:spPr>
          <a:xfrm>
            <a:off x="0" y="59069"/>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91A6ABAB-E2BC-4FBE-9087-26C029470A11}"/>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9569B81C-7D20-4BD9-BBC6-8384B73433BE}"/>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033F018-0F80-46F9-A0E0-3047CBF177ED}"/>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6DE58879-1491-40B6-A284-8757BFF60344}"/>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
        <p:nvSpPr>
          <p:cNvPr id="24" name="TextBox 23">
            <a:extLst>
              <a:ext uri="{FF2B5EF4-FFF2-40B4-BE49-F238E27FC236}">
                <a16:creationId xmlns:a16="http://schemas.microsoft.com/office/drawing/2014/main" id="{674F500D-3F78-4BBF-B277-F5CCD10ADCC2}"/>
              </a:ext>
            </a:extLst>
          </p:cNvPr>
          <p:cNvSpPr txBox="1"/>
          <p:nvPr userDrawn="1"/>
        </p:nvSpPr>
        <p:spPr>
          <a:xfrm>
            <a:off x="544819" y="3904919"/>
            <a:ext cx="5860025" cy="584775"/>
          </a:xfrm>
          <a:prstGeom prst="rect">
            <a:avLst/>
          </a:prstGeom>
          <a:noFill/>
        </p:spPr>
        <p:txBody>
          <a:bodyPr wrap="square" rtlCol="0">
            <a:spAutoFit/>
          </a:bodyPr>
          <a:lstStyle/>
          <a:p>
            <a:r>
              <a:rPr lang="en-US" sz="3200" b="1">
                <a:solidFill>
                  <a:schemeClr val="bg1"/>
                </a:solidFill>
                <a:latin typeface="+mj-lt"/>
              </a:rPr>
              <a:t>Contact </a:t>
            </a:r>
            <a:r>
              <a:rPr lang="en-US" sz="3200" b="1" err="1">
                <a:solidFill>
                  <a:schemeClr val="bg1"/>
                </a:solidFill>
                <a:latin typeface="+mj-lt"/>
              </a:rPr>
              <a:t>Firstname</a:t>
            </a:r>
            <a:r>
              <a:rPr lang="en-US" sz="3200" b="1">
                <a:solidFill>
                  <a:schemeClr val="bg1"/>
                </a:solidFill>
                <a:latin typeface="+mj-lt"/>
              </a:rPr>
              <a:t> </a:t>
            </a:r>
            <a:r>
              <a:rPr lang="en-US" sz="3200" b="1" err="1">
                <a:solidFill>
                  <a:schemeClr val="bg1"/>
                </a:solidFill>
                <a:latin typeface="+mj-lt"/>
              </a:rPr>
              <a:t>Lastname</a:t>
            </a:r>
            <a:endParaRPr lang="en-US" sz="3200" b="1">
              <a:solidFill>
                <a:schemeClr val="bg1"/>
              </a:solidFill>
              <a:latin typeface="+mj-lt"/>
            </a:endParaRPr>
          </a:p>
        </p:txBody>
      </p:sp>
      <p:sp>
        <p:nvSpPr>
          <p:cNvPr id="25" name="TextBox 24">
            <a:extLst>
              <a:ext uri="{FF2B5EF4-FFF2-40B4-BE49-F238E27FC236}">
                <a16:creationId xmlns:a16="http://schemas.microsoft.com/office/drawing/2014/main" id="{995089A8-B885-4014-8971-BCC532447AA8}"/>
              </a:ext>
            </a:extLst>
          </p:cNvPr>
          <p:cNvSpPr txBox="1"/>
          <p:nvPr userDrawn="1"/>
        </p:nvSpPr>
        <p:spPr>
          <a:xfrm>
            <a:off x="796413" y="4410308"/>
            <a:ext cx="3450566" cy="830997"/>
          </a:xfrm>
          <a:prstGeom prst="rect">
            <a:avLst/>
          </a:prstGeom>
          <a:noFill/>
        </p:spPr>
        <p:txBody>
          <a:bodyPr wrap="square" rtlCol="0">
            <a:spAutoFit/>
          </a:bodyPr>
          <a:lstStyle/>
          <a:p>
            <a:r>
              <a:rPr lang="en-US" sz="2400">
                <a:solidFill>
                  <a:schemeClr val="bg1"/>
                </a:solidFill>
              </a:rPr>
              <a:t>Your Title Here</a:t>
            </a:r>
          </a:p>
          <a:p>
            <a:r>
              <a:rPr lang="en-US" sz="2400">
                <a:solidFill>
                  <a:schemeClr val="bg1"/>
                </a:solidFill>
              </a:rPr>
              <a:t>@ncceh.org</a:t>
            </a:r>
          </a:p>
        </p:txBody>
      </p:sp>
    </p:spTree>
    <p:extLst>
      <p:ext uri="{BB962C8B-B14F-4D97-AF65-F5344CB8AC3E}">
        <p14:creationId xmlns:p14="http://schemas.microsoft.com/office/powerpoint/2010/main" val="226922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NCCEH + Data Cent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0" name="TextBox 19">
            <a:extLst>
              <a:ext uri="{FF2B5EF4-FFF2-40B4-BE49-F238E27FC236}">
                <a16:creationId xmlns:a16="http://schemas.microsoft.com/office/drawing/2014/main" id="{63BE4A4A-765A-401F-8055-38ED59380CAD}"/>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1" name="TextBox 20">
            <a:extLst>
              <a:ext uri="{FF2B5EF4-FFF2-40B4-BE49-F238E27FC236}">
                <a16:creationId xmlns:a16="http://schemas.microsoft.com/office/drawing/2014/main" id="{B213EC4A-9057-45DE-AF58-287AA4EAED8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2" name="TextBox 21">
            <a:extLst>
              <a:ext uri="{FF2B5EF4-FFF2-40B4-BE49-F238E27FC236}">
                <a16:creationId xmlns:a16="http://schemas.microsoft.com/office/drawing/2014/main" id="{9EEC8946-3EA6-4C9C-AB84-E8B7D5A92E31}"/>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NCCEH Data Center Help Desk</a:t>
            </a:r>
          </a:p>
        </p:txBody>
      </p:sp>
      <p:sp>
        <p:nvSpPr>
          <p:cNvPr id="23" name="TextBox 22">
            <a:extLst>
              <a:ext uri="{FF2B5EF4-FFF2-40B4-BE49-F238E27FC236}">
                <a16:creationId xmlns:a16="http://schemas.microsoft.com/office/drawing/2014/main" id="{B19F89EA-022E-451E-8E3C-ACBEC341B912}"/>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hmis@ncceh.org</a:t>
            </a:r>
          </a:p>
          <a:p>
            <a:r>
              <a:rPr lang="en-US" sz="2400">
                <a:solidFill>
                  <a:schemeClr val="bg1"/>
                </a:solidFill>
              </a:rPr>
              <a:t>919.410.6997</a:t>
            </a:r>
          </a:p>
        </p:txBody>
      </p:sp>
    </p:spTree>
    <p:extLst>
      <p:ext uri="{BB962C8B-B14F-4D97-AF65-F5344CB8AC3E}">
        <p14:creationId xmlns:p14="http://schemas.microsoft.com/office/powerpoint/2010/main" val="369677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294120" y="1447800"/>
            <a:ext cx="528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NCCEH + SO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0"/>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11" name="Group 10">
            <a:extLst>
              <a:ext uri="{FF2B5EF4-FFF2-40B4-BE49-F238E27FC236}">
                <a16:creationId xmlns:a16="http://schemas.microsoft.com/office/drawing/2014/main" id="{A0386FFB-3215-4C11-A507-3DF21ADCA25C}"/>
              </a:ext>
            </a:extLst>
          </p:cNvPr>
          <p:cNvGrpSpPr/>
          <p:nvPr userDrawn="1"/>
        </p:nvGrpSpPr>
        <p:grpSpPr>
          <a:xfrm>
            <a:off x="7929716" y="157317"/>
            <a:ext cx="3928612" cy="1426423"/>
            <a:chOff x="7929716" y="157317"/>
            <a:chExt cx="3928611" cy="1426423"/>
          </a:xfrm>
        </p:grpSpPr>
        <p:pic>
          <p:nvPicPr>
            <p:cNvPr id="12" name="Picture 11">
              <a:extLst>
                <a:ext uri="{FF2B5EF4-FFF2-40B4-BE49-F238E27FC236}">
                  <a16:creationId xmlns:a16="http://schemas.microsoft.com/office/drawing/2014/main" id="{06E2D61F-BDA7-4CA2-A290-4D2F69CEA04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3" name="Picture 12">
              <a:extLst>
                <a:ext uri="{FF2B5EF4-FFF2-40B4-BE49-F238E27FC236}">
                  <a16:creationId xmlns:a16="http://schemas.microsoft.com/office/drawing/2014/main" id="{702ECE31-B228-4447-8CA4-89383A7885C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4" name="Picture 13">
              <a:extLst>
                <a:ext uri="{FF2B5EF4-FFF2-40B4-BE49-F238E27FC236}">
                  <a16:creationId xmlns:a16="http://schemas.microsoft.com/office/drawing/2014/main" id="{B9712656-52A7-45A9-B8F5-5028923240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5" name="TextBox 14">
              <a:extLst>
                <a:ext uri="{FF2B5EF4-FFF2-40B4-BE49-F238E27FC236}">
                  <a16:creationId xmlns:a16="http://schemas.microsoft.com/office/drawing/2014/main" id="{A45D3977-DA46-43DB-8A20-6E26D8FFF0EC}"/>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16" name="TextBox 15">
              <a:extLst>
                <a:ext uri="{FF2B5EF4-FFF2-40B4-BE49-F238E27FC236}">
                  <a16:creationId xmlns:a16="http://schemas.microsoft.com/office/drawing/2014/main" id="{BDF78844-A8F4-4138-B886-3C3ECDF1F16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17" name="TextBox 16">
              <a:extLst>
                <a:ext uri="{FF2B5EF4-FFF2-40B4-BE49-F238E27FC236}">
                  <a16:creationId xmlns:a16="http://schemas.microsoft.com/office/drawing/2014/main" id="{10E7B235-4961-4B17-BFB8-F9CDB3C21DF7}"/>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18" name="TextBox 17">
            <a:extLst>
              <a:ext uri="{FF2B5EF4-FFF2-40B4-BE49-F238E27FC236}">
                <a16:creationId xmlns:a16="http://schemas.microsoft.com/office/drawing/2014/main" id="{2875BD31-B02F-4949-97D4-394F8829DCCA}"/>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19" name="TextBox 18">
            <a:extLst>
              <a:ext uri="{FF2B5EF4-FFF2-40B4-BE49-F238E27FC236}">
                <a16:creationId xmlns:a16="http://schemas.microsoft.com/office/drawing/2014/main" id="{6CE45AC9-FA20-4F4B-95C3-7E5B5FC12913}"/>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0" name="TextBox 19">
            <a:extLst>
              <a:ext uri="{FF2B5EF4-FFF2-40B4-BE49-F238E27FC236}">
                <a16:creationId xmlns:a16="http://schemas.microsoft.com/office/drawing/2014/main" id="{B5DAEBC5-DF57-416E-AD05-5A8031A86BD2}"/>
              </a:ext>
            </a:extLst>
          </p:cNvPr>
          <p:cNvSpPr txBox="1"/>
          <p:nvPr userDrawn="1"/>
        </p:nvSpPr>
        <p:spPr>
          <a:xfrm>
            <a:off x="544821" y="2151686"/>
            <a:ext cx="7779672" cy="584775"/>
          </a:xfrm>
          <a:prstGeom prst="rect">
            <a:avLst/>
          </a:prstGeom>
          <a:noFill/>
        </p:spPr>
        <p:txBody>
          <a:bodyPr wrap="square" rtlCol="0">
            <a:spAutoFit/>
          </a:bodyPr>
          <a:lstStyle/>
          <a:p>
            <a:r>
              <a:rPr lang="en-US" sz="3200" b="1">
                <a:solidFill>
                  <a:schemeClr val="bg1"/>
                </a:solidFill>
                <a:latin typeface="+mj-lt"/>
              </a:rPr>
              <a:t>Contact us re: SOAR</a:t>
            </a:r>
          </a:p>
        </p:txBody>
      </p:sp>
      <p:sp>
        <p:nvSpPr>
          <p:cNvPr id="21" name="TextBox 20">
            <a:extLst>
              <a:ext uri="{FF2B5EF4-FFF2-40B4-BE49-F238E27FC236}">
                <a16:creationId xmlns:a16="http://schemas.microsoft.com/office/drawing/2014/main" id="{4B69C3BB-569E-44BF-952D-C62913897FF1}"/>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soar@ncceh.org</a:t>
            </a:r>
          </a:p>
          <a:p>
            <a:r>
              <a:rPr lang="en-US" sz="2400">
                <a:solidFill>
                  <a:schemeClr val="bg1"/>
                </a:solidFill>
              </a:rPr>
              <a:t>919.755.4393</a:t>
            </a:r>
          </a:p>
        </p:txBody>
      </p:sp>
    </p:spTree>
    <p:extLst>
      <p:ext uri="{BB962C8B-B14F-4D97-AF65-F5344CB8AC3E}">
        <p14:creationId xmlns:p14="http://schemas.microsoft.com/office/powerpoint/2010/main" val="514601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NCCEH + B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90805-AE57-4B1C-92EE-C9F6CD089D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5596" y="5633883"/>
            <a:ext cx="1066800" cy="1066800"/>
          </a:xfrm>
          <a:prstGeom prst="rect">
            <a:avLst/>
          </a:prstGeom>
        </p:spPr>
      </p:pic>
      <p:sp>
        <p:nvSpPr>
          <p:cNvPr id="2" name="Rectangle 1">
            <a:extLst>
              <a:ext uri="{FF2B5EF4-FFF2-40B4-BE49-F238E27FC236}">
                <a16:creationId xmlns:a16="http://schemas.microsoft.com/office/drawing/2014/main" id="{9718B6AC-32B6-4D42-B234-28A7DDD34BC5}"/>
              </a:ext>
            </a:extLst>
          </p:cNvPr>
          <p:cNvSpPr/>
          <p:nvPr userDrawn="1"/>
        </p:nvSpPr>
        <p:spPr>
          <a:xfrm>
            <a:off x="0" y="887948"/>
            <a:ext cx="5860025" cy="6858000"/>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ctr" anchorCtr="0" forceAA="0" compatLnSpc="1">
            <a:prstTxWarp prst="textNoShape">
              <a:avLst/>
            </a:prstTxWarp>
            <a:noAutofit/>
          </a:bodyPr>
          <a:lstStyle/>
          <a:p>
            <a:pPr algn="ctr"/>
            <a:endParaRPr lang="en-US" sz="1801"/>
          </a:p>
        </p:txBody>
      </p:sp>
      <p:grpSp>
        <p:nvGrpSpPr>
          <p:cNvPr id="23" name="Group 22">
            <a:extLst>
              <a:ext uri="{FF2B5EF4-FFF2-40B4-BE49-F238E27FC236}">
                <a16:creationId xmlns:a16="http://schemas.microsoft.com/office/drawing/2014/main" id="{A807FE48-D4DC-4257-9DC6-4979A2F1119E}"/>
              </a:ext>
            </a:extLst>
          </p:cNvPr>
          <p:cNvGrpSpPr/>
          <p:nvPr userDrawn="1"/>
        </p:nvGrpSpPr>
        <p:grpSpPr>
          <a:xfrm>
            <a:off x="7929716" y="157317"/>
            <a:ext cx="3928612" cy="1426423"/>
            <a:chOff x="7929716" y="157317"/>
            <a:chExt cx="3928611" cy="1426423"/>
          </a:xfrm>
        </p:grpSpPr>
        <p:pic>
          <p:nvPicPr>
            <p:cNvPr id="14" name="Picture 13">
              <a:extLst>
                <a:ext uri="{FF2B5EF4-FFF2-40B4-BE49-F238E27FC236}">
                  <a16:creationId xmlns:a16="http://schemas.microsoft.com/office/drawing/2014/main" id="{2F9C61AD-59AF-4088-A04B-FD1DCA9039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88994" y="157317"/>
              <a:ext cx="369333" cy="369333"/>
            </a:xfrm>
            <a:prstGeom prst="rect">
              <a:avLst/>
            </a:prstGeom>
          </p:spPr>
        </p:pic>
        <p:pic>
          <p:nvPicPr>
            <p:cNvPr id="16" name="Picture 15">
              <a:extLst>
                <a:ext uri="{FF2B5EF4-FFF2-40B4-BE49-F238E27FC236}">
                  <a16:creationId xmlns:a16="http://schemas.microsoft.com/office/drawing/2014/main" id="{3AAA1965-E1B6-4B09-9AEF-FC77989B33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88993" y="685798"/>
              <a:ext cx="369333" cy="369334"/>
            </a:xfrm>
            <a:prstGeom prst="rect">
              <a:avLst/>
            </a:prstGeom>
          </p:spPr>
        </p:pic>
        <p:pic>
          <p:nvPicPr>
            <p:cNvPr id="18" name="Picture 17">
              <a:extLst>
                <a:ext uri="{FF2B5EF4-FFF2-40B4-BE49-F238E27FC236}">
                  <a16:creationId xmlns:a16="http://schemas.microsoft.com/office/drawing/2014/main" id="{9387B844-83F2-4166-BBF1-D02DF77068A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488993" y="1214280"/>
              <a:ext cx="369333" cy="369333"/>
            </a:xfrm>
            <a:prstGeom prst="rect">
              <a:avLst/>
            </a:prstGeom>
          </p:spPr>
        </p:pic>
        <p:sp>
          <p:nvSpPr>
            <p:cNvPr id="19" name="TextBox 18">
              <a:extLst>
                <a:ext uri="{FF2B5EF4-FFF2-40B4-BE49-F238E27FC236}">
                  <a16:creationId xmlns:a16="http://schemas.microsoft.com/office/drawing/2014/main" id="{C31C7ADC-DA76-4661-9CB6-E56F46A48F11}"/>
                </a:ext>
              </a:extLst>
            </p:cNvPr>
            <p:cNvSpPr txBox="1"/>
            <p:nvPr userDrawn="1"/>
          </p:nvSpPr>
          <p:spPr>
            <a:xfrm>
              <a:off x="7929718" y="157317"/>
              <a:ext cx="3559278" cy="369460"/>
            </a:xfrm>
            <a:prstGeom prst="rect">
              <a:avLst/>
            </a:prstGeom>
            <a:noFill/>
          </p:spPr>
          <p:txBody>
            <a:bodyPr wrap="square" rtlCol="0">
              <a:spAutoFit/>
            </a:bodyPr>
            <a:lstStyle/>
            <a:p>
              <a:pPr algn="r"/>
              <a:r>
                <a:rPr lang="en-US" sz="1801">
                  <a:solidFill>
                    <a:schemeClr val="bg1"/>
                  </a:solidFill>
                </a:rPr>
                <a:t>NCEndHomelessness</a:t>
              </a:r>
            </a:p>
          </p:txBody>
        </p:sp>
        <p:sp>
          <p:nvSpPr>
            <p:cNvPr id="20" name="TextBox 19">
              <a:extLst>
                <a:ext uri="{FF2B5EF4-FFF2-40B4-BE49-F238E27FC236}">
                  <a16:creationId xmlns:a16="http://schemas.microsoft.com/office/drawing/2014/main" id="{C02BACD1-CAA0-4DE5-A604-F0E3AEE30500}"/>
                </a:ext>
              </a:extLst>
            </p:cNvPr>
            <p:cNvSpPr txBox="1"/>
            <p:nvPr userDrawn="1"/>
          </p:nvSpPr>
          <p:spPr>
            <a:xfrm>
              <a:off x="7929716" y="1214280"/>
              <a:ext cx="3559278" cy="369460"/>
            </a:xfrm>
            <a:prstGeom prst="rect">
              <a:avLst/>
            </a:prstGeom>
            <a:noFill/>
          </p:spPr>
          <p:txBody>
            <a:bodyPr wrap="square" rtlCol="0">
              <a:spAutoFit/>
            </a:bodyPr>
            <a:lstStyle/>
            <a:p>
              <a:pPr algn="r"/>
              <a:r>
                <a:rPr lang="en-US" sz="1801">
                  <a:solidFill>
                    <a:schemeClr val="bg1"/>
                  </a:solidFill>
                </a:rPr>
                <a:t>nc_end_homelessness</a:t>
              </a:r>
            </a:p>
          </p:txBody>
        </p:sp>
        <p:sp>
          <p:nvSpPr>
            <p:cNvPr id="21" name="TextBox 20">
              <a:extLst>
                <a:ext uri="{FF2B5EF4-FFF2-40B4-BE49-F238E27FC236}">
                  <a16:creationId xmlns:a16="http://schemas.microsoft.com/office/drawing/2014/main" id="{B79712D6-C5D8-41CB-B856-111934E44CFB}"/>
                </a:ext>
              </a:extLst>
            </p:cNvPr>
            <p:cNvSpPr txBox="1"/>
            <p:nvPr userDrawn="1"/>
          </p:nvSpPr>
          <p:spPr>
            <a:xfrm>
              <a:off x="7929716" y="685800"/>
              <a:ext cx="3559278" cy="369460"/>
            </a:xfrm>
            <a:prstGeom prst="rect">
              <a:avLst/>
            </a:prstGeom>
            <a:noFill/>
          </p:spPr>
          <p:txBody>
            <a:bodyPr wrap="square" rtlCol="0">
              <a:spAutoFit/>
            </a:bodyPr>
            <a:lstStyle/>
            <a:p>
              <a:pPr algn="r"/>
              <a:r>
                <a:rPr lang="en-US" sz="1801">
                  <a:solidFill>
                    <a:schemeClr val="bg1"/>
                  </a:solidFill>
                </a:rPr>
                <a:t>@NCHomelessness</a:t>
              </a:r>
            </a:p>
          </p:txBody>
        </p:sp>
      </p:grpSp>
      <p:sp>
        <p:nvSpPr>
          <p:cNvPr id="24" name="TextBox 23">
            <a:extLst>
              <a:ext uri="{FF2B5EF4-FFF2-40B4-BE49-F238E27FC236}">
                <a16:creationId xmlns:a16="http://schemas.microsoft.com/office/drawing/2014/main" id="{6ED22DED-3C9B-4394-8A13-12016486F23C}"/>
              </a:ext>
            </a:extLst>
          </p:cNvPr>
          <p:cNvSpPr txBox="1"/>
          <p:nvPr userDrawn="1"/>
        </p:nvSpPr>
        <p:spPr>
          <a:xfrm>
            <a:off x="544823" y="398450"/>
            <a:ext cx="3932237" cy="584775"/>
          </a:xfrm>
          <a:prstGeom prst="rect">
            <a:avLst/>
          </a:prstGeom>
          <a:noFill/>
        </p:spPr>
        <p:txBody>
          <a:bodyPr wrap="square" rtlCol="0">
            <a:spAutoFit/>
          </a:bodyPr>
          <a:lstStyle/>
          <a:p>
            <a:r>
              <a:rPr lang="en-US" sz="3200" b="1">
                <a:solidFill>
                  <a:schemeClr val="bg1"/>
                </a:solidFill>
                <a:latin typeface="+mj-lt"/>
              </a:rPr>
              <a:t>Contact NCCEH</a:t>
            </a:r>
          </a:p>
        </p:txBody>
      </p:sp>
      <p:sp>
        <p:nvSpPr>
          <p:cNvPr id="25" name="TextBox 24">
            <a:extLst>
              <a:ext uri="{FF2B5EF4-FFF2-40B4-BE49-F238E27FC236}">
                <a16:creationId xmlns:a16="http://schemas.microsoft.com/office/drawing/2014/main" id="{BADD2919-1E1E-43AC-8587-26EFF2647B61}"/>
              </a:ext>
            </a:extLst>
          </p:cNvPr>
          <p:cNvSpPr txBox="1"/>
          <p:nvPr userDrawn="1"/>
        </p:nvSpPr>
        <p:spPr>
          <a:xfrm>
            <a:off x="796413" y="903838"/>
            <a:ext cx="3450566" cy="830997"/>
          </a:xfrm>
          <a:prstGeom prst="rect">
            <a:avLst/>
          </a:prstGeom>
          <a:noFill/>
        </p:spPr>
        <p:txBody>
          <a:bodyPr wrap="square" rtlCol="0">
            <a:spAutoFit/>
          </a:bodyPr>
          <a:lstStyle/>
          <a:p>
            <a:r>
              <a:rPr lang="en-US" sz="2400">
                <a:solidFill>
                  <a:schemeClr val="bg1"/>
                </a:solidFill>
              </a:rPr>
              <a:t>hello@ncceh.org</a:t>
            </a:r>
          </a:p>
          <a:p>
            <a:r>
              <a:rPr lang="en-US" sz="2400">
                <a:solidFill>
                  <a:schemeClr val="bg1"/>
                </a:solidFill>
              </a:rPr>
              <a:t>919.755.4393</a:t>
            </a:r>
          </a:p>
        </p:txBody>
      </p:sp>
      <p:sp>
        <p:nvSpPr>
          <p:cNvPr id="26" name="TextBox 25">
            <a:extLst>
              <a:ext uri="{FF2B5EF4-FFF2-40B4-BE49-F238E27FC236}">
                <a16:creationId xmlns:a16="http://schemas.microsoft.com/office/drawing/2014/main" id="{A2E9F81E-545B-49FD-820E-0C53EC8D161A}"/>
              </a:ext>
            </a:extLst>
          </p:cNvPr>
          <p:cNvSpPr txBox="1"/>
          <p:nvPr userDrawn="1"/>
        </p:nvSpPr>
        <p:spPr>
          <a:xfrm>
            <a:off x="544821" y="2151684"/>
            <a:ext cx="7779672" cy="584775"/>
          </a:xfrm>
          <a:prstGeom prst="rect">
            <a:avLst/>
          </a:prstGeom>
          <a:noFill/>
        </p:spPr>
        <p:txBody>
          <a:bodyPr wrap="square" rtlCol="0">
            <a:spAutoFit/>
          </a:bodyPr>
          <a:lstStyle/>
          <a:p>
            <a:r>
              <a:rPr lang="en-US" sz="3200" b="1">
                <a:solidFill>
                  <a:schemeClr val="bg1"/>
                </a:solidFill>
                <a:latin typeface="+mj-lt"/>
              </a:rPr>
              <a:t>Contact NC Balance of State CoC Staff</a:t>
            </a:r>
          </a:p>
        </p:txBody>
      </p:sp>
      <p:sp>
        <p:nvSpPr>
          <p:cNvPr id="27" name="TextBox 26">
            <a:extLst>
              <a:ext uri="{FF2B5EF4-FFF2-40B4-BE49-F238E27FC236}">
                <a16:creationId xmlns:a16="http://schemas.microsoft.com/office/drawing/2014/main" id="{76F6EB34-046B-4DB5-BE12-D49A6AAE762A}"/>
              </a:ext>
            </a:extLst>
          </p:cNvPr>
          <p:cNvSpPr txBox="1"/>
          <p:nvPr userDrawn="1"/>
        </p:nvSpPr>
        <p:spPr>
          <a:xfrm>
            <a:off x="796413" y="2657073"/>
            <a:ext cx="3450566" cy="830997"/>
          </a:xfrm>
          <a:prstGeom prst="rect">
            <a:avLst/>
          </a:prstGeom>
          <a:noFill/>
        </p:spPr>
        <p:txBody>
          <a:bodyPr wrap="square" rtlCol="0">
            <a:spAutoFit/>
          </a:bodyPr>
          <a:lstStyle/>
          <a:p>
            <a:r>
              <a:rPr lang="en-US" sz="2400">
                <a:solidFill>
                  <a:schemeClr val="bg1"/>
                </a:solidFill>
              </a:rPr>
              <a:t>bos@ncceh.org</a:t>
            </a:r>
          </a:p>
          <a:p>
            <a:r>
              <a:rPr lang="en-US" sz="2400">
                <a:solidFill>
                  <a:schemeClr val="bg1"/>
                </a:solidFill>
              </a:rPr>
              <a:t>919.755.4393</a:t>
            </a:r>
          </a:p>
        </p:txBody>
      </p:sp>
    </p:spTree>
    <p:extLst>
      <p:ext uri="{BB962C8B-B14F-4D97-AF65-F5344CB8AC3E}">
        <p14:creationId xmlns:p14="http://schemas.microsoft.com/office/powerpoint/2010/main" val="331639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6096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9200" y="1447800"/>
            <a:ext cx="52832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1" name="Content Placeholder 10"/>
          <p:cNvSpPr>
            <a:spLocks noGrp="1"/>
          </p:cNvSpPr>
          <p:nvPr>
            <p:ph sz="half" idx="2"/>
          </p:nvPr>
        </p:nvSpPr>
        <p:spPr>
          <a:xfrm>
            <a:off x="6096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299200" y="2247900"/>
            <a:ext cx="52832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pic>
        <p:nvPicPr>
          <p:cNvPr id="6" name="Picture 5">
            <a:extLst>
              <a:ext uri="{FF2B5EF4-FFF2-40B4-BE49-F238E27FC236}">
                <a16:creationId xmlns:a16="http://schemas.microsoft.com/office/drawing/2014/main" id="{1A66CFF3-3430-4BF9-9D4A-471B456225BB}"/>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66700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63084" y="952503"/>
            <a:ext cx="10363200" cy="800097"/>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82134" y="2095501"/>
            <a:ext cx="10363200" cy="1338262"/>
          </a:xfrm>
        </p:spPr>
        <p:txBody>
          <a:bodyPr anchor="t" anchorCtr="0"/>
          <a:lstStyle>
            <a:lvl1pPr marL="0" indent="0">
              <a:buNone/>
              <a:defRPr sz="24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grpSp>
        <p:nvGrpSpPr>
          <p:cNvPr id="13" name="Group 12">
            <a:extLst>
              <a:ext uri="{FF2B5EF4-FFF2-40B4-BE49-F238E27FC236}">
                <a16:creationId xmlns:a16="http://schemas.microsoft.com/office/drawing/2014/main" id="{1972E94E-6035-4483-AB8F-3A85D9F635BC}"/>
              </a:ext>
            </a:extLst>
          </p:cNvPr>
          <p:cNvGrpSpPr/>
          <p:nvPr userDrawn="1"/>
        </p:nvGrpSpPr>
        <p:grpSpPr>
          <a:xfrm>
            <a:off x="-2" y="1752600"/>
            <a:ext cx="12192002" cy="179895"/>
            <a:chOff x="165729" y="2341478"/>
            <a:chExt cx="11944843" cy="179895"/>
          </a:xfrm>
        </p:grpSpPr>
        <p:sp>
          <p:nvSpPr>
            <p:cNvPr id="7" name="Rectangle 6"/>
            <p:cNvSpPr/>
            <p:nvPr/>
          </p:nvSpPr>
          <p:spPr>
            <a:xfrm flipV="1">
              <a:off x="165730" y="2376828"/>
              <a:ext cx="11944841" cy="109195"/>
            </a:xfrm>
            <a:prstGeom prst="rect">
              <a:avLst/>
            </a:prstGeom>
            <a:solidFill>
              <a:schemeClr val="tx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65731" y="2341478"/>
              <a:ext cx="11944841" cy="4572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65729" y="2466865"/>
              <a:ext cx="11944842" cy="545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grpSp>
      <p:pic>
        <p:nvPicPr>
          <p:cNvPr id="14" name="Picture 13">
            <a:extLst>
              <a:ext uri="{FF2B5EF4-FFF2-40B4-BE49-F238E27FC236}">
                <a16:creationId xmlns:a16="http://schemas.microsoft.com/office/drawing/2014/main" id="{EC2069D6-9C63-49A1-A130-414D402B44DE}"/>
              </a:ext>
            </a:extLst>
          </p:cNvPr>
          <p:cNvPicPr>
            <a:picLocks noChangeAspect="1"/>
          </p:cNvPicPr>
          <p:nvPr userDrawn="1"/>
        </p:nvPicPr>
        <p:blipFill>
          <a:blip r:embed="rId2" cstate="print">
            <a:clrChange>
              <a:clrFrom>
                <a:srgbClr val="FFFFFE"/>
              </a:clrFrom>
              <a:clrTo>
                <a:srgbClr val="FFFFFE">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668000" y="5943600"/>
            <a:ext cx="1389529" cy="107372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944562"/>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95400"/>
            <a:ext cx="10972800" cy="47244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66" r:id="rId2"/>
    <p:sldLayoutId id="2147483854" r:id="rId3"/>
    <p:sldLayoutId id="2147483865" r:id="rId4"/>
    <p:sldLayoutId id="2147483856" r:id="rId5"/>
    <p:sldLayoutId id="2147483857" r:id="rId6"/>
    <p:sldLayoutId id="2147483858" r:id="rId7"/>
    <p:sldLayoutId id="2147483909" r:id="rId8"/>
    <p:sldLayoutId id="2147483855" r:id="rId9"/>
    <p:sldLayoutId id="2147483860" r:id="rId10"/>
    <p:sldLayoutId id="2147483861" r:id="rId11"/>
    <p:sldLayoutId id="2147483910" r:id="rId12"/>
  </p:sldLayoutIdLst>
  <p:txStyles>
    <p:titleStyle>
      <a:lvl1pPr algn="l" rtl="0" eaLnBrk="1" latinLnBrk="0" hangingPunct="1">
        <a:spcBef>
          <a:spcPct val="0"/>
        </a:spcBef>
        <a:buNone/>
        <a:defRPr kumimoji="0" sz="4000" kern="1200">
          <a:solidFill>
            <a:schemeClr val="tx1"/>
          </a:solidFill>
          <a:latin typeface="Franklin Gothic Medium" panose="020B060302010202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83098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114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258" y="365127"/>
            <a:ext cx="1066554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8258" y="1825625"/>
            <a:ext cx="1066554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89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Lst>
  <p:txStyles>
    <p:titleStyle>
      <a:lvl1pPr algn="l" defTabSz="914380" rtl="0" eaLnBrk="1" latinLnBrk="0" hangingPunct="1">
        <a:lnSpc>
          <a:spcPct val="90000"/>
        </a:lnSpc>
        <a:spcBef>
          <a:spcPct val="0"/>
        </a:spcBef>
        <a:buNone/>
        <a:defRPr sz="4400" b="1" kern="1200">
          <a:solidFill>
            <a:srgbClr val="2F747E"/>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rgbClr val="484848"/>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rgbClr val="484848"/>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rgbClr val="484848"/>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rgbClr val="484848"/>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07F0E7-ED29-4A0C-8500-7D8FFAB24D9E}"/>
              </a:ext>
            </a:extLst>
          </p:cNvPr>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32E5-55B2-4917-ACF0-D067948EA996}"/>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419116"/>
      </p:ext>
    </p:extLst>
  </p:cSld>
  <p:clrMap bg1="lt1" tx1="dk1" bg2="lt2" tx2="dk2" accent1="accent1" accent2="accent2" accent3="accent3" accent4="accent4" accent5="accent5" accent6="accent6" hlink="hlink" folHlink="folHlink"/>
  <p:sldLayoutIdLst>
    <p:sldLayoutId id="2147483912" r:id="rId1"/>
  </p:sldLayoutIdLst>
  <p:txStyles>
    <p:titleStyle>
      <a:lvl1pPr algn="l" defTabSz="91438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6" indent="-228596" algn="l" defTabSz="914380" rtl="0" eaLnBrk="1" latinLnBrk="0" hangingPunct="1">
        <a:lnSpc>
          <a:spcPct val="90000"/>
        </a:lnSpc>
        <a:spcBef>
          <a:spcPts val="1001"/>
        </a:spcBef>
        <a:buFont typeface="Arial" panose="020B0604020202020204" pitchFamily="34" charset="0"/>
        <a:buChar char="•"/>
        <a:defRPr sz="2800" kern="1200">
          <a:solidFill>
            <a:schemeClr val="bg1"/>
          </a:solidFill>
          <a:latin typeface="+mn-lt"/>
          <a:ea typeface="+mn-ea"/>
          <a:cs typeface="+mn-cs"/>
        </a:defRPr>
      </a:lvl1pPr>
      <a:lvl2pPr marL="685786" indent="-228596" algn="l" defTabSz="91438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6" indent="-228596" algn="l" defTabSz="91438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4pPr>
      <a:lvl5pPr marL="2057357" indent="-228596" algn="l" defTabSz="914380" rtl="0" eaLnBrk="1" latinLnBrk="0" hangingPunct="1">
        <a:lnSpc>
          <a:spcPct val="90000"/>
        </a:lnSpc>
        <a:spcBef>
          <a:spcPts val="500"/>
        </a:spcBef>
        <a:buFont typeface="Arial" panose="020B0604020202020204" pitchFamily="34" charset="0"/>
        <a:buChar char="•"/>
        <a:defRPr sz="1801" kern="1200">
          <a:solidFill>
            <a:schemeClr val="bg1"/>
          </a:solidFill>
          <a:latin typeface="+mn-lt"/>
          <a:ea typeface="+mn-ea"/>
          <a:cs typeface="+mn-cs"/>
        </a:defRPr>
      </a:lvl5pPr>
      <a:lvl6pPr marL="251454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37"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2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18" indent="-228596" algn="l" defTabSz="914380"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0" rtl="0" eaLnBrk="1" latinLnBrk="0" hangingPunct="1">
        <a:defRPr sz="1801" kern="1200">
          <a:solidFill>
            <a:schemeClr val="tx1"/>
          </a:solidFill>
          <a:latin typeface="+mn-lt"/>
          <a:ea typeface="+mn-ea"/>
          <a:cs typeface="+mn-cs"/>
        </a:defRPr>
      </a:lvl1pPr>
      <a:lvl2pPr marL="457191" algn="l" defTabSz="914380" rtl="0" eaLnBrk="1" latinLnBrk="0" hangingPunct="1">
        <a:defRPr sz="1801" kern="1200">
          <a:solidFill>
            <a:schemeClr val="tx1"/>
          </a:solidFill>
          <a:latin typeface="+mn-lt"/>
          <a:ea typeface="+mn-ea"/>
          <a:cs typeface="+mn-cs"/>
        </a:defRPr>
      </a:lvl2pPr>
      <a:lvl3pPr marL="914380" algn="l" defTabSz="914380" rtl="0" eaLnBrk="1" latinLnBrk="0" hangingPunct="1">
        <a:defRPr sz="1801" kern="1200">
          <a:solidFill>
            <a:schemeClr val="tx1"/>
          </a:solidFill>
          <a:latin typeface="+mn-lt"/>
          <a:ea typeface="+mn-ea"/>
          <a:cs typeface="+mn-cs"/>
        </a:defRPr>
      </a:lvl3pPr>
      <a:lvl4pPr marL="1371571" algn="l" defTabSz="914380" rtl="0" eaLnBrk="1" latinLnBrk="0" hangingPunct="1">
        <a:defRPr sz="1801" kern="1200">
          <a:solidFill>
            <a:schemeClr val="tx1"/>
          </a:solidFill>
          <a:latin typeface="+mn-lt"/>
          <a:ea typeface="+mn-ea"/>
          <a:cs typeface="+mn-cs"/>
        </a:defRPr>
      </a:lvl4pPr>
      <a:lvl5pPr marL="1828761" algn="l" defTabSz="914380" rtl="0" eaLnBrk="1" latinLnBrk="0" hangingPunct="1">
        <a:defRPr sz="1801" kern="1200">
          <a:solidFill>
            <a:schemeClr val="tx1"/>
          </a:solidFill>
          <a:latin typeface="+mn-lt"/>
          <a:ea typeface="+mn-ea"/>
          <a:cs typeface="+mn-cs"/>
        </a:defRPr>
      </a:lvl5pPr>
      <a:lvl6pPr marL="2285951" algn="l" defTabSz="914380" rtl="0" eaLnBrk="1" latinLnBrk="0" hangingPunct="1">
        <a:defRPr sz="1801" kern="1200">
          <a:solidFill>
            <a:schemeClr val="tx1"/>
          </a:solidFill>
          <a:latin typeface="+mn-lt"/>
          <a:ea typeface="+mn-ea"/>
          <a:cs typeface="+mn-cs"/>
        </a:defRPr>
      </a:lvl6pPr>
      <a:lvl7pPr marL="2743141" algn="l" defTabSz="914380" rtl="0" eaLnBrk="1" latinLnBrk="0" hangingPunct="1">
        <a:defRPr sz="1801" kern="1200">
          <a:solidFill>
            <a:schemeClr val="tx1"/>
          </a:solidFill>
          <a:latin typeface="+mn-lt"/>
          <a:ea typeface="+mn-ea"/>
          <a:cs typeface="+mn-cs"/>
        </a:defRPr>
      </a:lvl7pPr>
      <a:lvl8pPr marL="3200332" algn="l" defTabSz="914380" rtl="0" eaLnBrk="1" latinLnBrk="0" hangingPunct="1">
        <a:defRPr sz="1801" kern="1200">
          <a:solidFill>
            <a:schemeClr val="tx1"/>
          </a:solidFill>
          <a:latin typeface="+mn-lt"/>
          <a:ea typeface="+mn-ea"/>
          <a:cs typeface="+mn-cs"/>
        </a:defRPr>
      </a:lvl8pPr>
      <a:lvl9pPr marL="3657522" algn="l" defTabSz="914380"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24/subtitle-B/chapter-V/subchapter-C/part-57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ncdhhs.gov/divisions/aging/nc-emergency-solutions-grant/nc-emergency-solutions-grant-grantee-information/nc-emergency-solutions-grant-subrecipient-resources" TargetMode="External"/><Relationship Id="rId5" Type="http://schemas.openxmlformats.org/officeDocument/2006/relationships/hyperlink" Target="https://www.ecfr.gov/current/title-2/subtitle-A/chapter-II/part-200/subpart-E" TargetMode="External"/><Relationship Id="rId4" Type="http://schemas.openxmlformats.org/officeDocument/2006/relationships/hyperlink" Target="https://www.ecfr.gov/current/title-2/subtitle-A/chapter-II/part-200?toc=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ncceh.org/nc-bos-coc-overview/#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ncceh.org/wp-content/uploads/2025/05/HMIS@NCCEH-Data-Quality-Plan-v.3.2025.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cceh.org/wp-content/uploads/2026/03/CY27-ESG-Funding-Priorities-FINAL-3.3.26.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freepngimg.com/png/27328-finish-line-imag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ncceh.org/funding-opportunities/#2"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mailto:bos@ncce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cceh.org/funding-opportunities/#2"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ncceh.org/nc-bos-coc-overview/#2"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sam.gov/"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ncceh.org/events-training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ncceh.org/nc-bos-coc-overview/#4"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s://www.hud.gov/reac/nspire"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cdhhs.gov/divisions/aging-and-adult-services/nc-emergency-solutions-grant/nc-emergency-solutions-grant-grantee-information/nc-emergency-solutions-grant-grantee-sub-grantee-document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ncceh.zendesk.com/hc/en-us/article_attachments/36936413842835"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hmis@ncceh.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ecfr.gov/current/title-2/subtitle-A/chapter-II/part-200?toc=1"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ncceh.org/funding-opportunities/"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ncceh.org/regional-committees/"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mailto:bos@ncceh.org" TargetMode="External"/><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e/1FAIpQLScf1KMBkhYws9C_JomxyIRwS1NuaG2eO2hozEMBtr8QR_2t8Q/viewfor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C59B-3FD9-9F66-3A7A-36117B7AF73F}"/>
              </a:ext>
            </a:extLst>
          </p:cNvPr>
          <p:cNvSpPr>
            <a:spLocks noGrp="1"/>
          </p:cNvSpPr>
          <p:nvPr>
            <p:ph type="ctrTitle"/>
          </p:nvPr>
        </p:nvSpPr>
        <p:spPr>
          <a:xfrm>
            <a:off x="294965" y="1334948"/>
            <a:ext cx="11785665" cy="2387600"/>
          </a:xfrm>
        </p:spPr>
        <p:txBody>
          <a:bodyPr>
            <a:normAutofit fontScale="90000"/>
          </a:bodyPr>
          <a:lstStyle/>
          <a:p>
            <a:r>
              <a:rPr lang="en-US"/>
              <a:t>CY27 ESG Program Competition Webinar </a:t>
            </a:r>
            <a:br>
              <a:rPr lang="en-US"/>
            </a:br>
            <a:r>
              <a:rPr lang="en-US" sz="3600"/>
              <a:t>for Project Applicants in the NC Balance of State CoC</a:t>
            </a:r>
            <a:br>
              <a:rPr lang="en-US"/>
            </a:br>
            <a:endParaRPr lang="en-US"/>
          </a:p>
        </p:txBody>
      </p:sp>
      <p:sp>
        <p:nvSpPr>
          <p:cNvPr id="3" name="Subtitle 2">
            <a:extLst>
              <a:ext uri="{FF2B5EF4-FFF2-40B4-BE49-F238E27FC236}">
                <a16:creationId xmlns:a16="http://schemas.microsoft.com/office/drawing/2014/main" id="{38F29CBE-CA37-0B6B-FBE5-4506C504C605}"/>
              </a:ext>
            </a:extLst>
          </p:cNvPr>
          <p:cNvSpPr>
            <a:spLocks noGrp="1"/>
          </p:cNvSpPr>
          <p:nvPr>
            <p:ph type="subTitle" idx="1"/>
          </p:nvPr>
        </p:nvSpPr>
        <p:spPr/>
        <p:txBody>
          <a:bodyPr vert="horz" lIns="91440" tIns="45720" rIns="91440" bIns="45720" rtlCol="0" anchor="t">
            <a:normAutofit/>
          </a:bodyPr>
          <a:lstStyle/>
          <a:p>
            <a:r>
              <a:rPr lang="en-US"/>
              <a:t>May 21, 2026</a:t>
            </a:r>
          </a:p>
          <a:p>
            <a:r>
              <a:rPr lang="en-US"/>
              <a:t>10:00 AM</a:t>
            </a:r>
          </a:p>
        </p:txBody>
      </p:sp>
    </p:spTree>
    <p:extLst>
      <p:ext uri="{BB962C8B-B14F-4D97-AF65-F5344CB8AC3E}">
        <p14:creationId xmlns:p14="http://schemas.microsoft.com/office/powerpoint/2010/main" val="205318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C8A98-B643-F781-54A0-2B5331097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F9FB9-D410-D327-9DFB-B04A9241FBF6}"/>
              </a:ext>
            </a:extLst>
          </p:cNvPr>
          <p:cNvSpPr>
            <a:spLocks noGrp="1"/>
          </p:cNvSpPr>
          <p:nvPr>
            <p:ph type="title"/>
          </p:nvPr>
        </p:nvSpPr>
        <p:spPr>
          <a:xfrm>
            <a:off x="609600" y="274638"/>
            <a:ext cx="10411968" cy="1020762"/>
          </a:xfrm>
        </p:spPr>
        <p:txBody>
          <a:bodyPr lIns="91440" tIns="45720" rIns="91440" bIns="91440" anchor="b" anchorCtr="0">
            <a:normAutofit/>
          </a:bodyPr>
          <a:lstStyle/>
          <a:p>
            <a:r>
              <a:rPr lang="en-US">
                <a:latin typeface="Franklin Gothic Medium"/>
              </a:rPr>
              <a:t>ESG Program Federal and State Compliance</a:t>
            </a:r>
          </a:p>
        </p:txBody>
      </p:sp>
      <p:sp>
        <p:nvSpPr>
          <p:cNvPr id="3" name="Content Placeholder 2">
            <a:extLst>
              <a:ext uri="{FF2B5EF4-FFF2-40B4-BE49-F238E27FC236}">
                <a16:creationId xmlns:a16="http://schemas.microsoft.com/office/drawing/2014/main" id="{5304D3BF-D1A6-6EF0-DBF7-A86BC8A380FB}"/>
              </a:ext>
            </a:extLst>
          </p:cNvPr>
          <p:cNvSpPr>
            <a:spLocks noGrp="1"/>
          </p:cNvSpPr>
          <p:nvPr>
            <p:ph sz="quarter" idx="1"/>
          </p:nvPr>
        </p:nvSpPr>
        <p:spPr>
          <a:xfrm>
            <a:off x="609600" y="1371600"/>
            <a:ext cx="10594848" cy="5211762"/>
          </a:xfrm>
        </p:spPr>
        <p:txBody>
          <a:bodyPr vert="horz" lIns="91440" tIns="45720" rIns="91440" bIns="45720" anchor="t">
            <a:noAutofit/>
          </a:bodyPr>
          <a:lstStyle/>
          <a:p>
            <a:r>
              <a:rPr lang="en-US" sz="1600" u="sng" dirty="0">
                <a:solidFill>
                  <a:srgbClr val="333333"/>
                </a:solidFill>
                <a:highlight>
                  <a:srgbClr val="FFFFFF"/>
                </a:highlight>
                <a:latin typeface="+mn-lt"/>
                <a:ea typeface="Open Sans"/>
                <a:cs typeface="Open Sans"/>
              </a:rPr>
              <a:t>FEDERAL:</a:t>
            </a:r>
            <a:endParaRPr lang="en-US" sz="1600" u="sng" dirty="0">
              <a:solidFill>
                <a:srgbClr val="333333"/>
              </a:solidFill>
              <a:highlight>
                <a:srgbClr val="FFFFFF"/>
              </a:highlight>
              <a:latin typeface="+mn-lt"/>
              <a:ea typeface="Open Sans"/>
              <a:cs typeface="Open Sans"/>
              <a:hlinkClick r:id="rId3"/>
            </a:endParaRPr>
          </a:p>
          <a:p>
            <a:pPr lvl="1"/>
            <a:r>
              <a:rPr lang="en-US" sz="1600" dirty="0">
                <a:solidFill>
                  <a:srgbClr val="333333"/>
                </a:solidFill>
                <a:highlight>
                  <a:srgbClr val="FFFFFF"/>
                </a:highlight>
                <a:latin typeface="+mn-lt"/>
                <a:ea typeface="Open Sans"/>
                <a:cs typeface="Open Sans"/>
                <a:hlinkClick r:id="rId3"/>
              </a:rPr>
              <a:t>ESG Federal Regulations </a:t>
            </a:r>
            <a:r>
              <a:rPr lang="en-US" sz="1600" dirty="0">
                <a:solidFill>
                  <a:srgbClr val="333333"/>
                </a:solidFill>
                <a:highlight>
                  <a:srgbClr val="FFFFFF"/>
                </a:highlight>
                <a:latin typeface="+mn-lt"/>
                <a:ea typeface="Open Sans"/>
                <a:cs typeface="Open Sans"/>
              </a:rPr>
              <a:t>– </a:t>
            </a:r>
            <a:r>
              <a:rPr lang="en-US" sz="1600" b="1" dirty="0">
                <a:solidFill>
                  <a:srgbClr val="333333"/>
                </a:solidFill>
                <a:highlight>
                  <a:srgbClr val="FFFFFF"/>
                </a:highlight>
                <a:latin typeface="+mn-lt"/>
                <a:ea typeface="Open Sans"/>
                <a:cs typeface="Open Sans"/>
              </a:rPr>
              <a:t>24 CFR Part 576</a:t>
            </a:r>
            <a:r>
              <a:rPr lang="en-US" sz="1600" dirty="0">
                <a:solidFill>
                  <a:srgbClr val="333333"/>
                </a:solidFill>
                <a:highlight>
                  <a:srgbClr val="FFFFFF"/>
                </a:highlight>
                <a:latin typeface="+mn-lt"/>
                <a:ea typeface="Open Sans"/>
                <a:cs typeface="Open Sans"/>
              </a:rPr>
              <a:t>. The federal ESG Program provides funds for a variety of activities to address homelessness as authorized under the federal Homeless Emergency Assistance and Rapid Transition to Housing (HEARTH) Act of 2009. </a:t>
            </a:r>
          </a:p>
          <a:p>
            <a:pPr marL="0" indent="0">
              <a:buNone/>
            </a:pPr>
            <a:endParaRPr lang="en-US" sz="1600" dirty="0">
              <a:solidFill>
                <a:srgbClr val="333333"/>
              </a:solidFill>
              <a:highlight>
                <a:srgbClr val="FFFFFF"/>
              </a:highlight>
              <a:latin typeface="+mn-lt"/>
              <a:ea typeface="Open Sans"/>
              <a:cs typeface="Open Sans"/>
            </a:endParaRPr>
          </a:p>
          <a:p>
            <a:pPr lvl="1"/>
            <a:r>
              <a:rPr lang="en-US" sz="1600" u="sng" dirty="0">
                <a:solidFill>
                  <a:srgbClr val="1A468C"/>
                </a:solidFill>
                <a:highlight>
                  <a:srgbClr val="FFFFFF"/>
                </a:highlight>
                <a:latin typeface="+mn-lt"/>
                <a:ea typeface="Open Sans"/>
                <a:cs typeface="Open Sans"/>
                <a:hlinkClick r:id="rId4"/>
              </a:rPr>
              <a:t>2 CFR Part 200 -- Uniform Administrative Requirements, Cost Principles, and Audit Requirements for Federal Awards</a:t>
            </a:r>
            <a:r>
              <a:rPr lang="en-US" sz="1600" dirty="0">
                <a:solidFill>
                  <a:srgbClr val="333333"/>
                </a:solidFill>
                <a:highlight>
                  <a:srgbClr val="FFFFFF"/>
                </a:highlight>
                <a:latin typeface="+mn-lt"/>
                <a:ea typeface="Open Sans"/>
                <a:cs typeface="Open Sans"/>
                <a:hlinkClick r:id="rId4"/>
              </a:rPr>
              <a:t> </a:t>
            </a:r>
            <a:r>
              <a:rPr lang="en-US" sz="1600" dirty="0">
                <a:solidFill>
                  <a:srgbClr val="333333"/>
                </a:solidFill>
                <a:highlight>
                  <a:srgbClr val="FFFFFF"/>
                </a:highlight>
                <a:latin typeface="+mn-lt"/>
                <a:ea typeface="Open Sans"/>
                <a:cs typeface="Open Sans"/>
              </a:rPr>
              <a:t>– The Federal Uniform Guidance is outlined in </a:t>
            </a:r>
            <a:r>
              <a:rPr lang="en-US" sz="1600" b="1" dirty="0">
                <a:solidFill>
                  <a:srgbClr val="333333"/>
                </a:solidFill>
                <a:highlight>
                  <a:srgbClr val="FFFFFF"/>
                </a:highlight>
                <a:latin typeface="+mn-lt"/>
                <a:ea typeface="Open Sans"/>
                <a:cs typeface="Open Sans"/>
              </a:rPr>
              <a:t>2 CFR Part 200</a:t>
            </a:r>
            <a:r>
              <a:rPr lang="en-US" sz="1600" dirty="0">
                <a:solidFill>
                  <a:srgbClr val="333333"/>
                </a:solidFill>
                <a:highlight>
                  <a:srgbClr val="FFFFFF"/>
                </a:highlight>
                <a:latin typeface="+mn-lt"/>
                <a:ea typeface="Open Sans"/>
                <a:cs typeface="Open Sans"/>
              </a:rPr>
              <a:t>, which establishes administrative requirements, cost principles, and audit requirements for federal awards.</a:t>
            </a:r>
            <a:endParaRPr lang="en-US" sz="1600" dirty="0">
              <a:latin typeface="+mn-lt"/>
            </a:endParaRPr>
          </a:p>
          <a:p>
            <a:endParaRPr lang="en-US" sz="1600" dirty="0">
              <a:solidFill>
                <a:srgbClr val="333333"/>
              </a:solidFill>
              <a:highlight>
                <a:srgbClr val="FFFFFF"/>
              </a:highlight>
              <a:latin typeface="+mn-lt"/>
              <a:ea typeface="Open Sans"/>
              <a:cs typeface="Open Sans"/>
            </a:endParaRPr>
          </a:p>
          <a:p>
            <a:pPr lvl="1"/>
            <a:r>
              <a:rPr lang="en-US" sz="1600" u="sng" dirty="0">
                <a:solidFill>
                  <a:srgbClr val="1A468C"/>
                </a:solidFill>
                <a:highlight>
                  <a:srgbClr val="FFFFFF"/>
                </a:highlight>
                <a:latin typeface="+mn-lt"/>
                <a:ea typeface="Open Sans"/>
                <a:cs typeface="Open Sans"/>
                <a:hlinkClick r:id="rId5"/>
              </a:rPr>
              <a:t>2 CFR Part 200 Subpart E -- Cost Principles</a:t>
            </a:r>
            <a:r>
              <a:rPr lang="en-US" sz="1600" dirty="0">
                <a:solidFill>
                  <a:srgbClr val="333333"/>
                </a:solidFill>
                <a:highlight>
                  <a:srgbClr val="FFFFFF"/>
                </a:highlight>
                <a:latin typeface="+mn-lt"/>
                <a:ea typeface="Open Sans"/>
                <a:cs typeface="Open Sans"/>
                <a:hlinkClick r:id="rId5"/>
              </a:rPr>
              <a:t> </a:t>
            </a:r>
            <a:r>
              <a:rPr lang="en-US" sz="1600" dirty="0">
                <a:solidFill>
                  <a:srgbClr val="333333"/>
                </a:solidFill>
                <a:highlight>
                  <a:srgbClr val="FFFFFF"/>
                </a:highlight>
                <a:latin typeface="+mn-lt"/>
                <a:ea typeface="Open Sans"/>
                <a:cs typeface="Open Sans"/>
              </a:rPr>
              <a:t>– </a:t>
            </a:r>
            <a:r>
              <a:rPr lang="en-US" sz="1600" b="1" dirty="0">
                <a:solidFill>
                  <a:srgbClr val="333333"/>
                </a:solidFill>
                <a:highlight>
                  <a:srgbClr val="FFFFFF"/>
                </a:highlight>
                <a:latin typeface="+mn-lt"/>
                <a:ea typeface="Open Sans"/>
                <a:cs typeface="Open Sans"/>
              </a:rPr>
              <a:t>2 CFR Part 200 Subpart E</a:t>
            </a:r>
            <a:r>
              <a:rPr lang="en-US" sz="1600" dirty="0">
                <a:solidFill>
                  <a:srgbClr val="333333"/>
                </a:solidFill>
                <a:highlight>
                  <a:srgbClr val="FFFFFF"/>
                </a:highlight>
                <a:latin typeface="+mn-lt"/>
                <a:ea typeface="Open Sans"/>
                <a:cs typeface="Open Sans"/>
              </a:rPr>
              <a:t> focuses on </a:t>
            </a:r>
            <a:r>
              <a:rPr lang="en-US" sz="1600" b="1" dirty="0">
                <a:solidFill>
                  <a:srgbClr val="333333"/>
                </a:solidFill>
                <a:highlight>
                  <a:srgbClr val="FFFFFF"/>
                </a:highlight>
                <a:latin typeface="+mn-lt"/>
                <a:ea typeface="Open Sans"/>
                <a:cs typeface="Open Sans"/>
              </a:rPr>
              <a:t>Cost Principles</a:t>
            </a:r>
            <a:r>
              <a:rPr lang="en-US" sz="1600" dirty="0">
                <a:solidFill>
                  <a:srgbClr val="333333"/>
                </a:solidFill>
                <a:highlight>
                  <a:srgbClr val="FFFFFF"/>
                </a:highlight>
                <a:latin typeface="+mn-lt"/>
                <a:ea typeface="Open Sans"/>
                <a:cs typeface="Open Sans"/>
              </a:rPr>
              <a:t> for federal financial assistance. It outlines guidelines for cost allocation plans and indirect cost proposals, ensuring that recipients consistently apply these cost principles. The subpart includes specific regulations regarding allowable costs, unallowable costs, and the treatment of various expenses such as audits and employee health costs.</a:t>
            </a:r>
          </a:p>
          <a:p>
            <a:pPr lvl="1"/>
            <a:endParaRPr lang="en-US" sz="1600" dirty="0">
              <a:solidFill>
                <a:srgbClr val="333333"/>
              </a:solidFill>
              <a:highlight>
                <a:srgbClr val="FFFFFF"/>
              </a:highlight>
              <a:latin typeface="+mn-lt"/>
              <a:ea typeface="Open Sans"/>
              <a:cs typeface="Open Sans"/>
            </a:endParaRPr>
          </a:p>
          <a:p>
            <a:r>
              <a:rPr lang="en-US" sz="1600" u="sng" dirty="0">
                <a:solidFill>
                  <a:srgbClr val="333333"/>
                </a:solidFill>
                <a:highlight>
                  <a:srgbClr val="FFFFFF"/>
                </a:highlight>
                <a:latin typeface="+mn-lt"/>
                <a:ea typeface="Open Sans"/>
                <a:cs typeface="Open Sans"/>
              </a:rPr>
              <a:t>STATE:</a:t>
            </a:r>
            <a:endParaRPr lang="en-US" sz="1600" u="sng" dirty="0">
              <a:latin typeface="+mn-lt"/>
            </a:endParaRPr>
          </a:p>
          <a:p>
            <a:pPr lvl="1"/>
            <a:r>
              <a:rPr lang="en-US" sz="1600" u="sng" dirty="0">
                <a:solidFill>
                  <a:srgbClr val="1A468C"/>
                </a:solidFill>
                <a:highlight>
                  <a:srgbClr val="FFFFFF"/>
                </a:highlight>
                <a:latin typeface="+mn-lt"/>
                <a:ea typeface="Open Sans"/>
                <a:cs typeface="Open Sans"/>
                <a:hlinkClick r:id="rId6"/>
              </a:rPr>
              <a:t>Emergency Solutions Grants Program Desk Guide</a:t>
            </a:r>
            <a:r>
              <a:rPr lang="en-US" sz="1600" dirty="0">
                <a:solidFill>
                  <a:srgbClr val="333333"/>
                </a:solidFill>
                <a:highlight>
                  <a:srgbClr val="FFFFFF"/>
                </a:highlight>
                <a:latin typeface="+mn-lt"/>
                <a:ea typeface="Open Sans"/>
                <a:cs typeface="Open Sans"/>
                <a:hlinkClick r:id="rId6"/>
              </a:rPr>
              <a:t> </a:t>
            </a:r>
            <a:r>
              <a:rPr lang="en-US" sz="1600" dirty="0">
                <a:solidFill>
                  <a:srgbClr val="333333"/>
                </a:solidFill>
                <a:highlight>
                  <a:srgbClr val="FFFFFF"/>
                </a:highlight>
                <a:latin typeface="+mn-lt"/>
                <a:ea typeface="Open Sans"/>
                <a:cs typeface="Open Sans"/>
              </a:rPr>
              <a:t>– Guidelines for administering ESG Program funds awarded in North Carolina.</a:t>
            </a:r>
          </a:p>
          <a:p>
            <a:pPr lvl="1"/>
            <a:endParaRPr lang="en-US" sz="1400" dirty="0">
              <a:latin typeface="+mn-lt"/>
            </a:endParaRPr>
          </a:p>
        </p:txBody>
      </p:sp>
    </p:spTree>
    <p:extLst>
      <p:ext uri="{BB962C8B-B14F-4D97-AF65-F5344CB8AC3E}">
        <p14:creationId xmlns:p14="http://schemas.microsoft.com/office/powerpoint/2010/main" val="301049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8BAEF-B976-9202-EF50-900CD5AE9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FE202-FD3F-5FD8-C6C4-4DFB6F84D0A8}"/>
              </a:ext>
            </a:extLst>
          </p:cNvPr>
          <p:cNvSpPr>
            <a:spLocks noGrp="1"/>
          </p:cNvSpPr>
          <p:nvPr>
            <p:ph type="title"/>
          </p:nvPr>
        </p:nvSpPr>
        <p:spPr>
          <a:xfrm>
            <a:off x="609600" y="274638"/>
            <a:ext cx="10411968" cy="1020762"/>
          </a:xfrm>
        </p:spPr>
        <p:txBody>
          <a:bodyPr lIns="91440" tIns="45720" rIns="91440" bIns="91440" anchor="b" anchorCtr="0">
            <a:normAutofit/>
          </a:bodyPr>
          <a:lstStyle/>
          <a:p>
            <a:r>
              <a:rPr lang="en-US">
                <a:latin typeface="Franklin Gothic Medium"/>
              </a:rPr>
              <a:t>ESG Program NC BoS CoC Compliance</a:t>
            </a:r>
          </a:p>
        </p:txBody>
      </p:sp>
      <p:sp>
        <p:nvSpPr>
          <p:cNvPr id="3" name="Content Placeholder 2">
            <a:extLst>
              <a:ext uri="{FF2B5EF4-FFF2-40B4-BE49-F238E27FC236}">
                <a16:creationId xmlns:a16="http://schemas.microsoft.com/office/drawing/2014/main" id="{C35F6A6F-B674-7316-7512-03B97DE0A3F4}"/>
              </a:ext>
            </a:extLst>
          </p:cNvPr>
          <p:cNvSpPr>
            <a:spLocks noGrp="1"/>
          </p:cNvSpPr>
          <p:nvPr>
            <p:ph sz="quarter" idx="1"/>
          </p:nvPr>
        </p:nvSpPr>
        <p:spPr>
          <a:xfrm>
            <a:off x="609600" y="1371600"/>
            <a:ext cx="10594848" cy="4648200"/>
          </a:xfrm>
        </p:spPr>
        <p:txBody>
          <a:bodyPr vert="horz" lIns="91440" tIns="45720" rIns="91440" bIns="45720" anchor="t">
            <a:noAutofit/>
          </a:bodyPr>
          <a:lstStyle/>
          <a:p>
            <a:r>
              <a:rPr lang="en-US" sz="2400" dirty="0">
                <a:solidFill>
                  <a:srgbClr val="333333"/>
                </a:solidFill>
                <a:highlight>
                  <a:srgbClr val="FFFFFF"/>
                </a:highlight>
                <a:latin typeface="+mn-lt"/>
                <a:ea typeface="Open Sans"/>
                <a:cs typeface="Open Sans"/>
              </a:rPr>
              <a:t>The NC BoS CoC's </a:t>
            </a:r>
            <a:r>
              <a:rPr lang="en-US" sz="2400" dirty="0">
                <a:solidFill>
                  <a:srgbClr val="333333"/>
                </a:solidFill>
                <a:highlight>
                  <a:srgbClr val="FFFFFF"/>
                </a:highlight>
                <a:latin typeface="+mn-lt"/>
                <a:ea typeface="Open Sans"/>
                <a:cs typeface="Open Sans"/>
                <a:hlinkClick r:id="rId3"/>
              </a:rPr>
              <a:t>Written Standards</a:t>
            </a:r>
            <a:r>
              <a:rPr lang="en-US" sz="2400" dirty="0">
                <a:solidFill>
                  <a:srgbClr val="333333"/>
                </a:solidFill>
                <a:highlight>
                  <a:srgbClr val="FFFFFF"/>
                </a:highlight>
                <a:latin typeface="+mn-lt"/>
                <a:ea typeface="Open Sans"/>
                <a:cs typeface="Open Sans"/>
              </a:rPr>
              <a:t>:</a:t>
            </a:r>
            <a:endParaRPr lang="en-US" sz="2400" dirty="0">
              <a:latin typeface="+mn-lt"/>
            </a:endParaRPr>
          </a:p>
          <a:p>
            <a:pPr lvl="1">
              <a:buClr>
                <a:srgbClr val="88C1CF"/>
              </a:buClr>
              <a:buFont typeface="Courier New" panose="020B0604020202020204" pitchFamily="34" charset="0"/>
              <a:buChar char="o"/>
            </a:pPr>
            <a:r>
              <a:rPr lang="en-US" dirty="0">
                <a:solidFill>
                  <a:srgbClr val="333333"/>
                </a:solidFill>
                <a:highlight>
                  <a:srgbClr val="FFFFFF"/>
                </a:highlight>
                <a:latin typeface="+mn-lt"/>
                <a:ea typeface="Open Sans"/>
                <a:cs typeface="Open Sans"/>
              </a:rPr>
              <a:t>Street Outreach</a:t>
            </a:r>
          </a:p>
          <a:p>
            <a:pPr lvl="1">
              <a:buClr>
                <a:srgbClr val="88C1CF"/>
              </a:buClr>
              <a:buFont typeface="Courier New" panose="020B0604020202020204" pitchFamily="34" charset="0"/>
              <a:buChar char="o"/>
            </a:pPr>
            <a:r>
              <a:rPr lang="en-US" dirty="0">
                <a:solidFill>
                  <a:srgbClr val="333333"/>
                </a:solidFill>
                <a:highlight>
                  <a:srgbClr val="FFFFFF"/>
                </a:highlight>
                <a:latin typeface="+mn-lt"/>
                <a:ea typeface="Open Sans"/>
                <a:cs typeface="Open Sans"/>
              </a:rPr>
              <a:t>Emergency Shelter</a:t>
            </a:r>
          </a:p>
          <a:p>
            <a:pPr lvl="1">
              <a:buClr>
                <a:srgbClr val="88C1CF"/>
              </a:buClr>
              <a:buFont typeface="Courier New" panose="020B0604020202020204" pitchFamily="34" charset="0"/>
              <a:buChar char="o"/>
            </a:pPr>
            <a:r>
              <a:rPr lang="en-US" dirty="0">
                <a:solidFill>
                  <a:srgbClr val="333333"/>
                </a:solidFill>
                <a:highlight>
                  <a:srgbClr val="FFFFFF"/>
                </a:highlight>
                <a:latin typeface="+mn-lt"/>
                <a:ea typeface="Open Sans"/>
                <a:cs typeface="Open Sans"/>
              </a:rPr>
              <a:t>Rapid Rehousing</a:t>
            </a:r>
          </a:p>
          <a:p>
            <a:pPr lvl="1">
              <a:buClr>
                <a:srgbClr val="88C1CF"/>
              </a:buClr>
              <a:buFont typeface="Courier New" panose="020B0604020202020204" pitchFamily="34" charset="0"/>
              <a:buChar char="o"/>
            </a:pPr>
            <a:r>
              <a:rPr lang="en-US" dirty="0">
                <a:solidFill>
                  <a:srgbClr val="333333"/>
                </a:solidFill>
                <a:highlight>
                  <a:srgbClr val="FFFFFF"/>
                </a:highlight>
                <a:latin typeface="+mn-lt"/>
                <a:ea typeface="Open Sans"/>
                <a:cs typeface="Open Sans"/>
              </a:rPr>
              <a:t>Homelessness Prevention</a:t>
            </a:r>
          </a:p>
          <a:p>
            <a:pPr lvl="1">
              <a:buClr>
                <a:srgbClr val="88C1CF"/>
              </a:buClr>
              <a:buFont typeface="Courier New" panose="020B0604020202020204" pitchFamily="34" charset="0"/>
              <a:buChar char="o"/>
            </a:pPr>
            <a:r>
              <a:rPr lang="en-US" dirty="0">
                <a:solidFill>
                  <a:srgbClr val="333333"/>
                </a:solidFill>
                <a:highlight>
                  <a:srgbClr val="FFFFFF"/>
                </a:highlight>
                <a:latin typeface="+mn-lt"/>
                <a:ea typeface="Open Sans"/>
                <a:cs typeface="Open Sans"/>
              </a:rPr>
              <a:t>Coordinated Entry</a:t>
            </a:r>
          </a:p>
          <a:p>
            <a:pPr marL="320040" lvl="1" indent="0">
              <a:buClr>
                <a:srgbClr val="88C1CF"/>
              </a:buClr>
              <a:buNone/>
            </a:pPr>
            <a:endParaRPr lang="en-US" dirty="0">
              <a:solidFill>
                <a:srgbClr val="333333"/>
              </a:solidFill>
              <a:highlight>
                <a:srgbClr val="FFFFFF"/>
              </a:highlight>
              <a:latin typeface="+mn-lt"/>
              <a:ea typeface="Open Sans"/>
              <a:cs typeface="Open Sans"/>
            </a:endParaRPr>
          </a:p>
          <a:p>
            <a:r>
              <a:rPr lang="en-US" sz="2400" dirty="0">
                <a:latin typeface="+mn-lt"/>
                <a:hlinkClick r:id="rId4"/>
              </a:rPr>
              <a:t>HMIS Data Quality Plan</a:t>
            </a:r>
            <a:r>
              <a:rPr lang="en-US" sz="2400" dirty="0">
                <a:latin typeface="+mn-lt"/>
              </a:rPr>
              <a:t> – Set by the NC BoS CoC because h</a:t>
            </a:r>
            <a:r>
              <a:rPr lang="en-US" sz="2400" dirty="0"/>
              <a:t>igh-quality data is needed for system improvement and evaluation.</a:t>
            </a:r>
            <a:endParaRPr lang="en-US" sz="2400" dirty="0">
              <a:latin typeface="+mn-lt"/>
            </a:endParaRPr>
          </a:p>
          <a:p>
            <a:endParaRPr lang="en-US" sz="2400" dirty="0">
              <a:latin typeface="+mn-lt"/>
            </a:endParaRPr>
          </a:p>
          <a:p>
            <a:r>
              <a:rPr lang="en-US" sz="2400" dirty="0">
                <a:latin typeface="+mn-lt"/>
              </a:rPr>
              <a:t>CY2027 ESG Program Funding Priorities – provided in more detail on the next slide</a:t>
            </a:r>
          </a:p>
        </p:txBody>
      </p:sp>
    </p:spTree>
    <p:extLst>
      <p:ext uri="{BB962C8B-B14F-4D97-AF65-F5344CB8AC3E}">
        <p14:creationId xmlns:p14="http://schemas.microsoft.com/office/powerpoint/2010/main" val="4280310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5AF3A-770D-F559-FF43-0AFB750A85F7}"/>
              </a:ext>
            </a:extLst>
          </p:cNvPr>
          <p:cNvSpPr>
            <a:spLocks noGrp="1"/>
          </p:cNvSpPr>
          <p:nvPr>
            <p:ph type="title"/>
          </p:nvPr>
        </p:nvSpPr>
        <p:spPr/>
        <p:txBody>
          <a:bodyPr/>
          <a:lstStyle/>
          <a:p>
            <a:r>
              <a:rPr lang="en-US"/>
              <a:t>CY2027 ESG Program Funding Priorities </a:t>
            </a:r>
          </a:p>
        </p:txBody>
      </p:sp>
      <p:sp>
        <p:nvSpPr>
          <p:cNvPr id="3" name="Content Placeholder 2">
            <a:extLst>
              <a:ext uri="{FF2B5EF4-FFF2-40B4-BE49-F238E27FC236}">
                <a16:creationId xmlns:a16="http://schemas.microsoft.com/office/drawing/2014/main" id="{48AF8DC4-1233-A528-A814-C0E07E1C77DA}"/>
              </a:ext>
            </a:extLst>
          </p:cNvPr>
          <p:cNvSpPr>
            <a:spLocks noGrp="1"/>
          </p:cNvSpPr>
          <p:nvPr>
            <p:ph sz="quarter" idx="1"/>
          </p:nvPr>
        </p:nvSpPr>
        <p:spPr>
          <a:xfrm>
            <a:off x="609600" y="1371599"/>
            <a:ext cx="10058400" cy="4923183"/>
          </a:xfrm>
        </p:spPr>
        <p:txBody>
          <a:bodyPr>
            <a:normAutofit fontScale="92500" lnSpcReduction="20000"/>
          </a:bodyPr>
          <a:lstStyle/>
          <a:p>
            <a:pPr marL="0" indent="0">
              <a:buNone/>
            </a:pPr>
            <a:r>
              <a:rPr lang="en-US" dirty="0">
                <a:hlinkClick r:id="rId3"/>
              </a:rPr>
              <a:t>CY2027 ESG Program Funding Priorities</a:t>
            </a:r>
            <a:endParaRPr lang="en-US" dirty="0"/>
          </a:p>
          <a:p>
            <a:pPr marL="548640"/>
            <a:r>
              <a:rPr lang="en-US" sz="2000" b="1" dirty="0"/>
              <a:t>Ensure people experiencing homelessness in the CoC have access to a continuum of ESG Program-funded homeless and housing services</a:t>
            </a:r>
            <a:r>
              <a:rPr lang="en-US" sz="2000" dirty="0"/>
              <a:t>.</a:t>
            </a:r>
            <a:endParaRPr lang="en-US" sz="2000" dirty="0">
              <a:solidFill>
                <a:srgbClr val="726E6E"/>
              </a:solidFill>
            </a:endParaRPr>
          </a:p>
          <a:p>
            <a:pPr marL="822960" lvl="1"/>
            <a:r>
              <a:rPr lang="en-US" sz="1800" dirty="0">
                <a:solidFill>
                  <a:srgbClr val="726E6E"/>
                </a:solidFill>
              </a:rPr>
              <a:t>Homelessness Prevention - </a:t>
            </a:r>
            <a:r>
              <a:rPr lang="en-US" sz="1800" dirty="0"/>
              <a:t>The CoC should recommend homelessness prevention projects as part of a full continuum of ESG Program-funded services. Homelessness prevention should be used solely for preventing returns to homelessness</a:t>
            </a:r>
            <a:endParaRPr lang="en-US" sz="1800" dirty="0">
              <a:solidFill>
                <a:srgbClr val="726E6E"/>
              </a:solidFill>
            </a:endParaRPr>
          </a:p>
          <a:p>
            <a:pPr marL="548640"/>
            <a:r>
              <a:rPr lang="en-US" sz="2000" b="1" dirty="0"/>
              <a:t>Recommend funding only applicants with the financial capacity to administer public dollars</a:t>
            </a:r>
          </a:p>
          <a:p>
            <a:pPr marL="822960" lvl="1"/>
            <a:r>
              <a:rPr lang="en-US" sz="1800" dirty="0"/>
              <a:t>Reimbursement-based grant.</a:t>
            </a:r>
          </a:p>
          <a:p>
            <a:pPr marL="548640"/>
            <a:r>
              <a:rPr lang="en-US" sz="2000" b="1" dirty="0"/>
              <a:t>Ensure the best results for people experiencing homelessness through coordination at the regional level.</a:t>
            </a:r>
          </a:p>
          <a:p>
            <a:pPr marL="822960" lvl="1"/>
            <a:r>
              <a:rPr lang="en-US" sz="1800" dirty="0">
                <a:solidFill>
                  <a:srgbClr val="726E6E"/>
                </a:solidFill>
              </a:rPr>
              <a:t>75% attendance at regional meetings/85% in case conferencing for Coordinated Entry</a:t>
            </a:r>
          </a:p>
          <a:p>
            <a:pPr marL="548640"/>
            <a:r>
              <a:rPr lang="en-US" sz="2000" b="1" dirty="0"/>
              <a:t>Prioritize timely, accurate data collection to measure and improve performance at the agency, regional, and CoC levels.</a:t>
            </a:r>
            <a:endParaRPr lang="en-US" sz="2000" b="1" dirty="0">
              <a:solidFill>
                <a:srgbClr val="726E6E"/>
              </a:solidFill>
            </a:endParaRPr>
          </a:p>
          <a:p>
            <a:pPr marL="822960" lvl="1"/>
            <a:r>
              <a:rPr lang="en-US" sz="1800" dirty="0">
                <a:solidFill>
                  <a:srgbClr val="726E6E"/>
                </a:solidFill>
              </a:rPr>
              <a:t>Performance Measure Benchmarks per project type, and scored in the competition</a:t>
            </a:r>
          </a:p>
          <a:p>
            <a:pPr marL="548640"/>
            <a:r>
              <a:rPr lang="en-US" sz="2000" b="1" dirty="0"/>
              <a:t>Address client advocacy. </a:t>
            </a:r>
          </a:p>
          <a:p>
            <a:pPr marL="822960" lvl="1"/>
            <a:r>
              <a:rPr lang="en-US" sz="1800" dirty="0"/>
              <a:t>Incorporate feedback from clients/former clients.</a:t>
            </a:r>
          </a:p>
          <a:p>
            <a:pPr marL="548640"/>
            <a:r>
              <a:rPr lang="en-US" sz="2000" b="1" dirty="0"/>
              <a:t>Make consistent and transparent decisions regarding funding for the ESG Program.</a:t>
            </a:r>
          </a:p>
        </p:txBody>
      </p:sp>
    </p:spTree>
    <p:extLst>
      <p:ext uri="{BB962C8B-B14F-4D97-AF65-F5344CB8AC3E}">
        <p14:creationId xmlns:p14="http://schemas.microsoft.com/office/powerpoint/2010/main" val="324064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B11E4-6269-806C-4152-EC47C722F3A1}"/>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0A91097A-D975-6BA0-AC06-2EF4B1357055}"/>
              </a:ext>
            </a:extLst>
          </p:cNvPr>
          <p:cNvSpPr>
            <a:spLocks noGrp="1"/>
          </p:cNvSpPr>
          <p:nvPr>
            <p:ph type="subTitle" idx="1"/>
          </p:nvPr>
        </p:nvSpPr>
        <p:spPr/>
        <p:txBody>
          <a:bodyPr/>
          <a:lstStyle/>
          <a:p>
            <a:r>
              <a:rPr lang="en-US" sz="4800"/>
              <a:t>Regional Fair Share Allocation</a:t>
            </a:r>
          </a:p>
          <a:p>
            <a:endParaRPr lang="en-US"/>
          </a:p>
        </p:txBody>
      </p:sp>
    </p:spTree>
    <p:extLst>
      <p:ext uri="{BB962C8B-B14F-4D97-AF65-F5344CB8AC3E}">
        <p14:creationId xmlns:p14="http://schemas.microsoft.com/office/powerpoint/2010/main" val="410933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F125-038A-2C78-4ABF-41134BD3B948}"/>
              </a:ext>
            </a:extLst>
          </p:cNvPr>
          <p:cNvSpPr>
            <a:spLocks noGrp="1"/>
          </p:cNvSpPr>
          <p:nvPr>
            <p:ph type="title"/>
          </p:nvPr>
        </p:nvSpPr>
        <p:spPr/>
        <p:txBody>
          <a:bodyPr/>
          <a:lstStyle/>
          <a:p>
            <a:r>
              <a:rPr lang="en-US"/>
              <a:t>Regional Fair Share </a:t>
            </a:r>
          </a:p>
        </p:txBody>
      </p:sp>
      <p:sp>
        <p:nvSpPr>
          <p:cNvPr id="3" name="Content Placeholder 2">
            <a:extLst>
              <a:ext uri="{FF2B5EF4-FFF2-40B4-BE49-F238E27FC236}">
                <a16:creationId xmlns:a16="http://schemas.microsoft.com/office/drawing/2014/main" id="{80AEF817-CF44-F051-7DB4-9B0C3B73CEE6}"/>
              </a:ext>
            </a:extLst>
          </p:cNvPr>
          <p:cNvSpPr>
            <a:spLocks noGrp="1"/>
          </p:cNvSpPr>
          <p:nvPr>
            <p:ph sz="quarter" idx="1"/>
          </p:nvPr>
        </p:nvSpPr>
        <p:spPr/>
        <p:txBody>
          <a:bodyPr/>
          <a:lstStyle/>
          <a:p>
            <a:r>
              <a:rPr lang="en-US" dirty="0"/>
              <a:t>The NC ESG Office sets a total amount that can be applied for, the Fair Share, for each of the NC BoS CoC’s 13 regions. </a:t>
            </a:r>
          </a:p>
          <a:p>
            <a:r>
              <a:rPr lang="en-US" dirty="0"/>
              <a:t>This ensures that funds do not get concentrated in one part of the state. </a:t>
            </a:r>
          </a:p>
          <a:p>
            <a:r>
              <a:rPr lang="en-US" dirty="0"/>
              <a:t>If there is money left unallocated from any region at the end of the competition, that money goes back to the NC ESG Office without a guarantee that it will be applied anywhere in the NC BoS CoC.</a:t>
            </a:r>
          </a:p>
          <a:p>
            <a:r>
              <a:rPr lang="en-US" dirty="0"/>
              <a:t>Important for each region to work together to engage providers to submit quality applications that can utilize the entire Fair Share! </a:t>
            </a:r>
          </a:p>
        </p:txBody>
      </p:sp>
    </p:spTree>
    <p:extLst>
      <p:ext uri="{BB962C8B-B14F-4D97-AF65-F5344CB8AC3E}">
        <p14:creationId xmlns:p14="http://schemas.microsoft.com/office/powerpoint/2010/main" val="118529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AE66-F708-EB01-C019-93F9F1D02725}"/>
              </a:ext>
            </a:extLst>
          </p:cNvPr>
          <p:cNvSpPr>
            <a:spLocks noGrp="1"/>
          </p:cNvSpPr>
          <p:nvPr>
            <p:ph type="title"/>
          </p:nvPr>
        </p:nvSpPr>
        <p:spPr/>
        <p:txBody>
          <a:bodyPr/>
          <a:lstStyle/>
          <a:p>
            <a:r>
              <a:rPr lang="en-US"/>
              <a:t>What is the 60/40 split? </a:t>
            </a:r>
          </a:p>
        </p:txBody>
      </p:sp>
      <p:sp>
        <p:nvSpPr>
          <p:cNvPr id="3" name="Content Placeholder 2">
            <a:extLst>
              <a:ext uri="{FF2B5EF4-FFF2-40B4-BE49-F238E27FC236}">
                <a16:creationId xmlns:a16="http://schemas.microsoft.com/office/drawing/2014/main" id="{23EFD0E3-FF2E-C416-7059-EAC306732BC4}"/>
              </a:ext>
            </a:extLst>
          </p:cNvPr>
          <p:cNvSpPr>
            <a:spLocks noGrp="1"/>
          </p:cNvSpPr>
          <p:nvPr>
            <p:ph sz="quarter" idx="1"/>
          </p:nvPr>
        </p:nvSpPr>
        <p:spPr>
          <a:xfrm>
            <a:off x="609600" y="1371600"/>
            <a:ext cx="10058400" cy="1029572"/>
          </a:xfrm>
        </p:spPr>
        <p:txBody>
          <a:bodyPr/>
          <a:lstStyle/>
          <a:p>
            <a:r>
              <a:rPr lang="en-US"/>
              <a:t>This refers to the mandated distribution of funds between Emergency Response projects &amp; Housing Stabilization projects.</a:t>
            </a:r>
          </a:p>
          <a:p>
            <a:endParaRPr lang="en-US"/>
          </a:p>
        </p:txBody>
      </p:sp>
      <p:sp>
        <p:nvSpPr>
          <p:cNvPr id="7" name="TextBox 6">
            <a:extLst>
              <a:ext uri="{FF2B5EF4-FFF2-40B4-BE49-F238E27FC236}">
                <a16:creationId xmlns:a16="http://schemas.microsoft.com/office/drawing/2014/main" id="{4AD5617E-3328-0DFC-B2A8-81D1E99D427E}"/>
              </a:ext>
            </a:extLst>
          </p:cNvPr>
          <p:cNvSpPr txBox="1"/>
          <p:nvPr/>
        </p:nvSpPr>
        <p:spPr>
          <a:xfrm>
            <a:off x="1005143" y="2631519"/>
            <a:ext cx="5090858" cy="4278094"/>
          </a:xfrm>
          <a:prstGeom prst="rect">
            <a:avLst/>
          </a:prstGeom>
          <a:noFill/>
        </p:spPr>
        <p:txBody>
          <a:bodyPr wrap="square" rtlCol="0">
            <a:spAutoFit/>
          </a:bodyPr>
          <a:lstStyle/>
          <a:p>
            <a:r>
              <a:rPr lang="en-US" sz="2800" u="sng"/>
              <a:t>Housing Stabilization Services: </a:t>
            </a:r>
          </a:p>
          <a:p>
            <a:r>
              <a:rPr lang="en-US"/>
              <a:t>A MINIMUM of 40% of a regional Fair Share MUST be allocated to Rapid Rehousing &amp;/or Homelessness Prevention. </a:t>
            </a:r>
          </a:p>
          <a:p>
            <a:endParaRPr lang="en-US"/>
          </a:p>
          <a:p>
            <a:endParaRPr lang="en-US"/>
          </a:p>
          <a:p>
            <a:r>
              <a:rPr lang="en-US" sz="2800" u="sng"/>
              <a:t>Emergency Response Services: </a:t>
            </a:r>
          </a:p>
          <a:p>
            <a:r>
              <a:rPr lang="en-US"/>
              <a:t>A MAXIMUM of 60% of a regional Fair Share may be allocated to Street Outreach &amp; Emergency Shelter funding. </a:t>
            </a:r>
          </a:p>
          <a:p>
            <a:endParaRPr lang="en-US"/>
          </a:p>
          <a:p>
            <a:endParaRPr lang="en-US"/>
          </a:p>
          <a:p>
            <a:pPr lvl="1"/>
            <a:endParaRPr lang="en-US"/>
          </a:p>
          <a:p>
            <a:endParaRPr lang="en-US"/>
          </a:p>
        </p:txBody>
      </p:sp>
      <p:graphicFrame>
        <p:nvGraphicFramePr>
          <p:cNvPr id="13" name="Chart 12">
            <a:extLst>
              <a:ext uri="{FF2B5EF4-FFF2-40B4-BE49-F238E27FC236}">
                <a16:creationId xmlns:a16="http://schemas.microsoft.com/office/drawing/2014/main" id="{ED0A2A5A-886B-5373-F8AE-F6C7D67E4D41}"/>
              </a:ext>
            </a:extLst>
          </p:cNvPr>
          <p:cNvGraphicFramePr/>
          <p:nvPr>
            <p:extLst>
              <p:ext uri="{D42A27DB-BD31-4B8C-83A1-F6EECF244321}">
                <p14:modId xmlns:p14="http://schemas.microsoft.com/office/powerpoint/2010/main" val="2657553872"/>
              </p:ext>
            </p:extLst>
          </p:nvPr>
        </p:nvGraphicFramePr>
        <p:xfrm>
          <a:off x="6303854" y="2401171"/>
          <a:ext cx="4883004" cy="3737161"/>
        </p:xfrm>
        <a:graphic>
          <a:graphicData uri="http://schemas.openxmlformats.org/drawingml/2006/chart">
            <c:chart xmlns:c="http://schemas.openxmlformats.org/drawingml/2006/chart" xmlns:r="http://schemas.openxmlformats.org/officeDocument/2006/relationships" r:id="rId3"/>
          </a:graphicData>
        </a:graphic>
      </p:graphicFrame>
      <p:sp>
        <p:nvSpPr>
          <p:cNvPr id="14" name="Arrow: Right 13">
            <a:extLst>
              <a:ext uri="{FF2B5EF4-FFF2-40B4-BE49-F238E27FC236}">
                <a16:creationId xmlns:a16="http://schemas.microsoft.com/office/drawing/2014/main" id="{D5F3F626-9943-3E6B-BE10-086D49616CCA}"/>
              </a:ext>
            </a:extLst>
          </p:cNvPr>
          <p:cNvSpPr/>
          <p:nvPr/>
        </p:nvSpPr>
        <p:spPr>
          <a:xfrm rot="7368585">
            <a:off x="9986676" y="2176896"/>
            <a:ext cx="1125562" cy="7966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FA31CF-35EF-C3C6-EFF0-139E6D5B3BEB}"/>
              </a:ext>
            </a:extLst>
          </p:cNvPr>
          <p:cNvSpPr txBox="1"/>
          <p:nvPr/>
        </p:nvSpPr>
        <p:spPr>
          <a:xfrm>
            <a:off x="10437654" y="1057135"/>
            <a:ext cx="1596912" cy="1200329"/>
          </a:xfrm>
          <a:prstGeom prst="rect">
            <a:avLst/>
          </a:prstGeom>
          <a:noFill/>
        </p:spPr>
        <p:txBody>
          <a:bodyPr wrap="none" rtlCol="0">
            <a:spAutoFit/>
          </a:bodyPr>
          <a:lstStyle/>
          <a:p>
            <a:r>
              <a:rPr lang="en-US"/>
              <a:t>40% minimum</a:t>
            </a:r>
          </a:p>
          <a:p>
            <a:r>
              <a:rPr lang="en-US"/>
              <a:t>of regional</a:t>
            </a:r>
          </a:p>
          <a:p>
            <a:r>
              <a:rPr lang="en-US"/>
              <a:t>Fair Share</a:t>
            </a:r>
          </a:p>
          <a:p>
            <a:endParaRPr lang="en-US"/>
          </a:p>
        </p:txBody>
      </p:sp>
      <p:sp>
        <p:nvSpPr>
          <p:cNvPr id="16" name="Arrow: Right 15">
            <a:extLst>
              <a:ext uri="{FF2B5EF4-FFF2-40B4-BE49-F238E27FC236}">
                <a16:creationId xmlns:a16="http://schemas.microsoft.com/office/drawing/2014/main" id="{B00D8588-FBFE-6A27-5585-75CBF5F2CAB9}"/>
              </a:ext>
            </a:extLst>
          </p:cNvPr>
          <p:cNvSpPr/>
          <p:nvPr/>
        </p:nvSpPr>
        <p:spPr>
          <a:xfrm>
            <a:off x="6240257" y="42145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C1962D3-BA41-C37F-B34F-7284CEADCEDC}"/>
              </a:ext>
            </a:extLst>
          </p:cNvPr>
          <p:cNvSpPr txBox="1"/>
          <p:nvPr/>
        </p:nvSpPr>
        <p:spPr>
          <a:xfrm>
            <a:off x="6206836" y="4941455"/>
            <a:ext cx="1375492" cy="923330"/>
          </a:xfrm>
          <a:prstGeom prst="rect">
            <a:avLst/>
          </a:prstGeom>
          <a:noFill/>
        </p:spPr>
        <p:txBody>
          <a:bodyPr wrap="square" rtlCol="0">
            <a:spAutoFit/>
          </a:bodyPr>
          <a:lstStyle/>
          <a:p>
            <a:r>
              <a:rPr lang="en-US"/>
              <a:t>Maximum of 60% of Fair Share</a:t>
            </a:r>
          </a:p>
        </p:txBody>
      </p:sp>
      <p:sp>
        <p:nvSpPr>
          <p:cNvPr id="4" name="TextBox 3">
            <a:extLst>
              <a:ext uri="{FF2B5EF4-FFF2-40B4-BE49-F238E27FC236}">
                <a16:creationId xmlns:a16="http://schemas.microsoft.com/office/drawing/2014/main" id="{5D1401E5-FFCE-9D7F-EA1F-030B1E244205}"/>
              </a:ext>
            </a:extLst>
          </p:cNvPr>
          <p:cNvSpPr txBox="1"/>
          <p:nvPr/>
        </p:nvSpPr>
        <p:spPr>
          <a:xfrm>
            <a:off x="8922783" y="3429000"/>
            <a:ext cx="1279456" cy="523220"/>
          </a:xfrm>
          <a:prstGeom prst="rect">
            <a:avLst/>
          </a:prstGeom>
          <a:noFill/>
        </p:spPr>
        <p:txBody>
          <a:bodyPr wrap="square" rtlCol="0">
            <a:spAutoFit/>
          </a:bodyPr>
          <a:lstStyle/>
          <a:p>
            <a:r>
              <a:rPr lang="en-US" sz="1400" dirty="0">
                <a:solidFill>
                  <a:schemeClr val="bg1"/>
                </a:solidFill>
              </a:rPr>
              <a:t>Housing Stabilization</a:t>
            </a:r>
          </a:p>
        </p:txBody>
      </p:sp>
    </p:spTree>
    <p:extLst>
      <p:ext uri="{BB962C8B-B14F-4D97-AF65-F5344CB8AC3E}">
        <p14:creationId xmlns:p14="http://schemas.microsoft.com/office/powerpoint/2010/main" val="331306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C03E3-1A79-DBAC-DBF0-FE03A9EEB3FE}"/>
              </a:ext>
            </a:extLst>
          </p:cNvPr>
          <p:cNvSpPr>
            <a:spLocks noGrp="1"/>
          </p:cNvSpPr>
          <p:nvPr>
            <p:ph type="title"/>
          </p:nvPr>
        </p:nvSpPr>
        <p:spPr>
          <a:xfrm>
            <a:off x="609598" y="134472"/>
            <a:ext cx="10058402" cy="914400"/>
          </a:xfrm>
        </p:spPr>
        <p:txBody>
          <a:bodyPr>
            <a:normAutofit/>
          </a:bodyPr>
          <a:lstStyle/>
          <a:p>
            <a:r>
              <a:rPr lang="en-US" dirty="0">
                <a:solidFill>
                  <a:srgbClr val="FF0000"/>
                </a:solidFill>
              </a:rPr>
              <a:t>CY2026 </a:t>
            </a:r>
            <a:r>
              <a:rPr lang="en-US" dirty="0"/>
              <a:t>Total amount available: $2,515,216</a:t>
            </a:r>
          </a:p>
        </p:txBody>
      </p:sp>
      <p:graphicFrame>
        <p:nvGraphicFramePr>
          <p:cNvPr id="4" name="Table 4">
            <a:extLst>
              <a:ext uri="{FF2B5EF4-FFF2-40B4-BE49-F238E27FC236}">
                <a16:creationId xmlns:a16="http://schemas.microsoft.com/office/drawing/2014/main" id="{6F6879A6-29D6-D57A-490B-A76EDAD6C77B}"/>
              </a:ext>
            </a:extLst>
          </p:cNvPr>
          <p:cNvGraphicFramePr>
            <a:graphicFrameLocks noGrp="1"/>
          </p:cNvGraphicFramePr>
          <p:nvPr>
            <p:ph sz="quarter" idx="1"/>
            <p:extLst>
              <p:ext uri="{D42A27DB-BD31-4B8C-83A1-F6EECF244321}">
                <p14:modId xmlns:p14="http://schemas.microsoft.com/office/powerpoint/2010/main" val="3548332656"/>
              </p:ext>
            </p:extLst>
          </p:nvPr>
        </p:nvGraphicFramePr>
        <p:xfrm>
          <a:off x="609598" y="1210237"/>
          <a:ext cx="9680296" cy="5513293"/>
        </p:xfrm>
        <a:graphic>
          <a:graphicData uri="http://schemas.openxmlformats.org/drawingml/2006/table">
            <a:tbl>
              <a:tblPr firstRow="1" bandRow="1">
                <a:tableStyleId>{5C22544A-7EE6-4342-B048-85BDC9FD1C3A}</a:tableStyleId>
              </a:tblPr>
              <a:tblGrid>
                <a:gridCol w="2366831">
                  <a:extLst>
                    <a:ext uri="{9D8B030D-6E8A-4147-A177-3AD203B41FA5}">
                      <a16:colId xmlns:a16="http://schemas.microsoft.com/office/drawing/2014/main" val="1416763996"/>
                    </a:ext>
                  </a:extLst>
                </a:gridCol>
                <a:gridCol w="2204112">
                  <a:extLst>
                    <a:ext uri="{9D8B030D-6E8A-4147-A177-3AD203B41FA5}">
                      <a16:colId xmlns:a16="http://schemas.microsoft.com/office/drawing/2014/main" val="3163899378"/>
                    </a:ext>
                  </a:extLst>
                </a:gridCol>
                <a:gridCol w="2689280">
                  <a:extLst>
                    <a:ext uri="{9D8B030D-6E8A-4147-A177-3AD203B41FA5}">
                      <a16:colId xmlns:a16="http://schemas.microsoft.com/office/drawing/2014/main" val="412993046"/>
                    </a:ext>
                  </a:extLst>
                </a:gridCol>
                <a:gridCol w="2420073">
                  <a:extLst>
                    <a:ext uri="{9D8B030D-6E8A-4147-A177-3AD203B41FA5}">
                      <a16:colId xmlns:a16="http://schemas.microsoft.com/office/drawing/2014/main" val="4012691377"/>
                    </a:ext>
                  </a:extLst>
                </a:gridCol>
              </a:tblGrid>
              <a:tr h="648703">
                <a:tc>
                  <a:txBody>
                    <a:bodyPr/>
                    <a:lstStyle/>
                    <a:p>
                      <a:pPr algn="l"/>
                      <a:r>
                        <a:rPr lang="en-US"/>
                        <a:t>NC BoS CoC Region</a:t>
                      </a:r>
                    </a:p>
                  </a:txBody>
                  <a:tcPr/>
                </a:tc>
                <a:tc>
                  <a:txBody>
                    <a:bodyPr/>
                    <a:lstStyle/>
                    <a:p>
                      <a:pPr algn="l"/>
                      <a:r>
                        <a:rPr lang="en-US"/>
                        <a:t>NC ESG Fair Share</a:t>
                      </a:r>
                    </a:p>
                  </a:txBody>
                  <a:tcPr/>
                </a:tc>
                <a:tc>
                  <a:txBody>
                    <a:bodyPr/>
                    <a:lstStyle/>
                    <a:p>
                      <a:r>
                        <a:rPr lang="en-US"/>
                        <a:t>Emergency Services </a:t>
                      </a:r>
                    </a:p>
                    <a:p>
                      <a:r>
                        <a:rPr lang="en-US"/>
                        <a:t>(60% max) </a:t>
                      </a:r>
                    </a:p>
                  </a:txBody>
                  <a:tcPr/>
                </a:tc>
                <a:tc>
                  <a:txBody>
                    <a:bodyPr/>
                    <a:lstStyle/>
                    <a:p>
                      <a:r>
                        <a:rPr lang="en-US"/>
                        <a:t>Housing Stabilization (40% Min) </a:t>
                      </a:r>
                    </a:p>
                  </a:txBody>
                  <a:tcPr/>
                </a:tc>
                <a:extLst>
                  <a:ext uri="{0D108BD9-81ED-4DB2-BD59-A6C34878D82A}">
                    <a16:rowId xmlns:a16="http://schemas.microsoft.com/office/drawing/2014/main" val="4039087873"/>
                  </a:ext>
                </a:extLst>
              </a:tr>
              <a:tr h="366129">
                <a:tc>
                  <a:txBody>
                    <a:bodyPr/>
                    <a:lstStyle/>
                    <a:p>
                      <a:r>
                        <a:rPr lang="en-US">
                          <a:solidFill>
                            <a:srgbClr val="2D737E"/>
                          </a:solidFill>
                        </a:rPr>
                        <a:t>BoS Region 01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$140,266</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$84,160</a:t>
                      </a:r>
                    </a:p>
                  </a:txBody>
                  <a:tcPr marL="7620" marR="7620" marT="7620" marB="0" anchor="ctr"/>
                </a:tc>
                <a:tc>
                  <a:txBody>
                    <a:bodyPr/>
                    <a:lstStyle/>
                    <a:p>
                      <a:pPr algn="ctr" fontAlgn="ctr"/>
                      <a:r>
                        <a:rPr lang="en-US" sz="1800" b="0" i="0" u="none" strike="noStrike">
                          <a:solidFill>
                            <a:srgbClr val="2D737E"/>
                          </a:solidFill>
                          <a:effectLst/>
                          <a:latin typeface="+mn-lt"/>
                        </a:rPr>
                        <a:t>$56,106</a:t>
                      </a:r>
                    </a:p>
                  </a:txBody>
                  <a:tcPr marL="7620" marR="7620" marT="7620" marB="0" anchor="ctr"/>
                </a:tc>
                <a:extLst>
                  <a:ext uri="{0D108BD9-81ED-4DB2-BD59-A6C34878D82A}">
                    <a16:rowId xmlns:a16="http://schemas.microsoft.com/office/drawing/2014/main" val="1996458213"/>
                  </a:ext>
                </a:extLst>
              </a:tr>
              <a:tr h="36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BoS Region 02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$115,314</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$69,188</a:t>
                      </a:r>
                    </a:p>
                  </a:txBody>
                  <a:tcPr marL="7620" marR="7620" marT="7620" marB="0" anchor="ctr"/>
                </a:tc>
                <a:tc>
                  <a:txBody>
                    <a:bodyPr/>
                    <a:lstStyle/>
                    <a:p>
                      <a:pPr algn="ctr" fontAlgn="ctr"/>
                      <a:r>
                        <a:rPr lang="en-US" sz="1800" b="0" i="0" u="none" strike="noStrike">
                          <a:solidFill>
                            <a:srgbClr val="2D737E"/>
                          </a:solidFill>
                          <a:effectLst/>
                          <a:latin typeface="+mn-lt"/>
                        </a:rPr>
                        <a:t>$46,126</a:t>
                      </a:r>
                    </a:p>
                  </a:txBody>
                  <a:tcPr marL="7620" marR="7620" marT="7620" marB="0" anchor="ctr"/>
                </a:tc>
                <a:extLst>
                  <a:ext uri="{0D108BD9-81ED-4DB2-BD59-A6C34878D82A}">
                    <a16:rowId xmlns:a16="http://schemas.microsoft.com/office/drawing/2014/main" val="2408165016"/>
                  </a:ext>
                </a:extLst>
              </a:tr>
              <a:tr h="366129">
                <a:tc>
                  <a:txBody>
                    <a:bodyPr/>
                    <a:lstStyle/>
                    <a:p>
                      <a:r>
                        <a:rPr lang="en-US"/>
                        <a:t>BoS Region 03</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$181,610</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$108,966 </a:t>
                      </a:r>
                    </a:p>
                  </a:txBody>
                  <a:tcPr marL="7620" marR="7620" marT="7620" marB="0" anchor="ctr"/>
                </a:tc>
                <a:tc>
                  <a:txBody>
                    <a:bodyPr/>
                    <a:lstStyle/>
                    <a:p>
                      <a:pPr algn="ctr" fontAlgn="ctr"/>
                      <a:r>
                        <a:rPr lang="en-US" sz="1800" b="0" i="0" u="none" strike="noStrike">
                          <a:solidFill>
                            <a:srgbClr val="2D737E"/>
                          </a:solidFill>
                          <a:effectLst/>
                          <a:latin typeface="+mn-lt"/>
                        </a:rPr>
                        <a:t>$72,644</a:t>
                      </a:r>
                    </a:p>
                  </a:txBody>
                  <a:tcPr marL="7620" marR="7620" marT="7620" marB="0" anchor="ctr"/>
                </a:tc>
                <a:extLst>
                  <a:ext uri="{0D108BD9-81ED-4DB2-BD59-A6C34878D82A}">
                    <a16:rowId xmlns:a16="http://schemas.microsoft.com/office/drawing/2014/main" val="4112371150"/>
                  </a:ext>
                </a:extLst>
              </a:tr>
              <a:tr h="366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BoS Region 04</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$168,436</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$101,061</a:t>
                      </a:r>
                    </a:p>
                  </a:txBody>
                  <a:tcPr marL="7620" marR="7620" marT="7620" marB="0" anchor="ctr"/>
                </a:tc>
                <a:tc>
                  <a:txBody>
                    <a:bodyPr/>
                    <a:lstStyle/>
                    <a:p>
                      <a:pPr algn="ctr" fontAlgn="ctr"/>
                      <a:r>
                        <a:rPr lang="en-US" sz="1800" b="0" i="0" u="none" strike="noStrike">
                          <a:solidFill>
                            <a:srgbClr val="2D737E"/>
                          </a:solidFill>
                          <a:effectLst/>
                          <a:latin typeface="+mn-lt"/>
                        </a:rPr>
                        <a:t>$67,375</a:t>
                      </a:r>
                    </a:p>
                  </a:txBody>
                  <a:tcPr marL="7620" marR="7620" marT="7620" marB="0" anchor="ctr"/>
                </a:tc>
                <a:extLst>
                  <a:ext uri="{0D108BD9-81ED-4DB2-BD59-A6C34878D82A}">
                    <a16:rowId xmlns:a16="http://schemas.microsoft.com/office/drawing/2014/main" val="1148089197"/>
                  </a:ext>
                </a:extLst>
              </a:tr>
              <a:tr h="366129">
                <a:tc>
                  <a:txBody>
                    <a:bodyPr/>
                    <a:lstStyle/>
                    <a:p>
                      <a:r>
                        <a:rPr lang="en-US"/>
                        <a:t>BoS Region 05</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$330,532</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$198,319</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mn-lt"/>
                        </a:rPr>
                        <a:t>$132,213 </a:t>
                      </a:r>
                    </a:p>
                  </a:txBody>
                  <a:tcPr marL="7620" marR="7620" marT="7620" marB="0" anchor="ctr"/>
                </a:tc>
                <a:extLst>
                  <a:ext uri="{0D108BD9-81ED-4DB2-BD59-A6C34878D82A}">
                    <a16:rowId xmlns:a16="http://schemas.microsoft.com/office/drawing/2014/main" val="4228366115"/>
                  </a:ext>
                </a:extLst>
              </a:tr>
              <a:tr h="382984">
                <a:tc>
                  <a:txBody>
                    <a:bodyPr/>
                    <a:lstStyle/>
                    <a:p>
                      <a:r>
                        <a:rPr lang="en-US"/>
                        <a:t>BoS Region 06</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$192,144</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$115,286</a:t>
                      </a:r>
                    </a:p>
                  </a:txBody>
                  <a:tcPr marL="7620" marR="7620" marT="7620" marB="0" anchor="ctr"/>
                </a:tc>
                <a:tc>
                  <a:txBody>
                    <a:bodyPr/>
                    <a:lstStyle/>
                    <a:p>
                      <a:pPr algn="ctr" fontAlgn="ctr"/>
                      <a:r>
                        <a:rPr lang="en-US" sz="1800" b="0" i="0" u="none" strike="noStrike">
                          <a:solidFill>
                            <a:srgbClr val="2D737E"/>
                          </a:solidFill>
                          <a:effectLst/>
                          <a:latin typeface="+mn-lt"/>
                        </a:rPr>
                        <a:t>$76,858 </a:t>
                      </a:r>
                    </a:p>
                  </a:txBody>
                  <a:tcPr marL="7620" marR="7620" marT="7620" marB="0" anchor="ctr"/>
                </a:tc>
                <a:extLst>
                  <a:ext uri="{0D108BD9-81ED-4DB2-BD59-A6C34878D82A}">
                    <a16:rowId xmlns:a16="http://schemas.microsoft.com/office/drawing/2014/main" val="3423115225"/>
                  </a:ext>
                </a:extLst>
              </a:tr>
              <a:tr h="366129">
                <a:tc>
                  <a:txBody>
                    <a:bodyPr/>
                    <a:lstStyle/>
                    <a:p>
                      <a:r>
                        <a:rPr lang="en-US"/>
                        <a:t>BoS Region 07</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$366,277</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$219,766</a:t>
                      </a:r>
                    </a:p>
                  </a:txBody>
                  <a:tcPr marL="7620" marR="7620" marT="7620" marB="0" anchor="ctr"/>
                </a:tc>
                <a:tc>
                  <a:txBody>
                    <a:bodyPr/>
                    <a:lstStyle/>
                    <a:p>
                      <a:pPr algn="ctr" fontAlgn="ctr"/>
                      <a:r>
                        <a:rPr lang="en-US" sz="1800" b="0" i="0" u="none" strike="noStrike">
                          <a:solidFill>
                            <a:srgbClr val="2D737E"/>
                          </a:solidFill>
                          <a:effectLst/>
                          <a:latin typeface="+mn-lt"/>
                        </a:rPr>
                        <a:t>$146,511</a:t>
                      </a:r>
                    </a:p>
                  </a:txBody>
                  <a:tcPr marL="7620" marR="7620" marT="7620" marB="0" anchor="ctr"/>
                </a:tc>
                <a:extLst>
                  <a:ext uri="{0D108BD9-81ED-4DB2-BD59-A6C34878D82A}">
                    <a16:rowId xmlns:a16="http://schemas.microsoft.com/office/drawing/2014/main" val="3990302541"/>
                  </a:ext>
                </a:extLst>
              </a:tr>
              <a:tr h="377627">
                <a:tc>
                  <a:txBody>
                    <a:bodyPr/>
                    <a:lstStyle/>
                    <a:p>
                      <a:r>
                        <a:rPr lang="en-US"/>
                        <a:t>BoS Region 08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$163,716</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$98,229</a:t>
                      </a:r>
                    </a:p>
                  </a:txBody>
                  <a:tcPr marL="7620" marR="7620" marT="7620" marB="0" anchor="ctr"/>
                </a:tc>
                <a:tc>
                  <a:txBody>
                    <a:bodyPr/>
                    <a:lstStyle/>
                    <a:p>
                      <a:pPr algn="ctr" fontAlgn="ctr"/>
                      <a:r>
                        <a:rPr lang="en-US" sz="1800" b="0" i="0" u="none" strike="noStrike">
                          <a:solidFill>
                            <a:srgbClr val="2D737E"/>
                          </a:solidFill>
                          <a:effectLst/>
                          <a:latin typeface="+mn-lt"/>
                        </a:rPr>
                        <a:t>$65,487</a:t>
                      </a:r>
                    </a:p>
                  </a:txBody>
                  <a:tcPr marL="7620" marR="7620" marT="7620" marB="0" anchor="ctr"/>
                </a:tc>
                <a:extLst>
                  <a:ext uri="{0D108BD9-81ED-4DB2-BD59-A6C34878D82A}">
                    <a16:rowId xmlns:a16="http://schemas.microsoft.com/office/drawing/2014/main" val="4036382371"/>
                  </a:ext>
                </a:extLst>
              </a:tr>
              <a:tr h="366129">
                <a:tc>
                  <a:txBody>
                    <a:bodyPr/>
                    <a:lstStyle/>
                    <a:p>
                      <a:r>
                        <a:rPr lang="en-US"/>
                        <a:t>BoS Region 09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$222,939</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$133,763</a:t>
                      </a:r>
                    </a:p>
                  </a:txBody>
                  <a:tcPr marL="7620" marR="7620" marT="7620" marB="0" anchor="ctr"/>
                </a:tc>
                <a:tc>
                  <a:txBody>
                    <a:bodyPr/>
                    <a:lstStyle/>
                    <a:p>
                      <a:pPr algn="ctr" fontAlgn="ctr"/>
                      <a:r>
                        <a:rPr lang="en-US" sz="1800" b="0" i="0" u="none" strike="noStrike">
                          <a:solidFill>
                            <a:srgbClr val="2D737E"/>
                          </a:solidFill>
                          <a:effectLst/>
                          <a:latin typeface="+mn-lt"/>
                        </a:rPr>
                        <a:t>$89,176</a:t>
                      </a:r>
                    </a:p>
                  </a:txBody>
                  <a:tcPr marL="7620" marR="7620" marT="7620" marB="0" anchor="ctr"/>
                </a:tc>
                <a:extLst>
                  <a:ext uri="{0D108BD9-81ED-4DB2-BD59-A6C34878D82A}">
                    <a16:rowId xmlns:a16="http://schemas.microsoft.com/office/drawing/2014/main" val="3456774825"/>
                  </a:ext>
                </a:extLst>
              </a:tr>
              <a:tr h="366129">
                <a:tc>
                  <a:txBody>
                    <a:bodyPr/>
                    <a:lstStyle/>
                    <a:p>
                      <a:r>
                        <a:rPr lang="en-US"/>
                        <a:t>BoS Region 10</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$236,091</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$141,654</a:t>
                      </a:r>
                    </a:p>
                  </a:txBody>
                  <a:tcPr marL="7620" marR="7620" marT="7620" marB="0" anchor="ctr"/>
                </a:tc>
                <a:tc>
                  <a:txBody>
                    <a:bodyPr/>
                    <a:lstStyle/>
                    <a:p>
                      <a:pPr algn="ctr" fontAlgn="ctr"/>
                      <a:r>
                        <a:rPr lang="en-US" sz="1800" b="0" i="0" u="none" strike="noStrike">
                          <a:solidFill>
                            <a:srgbClr val="2D737E"/>
                          </a:solidFill>
                          <a:effectLst/>
                          <a:latin typeface="+mn-lt"/>
                        </a:rPr>
                        <a:t>$94,437 </a:t>
                      </a:r>
                    </a:p>
                  </a:txBody>
                  <a:tcPr marL="7620" marR="7620" marT="7620" marB="0" anchor="ctr"/>
                </a:tc>
                <a:extLst>
                  <a:ext uri="{0D108BD9-81ED-4DB2-BD59-A6C34878D82A}">
                    <a16:rowId xmlns:a16="http://schemas.microsoft.com/office/drawing/2014/main" val="4026370377"/>
                  </a:ext>
                </a:extLst>
              </a:tr>
              <a:tr h="407087">
                <a:tc>
                  <a:txBody>
                    <a:bodyPr/>
                    <a:lstStyle/>
                    <a:p>
                      <a:r>
                        <a:rPr lang="en-US"/>
                        <a:t>BoS Region 11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$100,560</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$60,336</a:t>
                      </a:r>
                    </a:p>
                  </a:txBody>
                  <a:tcPr marL="7620" marR="7620" marT="7620" marB="0" anchor="ctr"/>
                </a:tc>
                <a:tc>
                  <a:txBody>
                    <a:bodyPr/>
                    <a:lstStyle/>
                    <a:p>
                      <a:pPr algn="ctr" fontAlgn="ctr"/>
                      <a:r>
                        <a:rPr lang="en-US" sz="1800" b="0" i="0" u="none" strike="noStrike">
                          <a:solidFill>
                            <a:srgbClr val="2D737E"/>
                          </a:solidFill>
                          <a:effectLst/>
                          <a:latin typeface="+mn-lt"/>
                        </a:rPr>
                        <a:t>$40,224 </a:t>
                      </a:r>
                    </a:p>
                  </a:txBody>
                  <a:tcPr marL="7620" marR="7620" marT="7620" marB="0" anchor="ctr"/>
                </a:tc>
                <a:extLst>
                  <a:ext uri="{0D108BD9-81ED-4DB2-BD59-A6C34878D82A}">
                    <a16:rowId xmlns:a16="http://schemas.microsoft.com/office/drawing/2014/main" val="428942369"/>
                  </a:ext>
                </a:extLst>
              </a:tr>
              <a:tr h="401731">
                <a:tc>
                  <a:txBody>
                    <a:bodyPr/>
                    <a:lstStyle/>
                    <a:p>
                      <a:r>
                        <a:rPr lang="en-US"/>
                        <a:t>BoS Region 12 </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$161,625</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$96,975</a:t>
                      </a:r>
                    </a:p>
                  </a:txBody>
                  <a:tcPr marL="7620" marR="7620" marT="7620" marB="0" anchor="ctr"/>
                </a:tc>
                <a:tc>
                  <a:txBody>
                    <a:bodyPr/>
                    <a:lstStyle/>
                    <a:p>
                      <a:pPr algn="ctr" fontAlgn="ctr"/>
                      <a:r>
                        <a:rPr lang="en-US" sz="1800" b="0" i="0" u="none" strike="noStrike">
                          <a:solidFill>
                            <a:srgbClr val="2D737E"/>
                          </a:solidFill>
                          <a:effectLst/>
                          <a:latin typeface="+mn-lt"/>
                        </a:rPr>
                        <a:t>$64,650</a:t>
                      </a:r>
                    </a:p>
                  </a:txBody>
                  <a:tcPr marL="7620" marR="7620" marT="7620" marB="0" anchor="ctr"/>
                </a:tc>
                <a:extLst>
                  <a:ext uri="{0D108BD9-81ED-4DB2-BD59-A6C34878D82A}">
                    <a16:rowId xmlns:a16="http://schemas.microsoft.com/office/drawing/2014/main" val="3273757518"/>
                  </a:ext>
                </a:extLst>
              </a:tr>
              <a:tr h="366129">
                <a:tc>
                  <a:txBody>
                    <a:bodyPr/>
                    <a:lstStyle/>
                    <a:p>
                      <a:r>
                        <a:rPr lang="en-US"/>
                        <a:t>BoS Region 13</a:t>
                      </a:r>
                    </a:p>
                  </a:txBody>
                  <a:tcPr/>
                </a:tc>
                <a:tc>
                  <a:txBody>
                    <a:bodyPr/>
                    <a:lstStyle/>
                    <a:p>
                      <a:pPr algn="ctr" fontAlgn="ctr"/>
                      <a:r>
                        <a:rPr lang="en-US" sz="1800" b="0" i="0" u="none" strike="noStrike">
                          <a:solidFill>
                            <a:srgbClr val="2D737E"/>
                          </a:solidFill>
                          <a:effectLst/>
                          <a:latin typeface="Franklin Gothic Book" panose="020B0503020102020204" pitchFamily="34" charset="0"/>
                          <a:cs typeface="Calibri" panose="020F0502020204030204" pitchFamily="34" charset="0"/>
                        </a:rPr>
                        <a:t>$135,706</a:t>
                      </a:r>
                      <a:endParaRPr lang="en-US" sz="1800" b="0" i="0" u="none" strike="noStrike">
                        <a:solidFill>
                          <a:srgbClr val="2D737E"/>
                        </a:solidFill>
                        <a:effectLst/>
                        <a:latin typeface="Franklin Gothic Book" panose="020B0503020102020204" pitchFamily="34" charset="0"/>
                      </a:endParaRPr>
                    </a:p>
                  </a:txBody>
                  <a:tcPr marL="7620" marR="7620" marT="7620" marB="0" anchor="ctr"/>
                </a:tc>
                <a:tc>
                  <a:txBody>
                    <a:bodyPr/>
                    <a:lstStyle/>
                    <a:p>
                      <a:pPr algn="ctr" fontAlgn="ctr"/>
                      <a:r>
                        <a:rPr lang="en-US" sz="1800" b="0" i="0" u="none" strike="noStrike">
                          <a:solidFill>
                            <a:srgbClr val="2D737E"/>
                          </a:solidFill>
                          <a:effectLst/>
                          <a:latin typeface="Franklin Gothic Book" panose="020B0503020102020204" pitchFamily="34" charset="0"/>
                        </a:rPr>
                        <a:t>$81,424</a:t>
                      </a:r>
                    </a:p>
                  </a:txBody>
                  <a:tcPr marL="7620" marR="7620" marT="7620" marB="0" anchor="ctr"/>
                </a:tc>
                <a:tc>
                  <a:txBody>
                    <a:bodyPr/>
                    <a:lstStyle/>
                    <a:p>
                      <a:pPr algn="ctr" fontAlgn="ctr"/>
                      <a:r>
                        <a:rPr lang="en-US" sz="1800" b="0" i="0" u="none" strike="noStrike">
                          <a:solidFill>
                            <a:srgbClr val="2D737E"/>
                          </a:solidFill>
                          <a:effectLst/>
                          <a:latin typeface="+mn-lt"/>
                        </a:rPr>
                        <a:t>$54,282</a:t>
                      </a:r>
                    </a:p>
                  </a:txBody>
                  <a:tcPr marL="7620" marR="7620" marT="7620" marB="0" anchor="ctr"/>
                </a:tc>
                <a:extLst>
                  <a:ext uri="{0D108BD9-81ED-4DB2-BD59-A6C34878D82A}">
                    <a16:rowId xmlns:a16="http://schemas.microsoft.com/office/drawing/2014/main" val="1815946677"/>
                  </a:ext>
                </a:extLst>
              </a:tr>
            </a:tbl>
          </a:graphicData>
        </a:graphic>
      </p:graphicFrame>
    </p:spTree>
    <p:extLst>
      <p:ext uri="{BB962C8B-B14F-4D97-AF65-F5344CB8AC3E}">
        <p14:creationId xmlns:p14="http://schemas.microsoft.com/office/powerpoint/2010/main" val="62222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C3D3-130C-75D8-0E08-D2282568E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A44644-BBB8-09DA-953B-BA08A342B869}"/>
              </a:ext>
            </a:extLst>
          </p:cNvPr>
          <p:cNvSpPr>
            <a:spLocks noGrp="1"/>
          </p:cNvSpPr>
          <p:nvPr>
            <p:ph type="title"/>
          </p:nvPr>
        </p:nvSpPr>
        <p:spPr>
          <a:xfrm>
            <a:off x="609598" y="134472"/>
            <a:ext cx="10058402" cy="914400"/>
          </a:xfrm>
        </p:spPr>
        <p:txBody>
          <a:bodyPr>
            <a:normAutofit/>
          </a:bodyPr>
          <a:lstStyle/>
          <a:p>
            <a:r>
              <a:rPr lang="en-US" dirty="0"/>
              <a:t>CY2027 Total amount available: $2,526,210</a:t>
            </a:r>
          </a:p>
        </p:txBody>
      </p:sp>
      <p:graphicFrame>
        <p:nvGraphicFramePr>
          <p:cNvPr id="4" name="Table 4">
            <a:extLst>
              <a:ext uri="{FF2B5EF4-FFF2-40B4-BE49-F238E27FC236}">
                <a16:creationId xmlns:a16="http://schemas.microsoft.com/office/drawing/2014/main" id="{314C52E9-BAB3-0CAC-536D-FF8615C3BBDC}"/>
              </a:ext>
            </a:extLst>
          </p:cNvPr>
          <p:cNvGraphicFramePr>
            <a:graphicFrameLocks noGrp="1"/>
          </p:cNvGraphicFramePr>
          <p:nvPr>
            <p:ph sz="quarter" idx="1"/>
            <p:extLst>
              <p:ext uri="{D42A27DB-BD31-4B8C-83A1-F6EECF244321}">
                <p14:modId xmlns:p14="http://schemas.microsoft.com/office/powerpoint/2010/main" val="171924528"/>
              </p:ext>
            </p:extLst>
          </p:nvPr>
        </p:nvGraphicFramePr>
        <p:xfrm>
          <a:off x="609598" y="1210237"/>
          <a:ext cx="9680296" cy="5513293"/>
        </p:xfrm>
        <a:graphic>
          <a:graphicData uri="http://schemas.openxmlformats.org/drawingml/2006/table">
            <a:tbl>
              <a:tblPr firstRow="1" bandRow="1">
                <a:tableStyleId>{5C22544A-7EE6-4342-B048-85BDC9FD1C3A}</a:tableStyleId>
              </a:tblPr>
              <a:tblGrid>
                <a:gridCol w="2316482">
                  <a:extLst>
                    <a:ext uri="{9D8B030D-6E8A-4147-A177-3AD203B41FA5}">
                      <a16:colId xmlns:a16="http://schemas.microsoft.com/office/drawing/2014/main" val="1416763996"/>
                    </a:ext>
                  </a:extLst>
                </a:gridCol>
                <a:gridCol w="2146961">
                  <a:extLst>
                    <a:ext uri="{9D8B030D-6E8A-4147-A177-3AD203B41FA5}">
                      <a16:colId xmlns:a16="http://schemas.microsoft.com/office/drawing/2014/main" val="3163899378"/>
                    </a:ext>
                  </a:extLst>
                </a:gridCol>
                <a:gridCol w="2796780">
                  <a:extLst>
                    <a:ext uri="{9D8B030D-6E8A-4147-A177-3AD203B41FA5}">
                      <a16:colId xmlns:a16="http://schemas.microsoft.com/office/drawing/2014/main" val="412993046"/>
                    </a:ext>
                  </a:extLst>
                </a:gridCol>
                <a:gridCol w="2420073">
                  <a:extLst>
                    <a:ext uri="{9D8B030D-6E8A-4147-A177-3AD203B41FA5}">
                      <a16:colId xmlns:a16="http://schemas.microsoft.com/office/drawing/2014/main" val="4012691377"/>
                    </a:ext>
                  </a:extLst>
                </a:gridCol>
              </a:tblGrid>
              <a:tr h="648703">
                <a:tc>
                  <a:txBody>
                    <a:bodyPr/>
                    <a:lstStyle/>
                    <a:p>
                      <a:pPr algn="l"/>
                      <a:r>
                        <a:rPr lang="en-US" dirty="0"/>
                        <a:t>NC BoS CoC Region</a:t>
                      </a:r>
                    </a:p>
                  </a:txBody>
                  <a:tcPr/>
                </a:tc>
                <a:tc>
                  <a:txBody>
                    <a:bodyPr/>
                    <a:lstStyle/>
                    <a:p>
                      <a:pPr algn="l"/>
                      <a:r>
                        <a:rPr lang="en-US" dirty="0"/>
                        <a:t>NC ESG Fair Share</a:t>
                      </a:r>
                    </a:p>
                  </a:txBody>
                  <a:tcPr/>
                </a:tc>
                <a:tc>
                  <a:txBody>
                    <a:bodyPr/>
                    <a:lstStyle/>
                    <a:p>
                      <a:r>
                        <a:rPr lang="en-US" dirty="0"/>
                        <a:t>Emergency Response </a:t>
                      </a:r>
                    </a:p>
                    <a:p>
                      <a:r>
                        <a:rPr lang="en-US" dirty="0"/>
                        <a:t>(60% max) </a:t>
                      </a:r>
                    </a:p>
                  </a:txBody>
                  <a:tcPr/>
                </a:tc>
                <a:tc>
                  <a:txBody>
                    <a:bodyPr/>
                    <a:lstStyle/>
                    <a:p>
                      <a:r>
                        <a:rPr lang="en-US" dirty="0"/>
                        <a:t>Housing Stabilization (40% Min) </a:t>
                      </a:r>
                    </a:p>
                  </a:txBody>
                  <a:tcPr/>
                </a:tc>
                <a:extLst>
                  <a:ext uri="{0D108BD9-81ED-4DB2-BD59-A6C34878D82A}">
                    <a16:rowId xmlns:a16="http://schemas.microsoft.com/office/drawing/2014/main" val="4039087873"/>
                  </a:ext>
                </a:extLst>
              </a:tr>
              <a:tr h="366129">
                <a:tc>
                  <a:txBody>
                    <a:bodyPr/>
                    <a:lstStyle/>
                    <a:p>
                      <a:pPr marL="0" marR="0">
                        <a:lnSpc>
                          <a:spcPct val="106000"/>
                        </a:lnSpc>
                        <a:buNone/>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$129,351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$77,611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$51,740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6458213"/>
                  </a:ext>
                </a:extLst>
              </a:tr>
              <a:tr h="366129">
                <a:tc>
                  <a:txBody>
                    <a:bodyPr/>
                    <a:lstStyle/>
                    <a:p>
                      <a:pPr marL="0" marR="0">
                        <a:lnSpc>
                          <a:spcPct val="106000"/>
                        </a:lnSpc>
                        <a:buNone/>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$121,428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$72,857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$48,571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8165016"/>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$192,269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$115,361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$76,908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2371150"/>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$170,648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$102,389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$68,259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8089197"/>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$300,307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$180,184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$120,123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8366115"/>
                  </a:ext>
                </a:extLst>
              </a:tr>
              <a:tr h="382984">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$199,493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$119,696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$79,797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3115225"/>
                  </a:ext>
                </a:extLst>
              </a:tr>
              <a:tr h="366129">
                <a:tc>
                  <a:txBody>
                    <a:bodyPr/>
                    <a:lstStyle/>
                    <a:p>
                      <a:pPr marL="0" marR="0">
                        <a:lnSpc>
                          <a:spcPct val="106000"/>
                        </a:lnSpc>
                        <a:buNone/>
                      </a:pPr>
                      <a:r>
                        <a:rPr lang="en-US" sz="18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$360,201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$216,121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$144,080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0302541"/>
                  </a:ext>
                </a:extLst>
              </a:tr>
              <a:tr h="377627">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$170,454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$102,272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$68,182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6382371"/>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9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$229,986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$137,991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$91,994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6774825"/>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$234,593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$140,756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$93,837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6370377"/>
                  </a:ext>
                </a:extLst>
              </a:tr>
              <a:tr h="407087">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$112,621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$67,573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$45,049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942369"/>
                  </a:ext>
                </a:extLst>
              </a:tr>
              <a:tr h="401731">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$153,836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$92,302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$61,534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757518"/>
                  </a:ext>
                </a:extLst>
              </a:tr>
              <a:tr h="366129">
                <a:tc>
                  <a:txBody>
                    <a:bodyPr/>
                    <a:lstStyle/>
                    <a:p>
                      <a:pPr marL="0" marR="0">
                        <a:lnSpc>
                          <a:spcPct val="106000"/>
                        </a:lnSpc>
                        <a:buNone/>
                      </a:pPr>
                      <a:r>
                        <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BoS Region 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$151,023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$90,614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6000"/>
                        </a:lnSpc>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$60,409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5946677"/>
                  </a:ext>
                </a:extLst>
              </a:tr>
            </a:tbl>
          </a:graphicData>
        </a:graphic>
      </p:graphicFrame>
    </p:spTree>
    <p:extLst>
      <p:ext uri="{BB962C8B-B14F-4D97-AF65-F5344CB8AC3E}">
        <p14:creationId xmlns:p14="http://schemas.microsoft.com/office/powerpoint/2010/main" val="239713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298A5-CCD6-9CC3-28B3-E08CB7BB33D6}"/>
              </a:ext>
            </a:extLst>
          </p:cNvPr>
          <p:cNvSpPr>
            <a:spLocks noGrp="1"/>
          </p:cNvSpPr>
          <p:nvPr>
            <p:ph type="title"/>
          </p:nvPr>
        </p:nvSpPr>
        <p:spPr/>
        <p:txBody>
          <a:bodyPr/>
          <a:lstStyle/>
          <a:p>
            <a:r>
              <a:rPr lang="en-US"/>
              <a:t>What is the 60/40 split? </a:t>
            </a:r>
          </a:p>
        </p:txBody>
      </p:sp>
      <p:sp>
        <p:nvSpPr>
          <p:cNvPr id="3" name="Content Placeholder 2">
            <a:extLst>
              <a:ext uri="{FF2B5EF4-FFF2-40B4-BE49-F238E27FC236}">
                <a16:creationId xmlns:a16="http://schemas.microsoft.com/office/drawing/2014/main" id="{EF9F91BF-71B9-1E96-BFD4-30E5C26E2F0C}"/>
              </a:ext>
            </a:extLst>
          </p:cNvPr>
          <p:cNvSpPr>
            <a:spLocks noGrp="1"/>
          </p:cNvSpPr>
          <p:nvPr>
            <p:ph sz="quarter" idx="1"/>
          </p:nvPr>
        </p:nvSpPr>
        <p:spPr/>
        <p:txBody>
          <a:bodyPr/>
          <a:lstStyle/>
          <a:p>
            <a:r>
              <a:rPr lang="en-US" dirty="0"/>
              <a:t>A 40% minimum of a region’s fair share is for Housing Stabilization - helps the CoC utilize ESG Program funding for permanent housing solutions. </a:t>
            </a:r>
          </a:p>
          <a:p>
            <a:pPr marL="0" indent="0">
              <a:buNone/>
            </a:pPr>
            <a:endParaRPr lang="en-US" dirty="0"/>
          </a:p>
          <a:p>
            <a:pPr marL="0" indent="0">
              <a:buNone/>
            </a:pPr>
            <a:r>
              <a:rPr lang="en-US" dirty="0"/>
              <a:t>Example: 1 RRH program, &amp; 4 ES programs</a:t>
            </a:r>
          </a:p>
          <a:p>
            <a:endParaRPr lang="en-US" dirty="0"/>
          </a:p>
        </p:txBody>
      </p:sp>
      <p:pic>
        <p:nvPicPr>
          <p:cNvPr id="5" name="Graphic 4" descr="House outline">
            <a:extLst>
              <a:ext uri="{FF2B5EF4-FFF2-40B4-BE49-F238E27FC236}">
                <a16:creationId xmlns:a16="http://schemas.microsoft.com/office/drawing/2014/main" id="{DD5BB59C-9ED8-8763-0286-9DA30B49CD6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8360" y="4572000"/>
            <a:ext cx="914400" cy="914400"/>
          </a:xfrm>
          <a:prstGeom prst="rect">
            <a:avLst/>
          </a:prstGeom>
        </p:spPr>
      </p:pic>
      <p:pic>
        <p:nvPicPr>
          <p:cNvPr id="7" name="Graphic 6" descr="Building outline">
            <a:extLst>
              <a:ext uri="{FF2B5EF4-FFF2-40B4-BE49-F238E27FC236}">
                <a16:creationId xmlns:a16="http://schemas.microsoft.com/office/drawing/2014/main" id="{DEDEDE2F-1581-0149-A30C-33BF8FC22F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68340" y="4572000"/>
            <a:ext cx="914400" cy="914400"/>
          </a:xfrm>
          <a:prstGeom prst="rect">
            <a:avLst/>
          </a:prstGeom>
        </p:spPr>
      </p:pic>
      <p:pic>
        <p:nvPicPr>
          <p:cNvPr id="8" name="Graphic 7" descr="Building outline">
            <a:extLst>
              <a:ext uri="{FF2B5EF4-FFF2-40B4-BE49-F238E27FC236}">
                <a16:creationId xmlns:a16="http://schemas.microsoft.com/office/drawing/2014/main" id="{0DB37710-F17B-4544-EACE-AB1087AFE0D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8960" y="4572000"/>
            <a:ext cx="914400" cy="914400"/>
          </a:xfrm>
          <a:prstGeom prst="rect">
            <a:avLst/>
          </a:prstGeom>
        </p:spPr>
      </p:pic>
      <p:pic>
        <p:nvPicPr>
          <p:cNvPr id="9" name="Graphic 8" descr="Building outline">
            <a:extLst>
              <a:ext uri="{FF2B5EF4-FFF2-40B4-BE49-F238E27FC236}">
                <a16:creationId xmlns:a16="http://schemas.microsoft.com/office/drawing/2014/main" id="{0173FDC4-4DD9-894B-9EE3-EC674670040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03870" y="4572000"/>
            <a:ext cx="914400" cy="914400"/>
          </a:xfrm>
          <a:prstGeom prst="rect">
            <a:avLst/>
          </a:prstGeom>
        </p:spPr>
      </p:pic>
      <p:pic>
        <p:nvPicPr>
          <p:cNvPr id="10" name="Graphic 9" descr="Building outline">
            <a:extLst>
              <a:ext uri="{FF2B5EF4-FFF2-40B4-BE49-F238E27FC236}">
                <a16:creationId xmlns:a16="http://schemas.microsoft.com/office/drawing/2014/main" id="{BA0AB9E0-6B57-CB3E-8F71-C41B79B7355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8780" y="4525879"/>
            <a:ext cx="914400" cy="914400"/>
          </a:xfrm>
          <a:prstGeom prst="rect">
            <a:avLst/>
          </a:prstGeom>
        </p:spPr>
      </p:pic>
      <p:pic>
        <p:nvPicPr>
          <p:cNvPr id="12" name="Graphic 11" descr="Dollar with solid fill">
            <a:extLst>
              <a:ext uri="{FF2B5EF4-FFF2-40B4-BE49-F238E27FC236}">
                <a16:creationId xmlns:a16="http://schemas.microsoft.com/office/drawing/2014/main" id="{2FF1D5A1-F1E7-E13C-DD84-680B43D9DBB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8360" y="3695700"/>
            <a:ext cx="914400" cy="914400"/>
          </a:xfrm>
          <a:prstGeom prst="rect">
            <a:avLst/>
          </a:prstGeom>
        </p:spPr>
      </p:pic>
      <p:pic>
        <p:nvPicPr>
          <p:cNvPr id="13" name="Graphic 12" descr="Dollar with solid fill">
            <a:extLst>
              <a:ext uri="{FF2B5EF4-FFF2-40B4-BE49-F238E27FC236}">
                <a16:creationId xmlns:a16="http://schemas.microsoft.com/office/drawing/2014/main" id="{C6C6DF7E-50E2-9ACC-7544-9A658ED587F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0739" y="3848098"/>
            <a:ext cx="609602" cy="609602"/>
          </a:xfrm>
          <a:prstGeom prst="rect">
            <a:avLst/>
          </a:prstGeom>
        </p:spPr>
      </p:pic>
      <p:pic>
        <p:nvPicPr>
          <p:cNvPr id="14" name="Graphic 13" descr="Dollar with solid fill">
            <a:extLst>
              <a:ext uri="{FF2B5EF4-FFF2-40B4-BE49-F238E27FC236}">
                <a16:creationId xmlns:a16="http://schemas.microsoft.com/office/drawing/2014/main" id="{E7C21D02-6348-3340-5D7E-F6697C108AD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14677" y="3848100"/>
            <a:ext cx="609601" cy="609601"/>
          </a:xfrm>
          <a:prstGeom prst="rect">
            <a:avLst/>
          </a:prstGeom>
        </p:spPr>
      </p:pic>
      <p:pic>
        <p:nvPicPr>
          <p:cNvPr id="15" name="Graphic 14" descr="Dollar with solid fill">
            <a:extLst>
              <a:ext uri="{FF2B5EF4-FFF2-40B4-BE49-F238E27FC236}">
                <a16:creationId xmlns:a16="http://schemas.microsoft.com/office/drawing/2014/main" id="{B2802FD9-CFE8-CBF3-733A-C2D22D2FE13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4842" y="3848100"/>
            <a:ext cx="609600" cy="609600"/>
          </a:xfrm>
          <a:prstGeom prst="rect">
            <a:avLst/>
          </a:prstGeom>
        </p:spPr>
      </p:pic>
      <p:pic>
        <p:nvPicPr>
          <p:cNvPr id="16" name="Graphic 15" descr="Dollar with solid fill">
            <a:extLst>
              <a:ext uri="{FF2B5EF4-FFF2-40B4-BE49-F238E27FC236}">
                <a16:creationId xmlns:a16="http://schemas.microsoft.com/office/drawing/2014/main" id="{2BAC5155-8FE2-3735-64EE-DAF27F52065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64040" y="3878179"/>
            <a:ext cx="609600" cy="609600"/>
          </a:xfrm>
          <a:prstGeom prst="rect">
            <a:avLst/>
          </a:prstGeom>
        </p:spPr>
      </p:pic>
      <p:sp>
        <p:nvSpPr>
          <p:cNvPr id="17" name="TextBox 16">
            <a:extLst>
              <a:ext uri="{FF2B5EF4-FFF2-40B4-BE49-F238E27FC236}">
                <a16:creationId xmlns:a16="http://schemas.microsoft.com/office/drawing/2014/main" id="{FB4A52A3-FCA2-396D-E701-A3E2B979DE3E}"/>
              </a:ext>
            </a:extLst>
          </p:cNvPr>
          <p:cNvSpPr txBox="1"/>
          <p:nvPr/>
        </p:nvSpPr>
        <p:spPr>
          <a:xfrm>
            <a:off x="1768642" y="5562600"/>
            <a:ext cx="2895536" cy="369332"/>
          </a:xfrm>
          <a:prstGeom prst="rect">
            <a:avLst/>
          </a:prstGeom>
          <a:noFill/>
        </p:spPr>
        <p:txBody>
          <a:bodyPr wrap="none" rtlCol="0">
            <a:spAutoFit/>
          </a:bodyPr>
          <a:lstStyle/>
          <a:p>
            <a:r>
              <a:rPr lang="en-US" dirty="0"/>
              <a:t>40% of Fair Share Minimum</a:t>
            </a:r>
          </a:p>
        </p:txBody>
      </p:sp>
      <p:sp>
        <p:nvSpPr>
          <p:cNvPr id="18" name="TextBox 17">
            <a:extLst>
              <a:ext uri="{FF2B5EF4-FFF2-40B4-BE49-F238E27FC236}">
                <a16:creationId xmlns:a16="http://schemas.microsoft.com/office/drawing/2014/main" id="{61BC5FA7-3FB7-0CD7-7BE8-B31F320EE4CC}"/>
              </a:ext>
            </a:extLst>
          </p:cNvPr>
          <p:cNvSpPr txBox="1"/>
          <p:nvPr/>
        </p:nvSpPr>
        <p:spPr>
          <a:xfrm>
            <a:off x="7114677" y="5562600"/>
            <a:ext cx="2994922" cy="369332"/>
          </a:xfrm>
          <a:prstGeom prst="rect">
            <a:avLst/>
          </a:prstGeom>
          <a:noFill/>
        </p:spPr>
        <p:txBody>
          <a:bodyPr wrap="none" rtlCol="0">
            <a:spAutoFit/>
          </a:bodyPr>
          <a:lstStyle/>
          <a:p>
            <a:r>
              <a:rPr lang="en-US" dirty="0"/>
              <a:t>60% of Fair Share Maximum </a:t>
            </a:r>
          </a:p>
        </p:txBody>
      </p:sp>
    </p:spTree>
    <p:extLst>
      <p:ext uri="{BB962C8B-B14F-4D97-AF65-F5344CB8AC3E}">
        <p14:creationId xmlns:p14="http://schemas.microsoft.com/office/powerpoint/2010/main" val="2321858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96FB-7869-BEDD-9E82-FAE1552C2993}"/>
              </a:ext>
            </a:extLst>
          </p:cNvPr>
          <p:cNvSpPr>
            <a:spLocks noGrp="1"/>
          </p:cNvSpPr>
          <p:nvPr>
            <p:ph type="title"/>
          </p:nvPr>
        </p:nvSpPr>
        <p:spPr/>
        <p:txBody>
          <a:bodyPr/>
          <a:lstStyle/>
          <a:p>
            <a:r>
              <a:rPr lang="en-US"/>
              <a:t>HMIS/Comparable Database Funding 	</a:t>
            </a:r>
          </a:p>
        </p:txBody>
      </p:sp>
      <p:graphicFrame>
        <p:nvGraphicFramePr>
          <p:cNvPr id="5" name="Content Placeholder 2">
            <a:extLst>
              <a:ext uri="{FF2B5EF4-FFF2-40B4-BE49-F238E27FC236}">
                <a16:creationId xmlns:a16="http://schemas.microsoft.com/office/drawing/2014/main" id="{1A494377-35C0-5404-7F39-0DB1B5F12E63}"/>
              </a:ext>
            </a:extLst>
          </p:cNvPr>
          <p:cNvGraphicFramePr>
            <a:graphicFrameLocks noGrp="1"/>
          </p:cNvGraphicFramePr>
          <p:nvPr>
            <p:ph sz="quarter" idx="1"/>
            <p:extLst>
              <p:ext uri="{D42A27DB-BD31-4B8C-83A1-F6EECF244321}">
                <p14:modId xmlns:p14="http://schemas.microsoft.com/office/powerpoint/2010/main" val="1857723908"/>
              </p:ext>
            </p:extLst>
          </p:nvPr>
        </p:nvGraphicFramePr>
        <p:xfrm>
          <a:off x="609600" y="1371600"/>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4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5AB9-38FA-9775-EFA3-1D53A4F1E4E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FC551A31-DDAC-EEC0-CD84-CDA431D4C58F}"/>
              </a:ext>
            </a:extLst>
          </p:cNvPr>
          <p:cNvSpPr>
            <a:spLocks noGrp="1"/>
          </p:cNvSpPr>
          <p:nvPr>
            <p:ph idx="1"/>
          </p:nvPr>
        </p:nvSpPr>
        <p:spPr>
          <a:xfrm>
            <a:off x="688258" y="1557401"/>
            <a:ext cx="10665542" cy="4351338"/>
          </a:xfrm>
        </p:spPr>
        <p:txBody>
          <a:bodyPr vert="horz" lIns="91440" tIns="45720" rIns="91440" bIns="45720" rtlCol="0" anchor="t">
            <a:normAutofit/>
          </a:bodyPr>
          <a:lstStyle/>
          <a:p>
            <a:pPr marL="227965" indent="-227965"/>
            <a:r>
              <a:rPr lang="en-US" dirty="0"/>
              <a:t>ESG Program Overview &amp; Eligibility &amp; Compliance</a:t>
            </a:r>
          </a:p>
          <a:p>
            <a:pPr marL="227965" indent="-227965"/>
            <a:r>
              <a:rPr lang="en-US" dirty="0"/>
              <a:t>Regional Fair Share Allocation</a:t>
            </a:r>
          </a:p>
          <a:p>
            <a:pPr marL="227965" indent="-227965"/>
            <a:r>
              <a:rPr lang="en-US" dirty="0"/>
              <a:t>3-Step Competition Process </a:t>
            </a:r>
          </a:p>
          <a:p>
            <a:pPr marL="227965" indent="-227965"/>
            <a:r>
              <a:rPr lang="en-US" dirty="0"/>
              <a:t>Competition timeline </a:t>
            </a:r>
          </a:p>
          <a:p>
            <a:pPr marL="227965" indent="-227965"/>
            <a:r>
              <a:rPr lang="en-US" dirty="0"/>
              <a:t>3-Step Application Process Details </a:t>
            </a:r>
          </a:p>
          <a:p>
            <a:pPr marL="227965" indent="-227965"/>
            <a:r>
              <a:rPr lang="en-US" dirty="0"/>
              <a:t>Important Considerations for ESG Program Applicants</a:t>
            </a:r>
          </a:p>
          <a:p>
            <a:pPr marL="227965" indent="-227965"/>
            <a:r>
              <a:rPr lang="en-US" dirty="0"/>
              <a:t>Q&amp;A </a:t>
            </a:r>
            <a:endParaRPr lang="en-US" dirty="0">
              <a:ea typeface="Calibri" panose="020F0502020204030204"/>
              <a:cs typeface="Calibri" panose="020F0502020204030204"/>
            </a:endParaRPr>
          </a:p>
          <a:p>
            <a:endParaRPr lang="en-US" dirty="0"/>
          </a:p>
          <a:p>
            <a:endParaRPr lang="en-US" dirty="0"/>
          </a:p>
        </p:txBody>
      </p:sp>
    </p:spTree>
    <p:extLst>
      <p:ext uri="{BB962C8B-B14F-4D97-AF65-F5344CB8AC3E}">
        <p14:creationId xmlns:p14="http://schemas.microsoft.com/office/powerpoint/2010/main" val="401376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871D3-355B-4F11-A171-D8CD368AB92B}"/>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3E3B67A9-AE8B-3BF6-E01C-AC416DD06A90}"/>
              </a:ext>
            </a:extLst>
          </p:cNvPr>
          <p:cNvSpPr>
            <a:spLocks noGrp="1"/>
          </p:cNvSpPr>
          <p:nvPr>
            <p:ph type="subTitle" idx="1"/>
          </p:nvPr>
        </p:nvSpPr>
        <p:spPr/>
        <p:txBody>
          <a:bodyPr/>
          <a:lstStyle/>
          <a:p>
            <a:r>
              <a:rPr lang="en-US" sz="4800" dirty="0"/>
              <a:t>NC BoS CoC’s </a:t>
            </a:r>
          </a:p>
          <a:p>
            <a:r>
              <a:rPr lang="en-US" sz="4800" dirty="0"/>
              <a:t>3-Step ESG Competition Process </a:t>
            </a:r>
          </a:p>
          <a:p>
            <a:endParaRPr lang="en-US" dirty="0"/>
          </a:p>
        </p:txBody>
      </p:sp>
    </p:spTree>
    <p:extLst>
      <p:ext uri="{BB962C8B-B14F-4D97-AF65-F5344CB8AC3E}">
        <p14:creationId xmlns:p14="http://schemas.microsoft.com/office/powerpoint/2010/main" val="3806341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AF35-DFD9-403F-A45B-63097425EC30}"/>
              </a:ext>
            </a:extLst>
          </p:cNvPr>
          <p:cNvSpPr>
            <a:spLocks noGrp="1"/>
          </p:cNvSpPr>
          <p:nvPr>
            <p:ph type="title"/>
          </p:nvPr>
        </p:nvSpPr>
        <p:spPr/>
        <p:txBody>
          <a:bodyPr/>
          <a:lstStyle/>
          <a:p>
            <a:r>
              <a:rPr lang="en-US" dirty="0"/>
              <a:t>MANDATORY Step 1: Intent Process Flowchart</a:t>
            </a:r>
          </a:p>
        </p:txBody>
      </p:sp>
      <p:grpSp>
        <p:nvGrpSpPr>
          <p:cNvPr id="7" name="Group 6">
            <a:extLst>
              <a:ext uri="{FF2B5EF4-FFF2-40B4-BE49-F238E27FC236}">
                <a16:creationId xmlns:a16="http://schemas.microsoft.com/office/drawing/2014/main" id="{57A2C1BA-8CAF-44F0-A467-FC38D5354FDD}"/>
              </a:ext>
            </a:extLst>
          </p:cNvPr>
          <p:cNvGrpSpPr/>
          <p:nvPr/>
        </p:nvGrpSpPr>
        <p:grpSpPr>
          <a:xfrm>
            <a:off x="2530957" y="1422253"/>
            <a:ext cx="1269611" cy="1769057"/>
            <a:chOff x="1470880" y="0"/>
            <a:chExt cx="1269611" cy="1769057"/>
          </a:xfrm>
        </p:grpSpPr>
        <p:sp>
          <p:nvSpPr>
            <p:cNvPr id="8" name="Rectangle: Rounded Corners 7">
              <a:extLst>
                <a:ext uri="{FF2B5EF4-FFF2-40B4-BE49-F238E27FC236}">
                  <a16:creationId xmlns:a16="http://schemas.microsoft.com/office/drawing/2014/main" id="{8776987D-7C87-42B3-A134-DED7CC1A6849}"/>
                </a:ext>
              </a:extLst>
            </p:cNvPr>
            <p:cNvSpPr/>
            <p:nvPr/>
          </p:nvSpPr>
          <p:spPr>
            <a:xfrm>
              <a:off x="1470880" y="0"/>
              <a:ext cx="1269611" cy="17690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52F1224C-C354-4F0F-BFCC-83BACC59D1D4}"/>
                </a:ext>
              </a:extLst>
            </p:cNvPr>
            <p:cNvSpPr txBox="1"/>
            <p:nvPr/>
          </p:nvSpPr>
          <p:spPr>
            <a:xfrm>
              <a:off x="1508066" y="37186"/>
              <a:ext cx="1195239" cy="1694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600" kern="1200" dirty="0"/>
                <a:t>Reviewed by NCCEH staff</a:t>
              </a:r>
            </a:p>
          </p:txBody>
        </p:sp>
      </p:grpSp>
      <p:grpSp>
        <p:nvGrpSpPr>
          <p:cNvPr id="10" name="Group 9">
            <a:extLst>
              <a:ext uri="{FF2B5EF4-FFF2-40B4-BE49-F238E27FC236}">
                <a16:creationId xmlns:a16="http://schemas.microsoft.com/office/drawing/2014/main" id="{9AF72129-227C-4807-B3D0-D039D7138E61}"/>
              </a:ext>
            </a:extLst>
          </p:cNvPr>
          <p:cNvGrpSpPr/>
          <p:nvPr/>
        </p:nvGrpSpPr>
        <p:grpSpPr>
          <a:xfrm>
            <a:off x="5104685" y="1240294"/>
            <a:ext cx="1269611" cy="2035264"/>
            <a:chOff x="1470880" y="0"/>
            <a:chExt cx="1269611" cy="1769057"/>
          </a:xfrm>
        </p:grpSpPr>
        <p:sp>
          <p:nvSpPr>
            <p:cNvPr id="11" name="Rectangle: Rounded Corners 10">
              <a:extLst>
                <a:ext uri="{FF2B5EF4-FFF2-40B4-BE49-F238E27FC236}">
                  <a16:creationId xmlns:a16="http://schemas.microsoft.com/office/drawing/2014/main" id="{5F08D2F9-892B-400E-B293-218C81C47320}"/>
                </a:ext>
              </a:extLst>
            </p:cNvPr>
            <p:cNvSpPr/>
            <p:nvPr/>
          </p:nvSpPr>
          <p:spPr>
            <a:xfrm>
              <a:off x="1470880" y="0"/>
              <a:ext cx="1269611" cy="17690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17EA6A6E-8565-4FA9-B05C-CB900758075E}"/>
                </a:ext>
              </a:extLst>
            </p:cNvPr>
            <p:cNvSpPr txBox="1"/>
            <p:nvPr/>
          </p:nvSpPr>
          <p:spPr>
            <a:xfrm>
              <a:off x="1470880" y="124975"/>
              <a:ext cx="1269611" cy="15230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dirty="0"/>
                <a:t>If eligible, agencies will be sent a link to the ESG Program application.</a:t>
              </a:r>
              <a:endParaRPr lang="en-US" sz="1400" kern="1200" dirty="0"/>
            </a:p>
          </p:txBody>
        </p:sp>
      </p:grpSp>
      <p:grpSp>
        <p:nvGrpSpPr>
          <p:cNvPr id="25" name="Group 24">
            <a:extLst>
              <a:ext uri="{FF2B5EF4-FFF2-40B4-BE49-F238E27FC236}">
                <a16:creationId xmlns:a16="http://schemas.microsoft.com/office/drawing/2014/main" id="{3766B7A0-D498-4CAB-9FD6-A0FE150FF70C}"/>
              </a:ext>
            </a:extLst>
          </p:cNvPr>
          <p:cNvGrpSpPr/>
          <p:nvPr/>
        </p:nvGrpSpPr>
        <p:grpSpPr>
          <a:xfrm>
            <a:off x="5104685" y="4041913"/>
            <a:ext cx="1269611" cy="2238564"/>
            <a:chOff x="4880709" y="2921381"/>
            <a:chExt cx="1211381" cy="1512905"/>
          </a:xfrm>
        </p:grpSpPr>
        <p:sp>
          <p:nvSpPr>
            <p:cNvPr id="26" name="Rectangle: Rounded Corners 25">
              <a:extLst>
                <a:ext uri="{FF2B5EF4-FFF2-40B4-BE49-F238E27FC236}">
                  <a16:creationId xmlns:a16="http://schemas.microsoft.com/office/drawing/2014/main" id="{EB5E6F49-9F8B-4BE1-B7B4-10209D760E93}"/>
                </a:ext>
              </a:extLst>
            </p:cNvPr>
            <p:cNvSpPr/>
            <p:nvPr/>
          </p:nvSpPr>
          <p:spPr>
            <a:xfrm>
              <a:off x="4880709" y="2921381"/>
              <a:ext cx="1211381" cy="14774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Rectangle: Rounded Corners 4">
              <a:extLst>
                <a:ext uri="{FF2B5EF4-FFF2-40B4-BE49-F238E27FC236}">
                  <a16:creationId xmlns:a16="http://schemas.microsoft.com/office/drawing/2014/main" id="{54906A28-8066-4811-B15A-8D56FD0C7281}"/>
                </a:ext>
              </a:extLst>
            </p:cNvPr>
            <p:cNvSpPr txBox="1"/>
            <p:nvPr/>
          </p:nvSpPr>
          <p:spPr>
            <a:xfrm>
              <a:off x="5029963" y="2956861"/>
              <a:ext cx="938843" cy="1477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400" kern="1200" dirty="0"/>
                <a:t>If not eligible, agencies will be informed they are not eligible &amp; the Process ends.</a:t>
              </a:r>
            </a:p>
          </p:txBody>
        </p:sp>
      </p:grpSp>
      <p:sp>
        <p:nvSpPr>
          <p:cNvPr id="31" name="Arrow: Right 30">
            <a:extLst>
              <a:ext uri="{FF2B5EF4-FFF2-40B4-BE49-F238E27FC236}">
                <a16:creationId xmlns:a16="http://schemas.microsoft.com/office/drawing/2014/main" id="{50D51AD9-1EB5-40D6-B674-52CDA8F6D582}"/>
              </a:ext>
            </a:extLst>
          </p:cNvPr>
          <p:cNvSpPr/>
          <p:nvPr/>
        </p:nvSpPr>
        <p:spPr>
          <a:xfrm rot="18886381">
            <a:off x="1879788" y="2492199"/>
            <a:ext cx="637957"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36583EC1-07F8-45AB-943B-F3163EFABABC}"/>
              </a:ext>
            </a:extLst>
          </p:cNvPr>
          <p:cNvSpPr/>
          <p:nvPr/>
        </p:nvSpPr>
        <p:spPr>
          <a:xfrm>
            <a:off x="3890038" y="2234177"/>
            <a:ext cx="101965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1B6DCAF1-209F-4C03-A916-F94F67D013F3}"/>
              </a:ext>
            </a:extLst>
          </p:cNvPr>
          <p:cNvSpPr/>
          <p:nvPr/>
        </p:nvSpPr>
        <p:spPr>
          <a:xfrm rot="2419717">
            <a:off x="3607170" y="3940345"/>
            <a:ext cx="1511083"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25D4FAA-4B27-381F-854F-0144F338C9B4}"/>
              </a:ext>
            </a:extLst>
          </p:cNvPr>
          <p:cNvSpPr/>
          <p:nvPr/>
        </p:nvSpPr>
        <p:spPr>
          <a:xfrm>
            <a:off x="308784" y="3031026"/>
            <a:ext cx="2315461" cy="269334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950B560-03BE-23B1-2902-DBEBCA9A00F3}"/>
              </a:ext>
            </a:extLst>
          </p:cNvPr>
          <p:cNvSpPr txBox="1"/>
          <p:nvPr/>
        </p:nvSpPr>
        <p:spPr>
          <a:xfrm>
            <a:off x="503582" y="3275558"/>
            <a:ext cx="1921565" cy="2031325"/>
          </a:xfrm>
          <a:prstGeom prst="rect">
            <a:avLst/>
          </a:prstGeom>
          <a:noFill/>
        </p:spPr>
        <p:txBody>
          <a:bodyPr wrap="square" rtlCol="0">
            <a:spAutoFit/>
          </a:bodyPr>
          <a:lstStyle/>
          <a:p>
            <a:pPr lvl="0" algn="ctr" defTabSz="622300">
              <a:lnSpc>
                <a:spcPct val="90000"/>
              </a:lnSpc>
              <a:spcBef>
                <a:spcPct val="0"/>
              </a:spcBef>
              <a:spcAft>
                <a:spcPct val="35000"/>
              </a:spcAft>
            </a:pPr>
            <a:r>
              <a:rPr lang="en-US" b="1" dirty="0"/>
              <a:t>STEP 1:</a:t>
            </a:r>
            <a:r>
              <a:rPr lang="en-US" dirty="0"/>
              <a:t> </a:t>
            </a:r>
          </a:p>
          <a:p>
            <a:pPr lvl="0" algn="ctr" defTabSz="622300">
              <a:lnSpc>
                <a:spcPct val="90000"/>
              </a:lnSpc>
              <a:spcBef>
                <a:spcPct val="0"/>
              </a:spcBef>
              <a:spcAft>
                <a:spcPct val="35000"/>
              </a:spcAft>
            </a:pPr>
            <a:r>
              <a:rPr lang="en-US" dirty="0"/>
              <a:t>Submit Intent to Apply/Intent to Return Form via Smartsheet by </a:t>
            </a:r>
          </a:p>
          <a:p>
            <a:pPr lvl="0" algn="ctr" defTabSz="622300">
              <a:lnSpc>
                <a:spcPct val="90000"/>
              </a:lnSpc>
              <a:spcBef>
                <a:spcPct val="0"/>
              </a:spcBef>
              <a:spcAft>
                <a:spcPct val="35000"/>
              </a:spcAft>
            </a:pPr>
            <a:r>
              <a:rPr lang="en-US" dirty="0"/>
              <a:t>(Monday, June 15</a:t>
            </a:r>
            <a:r>
              <a:rPr lang="en-US" baseline="30000" dirty="0"/>
              <a:t>th</a:t>
            </a:r>
            <a:r>
              <a:rPr lang="en-US" dirty="0"/>
              <a:t> by 5 PM)</a:t>
            </a:r>
          </a:p>
        </p:txBody>
      </p:sp>
      <p:pic>
        <p:nvPicPr>
          <p:cNvPr id="43" name="Graphic 42" descr="Construction Barricade with solid fill">
            <a:extLst>
              <a:ext uri="{FF2B5EF4-FFF2-40B4-BE49-F238E27FC236}">
                <a16:creationId xmlns:a16="http://schemas.microsoft.com/office/drawing/2014/main" id="{66EF5E86-4718-A902-DF51-33EFEDB63A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30725" y="5313579"/>
            <a:ext cx="914400" cy="914400"/>
          </a:xfrm>
          <a:prstGeom prst="rect">
            <a:avLst/>
          </a:prstGeom>
        </p:spPr>
      </p:pic>
      <p:sp>
        <p:nvSpPr>
          <p:cNvPr id="44" name="Arrow: Right 43">
            <a:extLst>
              <a:ext uri="{FF2B5EF4-FFF2-40B4-BE49-F238E27FC236}">
                <a16:creationId xmlns:a16="http://schemas.microsoft.com/office/drawing/2014/main" id="{A1A00D58-2488-3488-2981-AC900C9A3AF0}"/>
              </a:ext>
            </a:extLst>
          </p:cNvPr>
          <p:cNvSpPr/>
          <p:nvPr/>
        </p:nvSpPr>
        <p:spPr>
          <a:xfrm>
            <a:off x="6745358" y="1916924"/>
            <a:ext cx="249140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AD1C844-D6BB-EDCE-276D-25D112ABD8EF}"/>
              </a:ext>
            </a:extLst>
          </p:cNvPr>
          <p:cNvSpPr txBox="1"/>
          <p:nvPr/>
        </p:nvSpPr>
        <p:spPr>
          <a:xfrm>
            <a:off x="6745358" y="1974574"/>
            <a:ext cx="3220277" cy="369332"/>
          </a:xfrm>
          <a:prstGeom prst="rect">
            <a:avLst/>
          </a:prstGeom>
          <a:noFill/>
        </p:spPr>
        <p:txBody>
          <a:bodyPr wrap="square" rtlCol="0">
            <a:spAutoFit/>
          </a:bodyPr>
          <a:lstStyle/>
          <a:p>
            <a:r>
              <a:rPr lang="en-US"/>
              <a:t>Proceed to Step 2</a:t>
            </a:r>
          </a:p>
        </p:txBody>
      </p:sp>
    </p:spTree>
    <p:extLst>
      <p:ext uri="{BB962C8B-B14F-4D97-AF65-F5344CB8AC3E}">
        <p14:creationId xmlns:p14="http://schemas.microsoft.com/office/powerpoint/2010/main" val="1406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33547-AB52-BD04-852E-2DB7F244B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E69B6F-D53A-C7AB-47D8-36B956520A07}"/>
              </a:ext>
            </a:extLst>
          </p:cNvPr>
          <p:cNvSpPr>
            <a:spLocks noGrp="1"/>
          </p:cNvSpPr>
          <p:nvPr>
            <p:ph type="title"/>
          </p:nvPr>
        </p:nvSpPr>
        <p:spPr/>
        <p:txBody>
          <a:bodyPr/>
          <a:lstStyle/>
          <a:p>
            <a:r>
              <a:rPr lang="en-US" dirty="0"/>
              <a:t>Step 2: Submit Project Application to NC BoS CoC</a:t>
            </a:r>
          </a:p>
        </p:txBody>
      </p:sp>
      <p:grpSp>
        <p:nvGrpSpPr>
          <p:cNvPr id="7" name="Group 6">
            <a:extLst>
              <a:ext uri="{FF2B5EF4-FFF2-40B4-BE49-F238E27FC236}">
                <a16:creationId xmlns:a16="http://schemas.microsoft.com/office/drawing/2014/main" id="{11E6DC8F-6115-348B-4E31-FB04B0C7816D}"/>
              </a:ext>
            </a:extLst>
          </p:cNvPr>
          <p:cNvGrpSpPr/>
          <p:nvPr/>
        </p:nvGrpSpPr>
        <p:grpSpPr>
          <a:xfrm>
            <a:off x="2530957" y="1422253"/>
            <a:ext cx="1269611" cy="1769057"/>
            <a:chOff x="1470880" y="0"/>
            <a:chExt cx="1269611" cy="1769057"/>
          </a:xfrm>
        </p:grpSpPr>
        <p:sp>
          <p:nvSpPr>
            <p:cNvPr id="8" name="Rectangle: Rounded Corners 7">
              <a:extLst>
                <a:ext uri="{FF2B5EF4-FFF2-40B4-BE49-F238E27FC236}">
                  <a16:creationId xmlns:a16="http://schemas.microsoft.com/office/drawing/2014/main" id="{2C4B136E-17B3-52EC-A9EC-C1BCAF523CC9}"/>
                </a:ext>
              </a:extLst>
            </p:cNvPr>
            <p:cNvSpPr/>
            <p:nvPr/>
          </p:nvSpPr>
          <p:spPr>
            <a:xfrm>
              <a:off x="1470880" y="0"/>
              <a:ext cx="1269611" cy="17690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A74E2246-935C-F20D-20D2-808EDE91FAB7}"/>
                </a:ext>
              </a:extLst>
            </p:cNvPr>
            <p:cNvSpPr txBox="1"/>
            <p:nvPr/>
          </p:nvSpPr>
          <p:spPr>
            <a:xfrm>
              <a:off x="1508066" y="37186"/>
              <a:ext cx="1195239" cy="1694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kern="1200" dirty="0"/>
                <a:t>Review by NCCEH staff and </a:t>
              </a:r>
              <a:r>
                <a:rPr lang="en-US" sz="1400" dirty="0"/>
                <a:t>the</a:t>
              </a:r>
              <a:r>
                <a:rPr lang="en-US" sz="1400" kern="1200" dirty="0"/>
                <a:t> Project Review Committee </a:t>
              </a:r>
            </a:p>
            <a:p>
              <a:pPr marL="0" lvl="0" indent="0" algn="ctr" defTabSz="488950">
                <a:lnSpc>
                  <a:spcPct val="90000"/>
                </a:lnSpc>
                <a:spcBef>
                  <a:spcPct val="0"/>
                </a:spcBef>
                <a:spcAft>
                  <a:spcPct val="35000"/>
                </a:spcAft>
                <a:buNone/>
              </a:pPr>
              <a:r>
                <a:rPr lang="en-US" sz="1400" kern="1200" dirty="0"/>
                <a:t>(</a:t>
              </a:r>
              <a:r>
                <a:rPr lang="en-US" sz="1400" dirty="0"/>
                <a:t>July 14</a:t>
              </a:r>
              <a:r>
                <a:rPr lang="en-US" sz="1400" baseline="30000" dirty="0"/>
                <a:t>th</a:t>
              </a:r>
              <a:r>
                <a:rPr lang="en-US" sz="1400" dirty="0"/>
                <a:t> – 27th)</a:t>
              </a:r>
              <a:r>
                <a:rPr lang="en-US" sz="1400" kern="1200" dirty="0"/>
                <a:t> </a:t>
              </a:r>
            </a:p>
          </p:txBody>
        </p:sp>
      </p:grpSp>
      <p:grpSp>
        <p:nvGrpSpPr>
          <p:cNvPr id="10" name="Group 9">
            <a:extLst>
              <a:ext uri="{FF2B5EF4-FFF2-40B4-BE49-F238E27FC236}">
                <a16:creationId xmlns:a16="http://schemas.microsoft.com/office/drawing/2014/main" id="{6FDD74F4-A1C8-C59B-680F-5F90BA04549F}"/>
              </a:ext>
            </a:extLst>
          </p:cNvPr>
          <p:cNvGrpSpPr/>
          <p:nvPr/>
        </p:nvGrpSpPr>
        <p:grpSpPr>
          <a:xfrm>
            <a:off x="4826389" y="1219200"/>
            <a:ext cx="1269611" cy="2035264"/>
            <a:chOff x="1470880" y="0"/>
            <a:chExt cx="1269611" cy="1769057"/>
          </a:xfrm>
        </p:grpSpPr>
        <p:sp>
          <p:nvSpPr>
            <p:cNvPr id="11" name="Rectangle: Rounded Corners 10">
              <a:extLst>
                <a:ext uri="{FF2B5EF4-FFF2-40B4-BE49-F238E27FC236}">
                  <a16:creationId xmlns:a16="http://schemas.microsoft.com/office/drawing/2014/main" id="{0CEE3347-4A7D-C3D4-43C3-32109A3F9D6F}"/>
                </a:ext>
              </a:extLst>
            </p:cNvPr>
            <p:cNvSpPr/>
            <p:nvPr/>
          </p:nvSpPr>
          <p:spPr>
            <a:xfrm>
              <a:off x="1470880" y="0"/>
              <a:ext cx="1269611" cy="17690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C3B9D4EE-E343-1C8D-14CC-3F9F35B14B74}"/>
                </a:ext>
              </a:extLst>
            </p:cNvPr>
            <p:cNvSpPr txBox="1"/>
            <p:nvPr/>
          </p:nvSpPr>
          <p:spPr>
            <a:xfrm>
              <a:off x="1508066" y="37186"/>
              <a:ext cx="1195239" cy="1694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dirty="0"/>
                <a:t>Governance Board approves application slate as presented by Project Review Committee</a:t>
              </a:r>
              <a:r>
                <a:rPr lang="en-US" sz="1400" kern="1200" dirty="0"/>
                <a:t> (August 4</a:t>
              </a:r>
              <a:r>
                <a:rPr lang="en-US" sz="1400" kern="1200" baseline="30000" dirty="0"/>
                <a:t>th</a:t>
              </a:r>
              <a:r>
                <a:rPr lang="en-US" sz="1400" kern="1200" dirty="0"/>
                <a:t>)</a:t>
              </a:r>
            </a:p>
          </p:txBody>
        </p:sp>
      </p:grpSp>
      <p:grpSp>
        <p:nvGrpSpPr>
          <p:cNvPr id="16" name="Group 15">
            <a:extLst>
              <a:ext uri="{FF2B5EF4-FFF2-40B4-BE49-F238E27FC236}">
                <a16:creationId xmlns:a16="http://schemas.microsoft.com/office/drawing/2014/main" id="{CB92B33B-EEF0-6AC7-D8A8-CE1CC15338F1}"/>
              </a:ext>
            </a:extLst>
          </p:cNvPr>
          <p:cNvGrpSpPr/>
          <p:nvPr/>
        </p:nvGrpSpPr>
        <p:grpSpPr>
          <a:xfrm>
            <a:off x="7032351" y="1422252"/>
            <a:ext cx="1182226" cy="1769057"/>
            <a:chOff x="6373538" y="135784"/>
            <a:chExt cx="1182226" cy="1769057"/>
          </a:xfrm>
        </p:grpSpPr>
        <p:sp>
          <p:nvSpPr>
            <p:cNvPr id="17" name="Rectangle: Rounded Corners 16">
              <a:extLst>
                <a:ext uri="{FF2B5EF4-FFF2-40B4-BE49-F238E27FC236}">
                  <a16:creationId xmlns:a16="http://schemas.microsoft.com/office/drawing/2014/main" id="{CD862309-CFF9-2902-28CD-ABDAA2EDB2F2}"/>
                </a:ext>
              </a:extLst>
            </p:cNvPr>
            <p:cNvSpPr/>
            <p:nvPr/>
          </p:nvSpPr>
          <p:spPr>
            <a:xfrm>
              <a:off x="6373538" y="135784"/>
              <a:ext cx="1182226" cy="17690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8" name="Rectangle: Rounded Corners 4">
              <a:extLst>
                <a:ext uri="{FF2B5EF4-FFF2-40B4-BE49-F238E27FC236}">
                  <a16:creationId xmlns:a16="http://schemas.microsoft.com/office/drawing/2014/main" id="{082B736B-648E-894D-D78D-567161229D1A}"/>
                </a:ext>
              </a:extLst>
            </p:cNvPr>
            <p:cNvSpPr txBox="1"/>
            <p:nvPr/>
          </p:nvSpPr>
          <p:spPr>
            <a:xfrm>
              <a:off x="6408164" y="170410"/>
              <a:ext cx="1112974" cy="1734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approved: adjust application based on </a:t>
              </a:r>
              <a:r>
                <a:rPr lang="en-US" sz="1600" dirty="0"/>
                <a:t>Scorecard</a:t>
              </a:r>
              <a:r>
                <a:rPr lang="en-US" sz="1600" kern="1200" dirty="0"/>
                <a:t> feedback. </a:t>
              </a:r>
            </a:p>
          </p:txBody>
        </p:sp>
      </p:grpSp>
      <p:grpSp>
        <p:nvGrpSpPr>
          <p:cNvPr id="22" name="Group 21">
            <a:extLst>
              <a:ext uri="{FF2B5EF4-FFF2-40B4-BE49-F238E27FC236}">
                <a16:creationId xmlns:a16="http://schemas.microsoft.com/office/drawing/2014/main" id="{284E9BCF-35FB-F714-2D27-E7AE1ABEA53B}"/>
              </a:ext>
            </a:extLst>
          </p:cNvPr>
          <p:cNvGrpSpPr/>
          <p:nvPr/>
        </p:nvGrpSpPr>
        <p:grpSpPr>
          <a:xfrm>
            <a:off x="2665549" y="4368615"/>
            <a:ext cx="1000425" cy="1591334"/>
            <a:chOff x="2318604" y="2761876"/>
            <a:chExt cx="1000425" cy="1591334"/>
          </a:xfrm>
        </p:grpSpPr>
        <p:sp>
          <p:nvSpPr>
            <p:cNvPr id="23" name="Rectangle: Rounded Corners 22">
              <a:extLst>
                <a:ext uri="{FF2B5EF4-FFF2-40B4-BE49-F238E27FC236}">
                  <a16:creationId xmlns:a16="http://schemas.microsoft.com/office/drawing/2014/main" id="{6C2FCD83-3DEA-62AA-4A58-564EA3A401C8}"/>
                </a:ext>
              </a:extLst>
            </p:cNvPr>
            <p:cNvSpPr/>
            <p:nvPr/>
          </p:nvSpPr>
          <p:spPr>
            <a:xfrm>
              <a:off x="2318604" y="2761876"/>
              <a:ext cx="1000425" cy="15913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4" name="Rectangle: Rounded Corners 4">
              <a:extLst>
                <a:ext uri="{FF2B5EF4-FFF2-40B4-BE49-F238E27FC236}">
                  <a16:creationId xmlns:a16="http://schemas.microsoft.com/office/drawing/2014/main" id="{5AF2961C-8402-3374-2B31-A5B7B8519E31}"/>
                </a:ext>
              </a:extLst>
            </p:cNvPr>
            <p:cNvSpPr txBox="1"/>
            <p:nvPr/>
          </p:nvSpPr>
          <p:spPr>
            <a:xfrm>
              <a:off x="2347905" y="2791177"/>
              <a:ext cx="941823" cy="1532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denied: option to submit an appeal by 5 PM on August 6th</a:t>
              </a:r>
            </a:p>
          </p:txBody>
        </p:sp>
      </p:grpSp>
      <p:grpSp>
        <p:nvGrpSpPr>
          <p:cNvPr id="25" name="Group 24">
            <a:extLst>
              <a:ext uri="{FF2B5EF4-FFF2-40B4-BE49-F238E27FC236}">
                <a16:creationId xmlns:a16="http://schemas.microsoft.com/office/drawing/2014/main" id="{30527942-4FA6-B5B7-78A1-A4792A410386}"/>
              </a:ext>
            </a:extLst>
          </p:cNvPr>
          <p:cNvGrpSpPr/>
          <p:nvPr/>
        </p:nvGrpSpPr>
        <p:grpSpPr>
          <a:xfrm>
            <a:off x="4855503" y="4368615"/>
            <a:ext cx="1211381" cy="2084140"/>
            <a:chOff x="4880709" y="2921381"/>
            <a:chExt cx="1211381" cy="1512905"/>
          </a:xfrm>
        </p:grpSpPr>
        <p:sp>
          <p:nvSpPr>
            <p:cNvPr id="26" name="Rectangle: Rounded Corners 25">
              <a:extLst>
                <a:ext uri="{FF2B5EF4-FFF2-40B4-BE49-F238E27FC236}">
                  <a16:creationId xmlns:a16="http://schemas.microsoft.com/office/drawing/2014/main" id="{B10761A6-FDA5-CFEF-2D05-6B15D3CCDC27}"/>
                </a:ext>
              </a:extLst>
            </p:cNvPr>
            <p:cNvSpPr/>
            <p:nvPr/>
          </p:nvSpPr>
          <p:spPr>
            <a:xfrm>
              <a:off x="4880709" y="2921381"/>
              <a:ext cx="1211381" cy="14774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Rectangle: Rounded Corners 4">
              <a:extLst>
                <a:ext uri="{FF2B5EF4-FFF2-40B4-BE49-F238E27FC236}">
                  <a16:creationId xmlns:a16="http://schemas.microsoft.com/office/drawing/2014/main" id="{FF8C3CFD-E3BB-41A8-EA80-19D185A9E9DA}"/>
                </a:ext>
              </a:extLst>
            </p:cNvPr>
            <p:cNvSpPr txBox="1"/>
            <p:nvPr/>
          </p:nvSpPr>
          <p:spPr>
            <a:xfrm>
              <a:off x="4916189" y="2956861"/>
              <a:ext cx="1052617" cy="14774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300" kern="1200" dirty="0"/>
                <a:t>Appeal request is considered by PRC &amp; if eligible is voted on by Governance Board </a:t>
              </a:r>
            </a:p>
            <a:p>
              <a:pPr marL="0" lvl="0" indent="0" algn="ctr" defTabSz="711200">
                <a:lnSpc>
                  <a:spcPct val="90000"/>
                </a:lnSpc>
                <a:spcBef>
                  <a:spcPct val="0"/>
                </a:spcBef>
                <a:spcAft>
                  <a:spcPct val="35000"/>
                </a:spcAft>
                <a:buNone/>
              </a:pPr>
              <a:r>
                <a:rPr lang="en-US" sz="1300" kern="1200" dirty="0"/>
                <a:t>(</a:t>
              </a:r>
              <a:r>
                <a:rPr lang="en-US" sz="1300" dirty="0"/>
                <a:t>August 11th</a:t>
              </a:r>
              <a:r>
                <a:rPr lang="en-US" sz="1300" kern="1200" dirty="0"/>
                <a:t>) </a:t>
              </a:r>
            </a:p>
          </p:txBody>
        </p:sp>
      </p:grpSp>
      <p:grpSp>
        <p:nvGrpSpPr>
          <p:cNvPr id="28" name="Group 27">
            <a:extLst>
              <a:ext uri="{FF2B5EF4-FFF2-40B4-BE49-F238E27FC236}">
                <a16:creationId xmlns:a16="http://schemas.microsoft.com/office/drawing/2014/main" id="{B3006678-7DDB-E76C-45E9-28616D1F6061}"/>
              </a:ext>
            </a:extLst>
          </p:cNvPr>
          <p:cNvGrpSpPr/>
          <p:nvPr/>
        </p:nvGrpSpPr>
        <p:grpSpPr>
          <a:xfrm>
            <a:off x="7610255" y="4584037"/>
            <a:ext cx="2097078" cy="1309009"/>
            <a:chOff x="7361065" y="3588558"/>
            <a:chExt cx="1475940" cy="847875"/>
          </a:xfrm>
        </p:grpSpPr>
        <p:sp>
          <p:nvSpPr>
            <p:cNvPr id="29" name="Rectangle: Rounded Corners 28">
              <a:extLst>
                <a:ext uri="{FF2B5EF4-FFF2-40B4-BE49-F238E27FC236}">
                  <a16:creationId xmlns:a16="http://schemas.microsoft.com/office/drawing/2014/main" id="{0328B639-BF4B-DBBD-E9E1-CFD2FA2BE9C7}"/>
                </a:ext>
              </a:extLst>
            </p:cNvPr>
            <p:cNvSpPr/>
            <p:nvPr/>
          </p:nvSpPr>
          <p:spPr>
            <a:xfrm>
              <a:off x="7536056" y="3601988"/>
              <a:ext cx="1158548" cy="834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0" name="Rectangle: Rounded Corners 4">
              <a:extLst>
                <a:ext uri="{FF2B5EF4-FFF2-40B4-BE49-F238E27FC236}">
                  <a16:creationId xmlns:a16="http://schemas.microsoft.com/office/drawing/2014/main" id="{8519F11F-C423-D784-1719-3DC5D1E30C3F}"/>
                </a:ext>
              </a:extLst>
            </p:cNvPr>
            <p:cNvSpPr txBox="1"/>
            <p:nvPr/>
          </p:nvSpPr>
          <p:spPr>
            <a:xfrm>
              <a:off x="7361065" y="3588558"/>
              <a:ext cx="1475940" cy="8344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400" kern="1200" dirty="0"/>
                <a:t>If appeal is denied, </a:t>
              </a:r>
            </a:p>
            <a:p>
              <a:pPr marL="0" lvl="0" indent="0" algn="ctr" defTabSz="444500">
                <a:lnSpc>
                  <a:spcPct val="90000"/>
                </a:lnSpc>
                <a:spcBef>
                  <a:spcPct val="0"/>
                </a:spcBef>
                <a:spcAft>
                  <a:spcPct val="35000"/>
                </a:spcAft>
                <a:buNone/>
              </a:pPr>
              <a:r>
                <a:rPr lang="en-US" sz="1400" kern="1200" dirty="0"/>
                <a:t>application process </a:t>
              </a:r>
            </a:p>
            <a:p>
              <a:pPr marL="0" lvl="0" indent="0" algn="ctr" defTabSz="444500">
                <a:lnSpc>
                  <a:spcPct val="90000"/>
                </a:lnSpc>
                <a:spcBef>
                  <a:spcPct val="0"/>
                </a:spcBef>
                <a:spcAft>
                  <a:spcPct val="35000"/>
                </a:spcAft>
                <a:buNone/>
              </a:pPr>
              <a:r>
                <a:rPr lang="en-US" sz="1400" kern="1200" dirty="0"/>
                <a:t>has ended. </a:t>
              </a:r>
            </a:p>
          </p:txBody>
        </p:sp>
      </p:grpSp>
      <p:sp>
        <p:nvSpPr>
          <p:cNvPr id="31" name="Arrow: Right 30">
            <a:extLst>
              <a:ext uri="{FF2B5EF4-FFF2-40B4-BE49-F238E27FC236}">
                <a16:creationId xmlns:a16="http://schemas.microsoft.com/office/drawing/2014/main" id="{B236E309-A718-C765-6BE2-62F56CB43694}"/>
              </a:ext>
            </a:extLst>
          </p:cNvPr>
          <p:cNvSpPr/>
          <p:nvPr/>
        </p:nvSpPr>
        <p:spPr>
          <a:xfrm rot="18886381">
            <a:off x="1815237" y="2560381"/>
            <a:ext cx="637957"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B32D6C30-7A87-75BB-C31A-BF97757C43F4}"/>
              </a:ext>
            </a:extLst>
          </p:cNvPr>
          <p:cNvSpPr/>
          <p:nvPr/>
        </p:nvSpPr>
        <p:spPr>
          <a:xfrm>
            <a:off x="6205437" y="2234177"/>
            <a:ext cx="717476"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FDD08B73-FC43-B0D7-E865-3459419E7F41}"/>
              </a:ext>
            </a:extLst>
          </p:cNvPr>
          <p:cNvSpPr/>
          <p:nvPr/>
        </p:nvSpPr>
        <p:spPr>
          <a:xfrm>
            <a:off x="3987594" y="2234177"/>
            <a:ext cx="71213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71FAB0C6-7282-672C-C401-3ABEC4079BEB}"/>
              </a:ext>
            </a:extLst>
          </p:cNvPr>
          <p:cNvSpPr/>
          <p:nvPr/>
        </p:nvSpPr>
        <p:spPr>
          <a:xfrm>
            <a:off x="8357445" y="2163274"/>
            <a:ext cx="2363563"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7A5D55AB-BBD9-BBF4-4AD6-894861AAA275}"/>
              </a:ext>
            </a:extLst>
          </p:cNvPr>
          <p:cNvSpPr/>
          <p:nvPr/>
        </p:nvSpPr>
        <p:spPr>
          <a:xfrm>
            <a:off x="3943727" y="4865011"/>
            <a:ext cx="717476"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C70FFA2-0ED2-6026-8E1A-FFD9B242F4FF}"/>
              </a:ext>
            </a:extLst>
          </p:cNvPr>
          <p:cNvSpPr/>
          <p:nvPr/>
        </p:nvSpPr>
        <p:spPr>
          <a:xfrm>
            <a:off x="6164198" y="4942214"/>
            <a:ext cx="1645903" cy="6057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0092D17A-A28F-6209-C868-6D6415F0C1D4}"/>
              </a:ext>
            </a:extLst>
          </p:cNvPr>
          <p:cNvSpPr/>
          <p:nvPr/>
        </p:nvSpPr>
        <p:spPr>
          <a:xfrm rot="7947479">
            <a:off x="3772645" y="3514662"/>
            <a:ext cx="1272978"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9420C540-125A-5C79-7765-904C99E1D66D}"/>
              </a:ext>
            </a:extLst>
          </p:cNvPr>
          <p:cNvSpPr/>
          <p:nvPr/>
        </p:nvSpPr>
        <p:spPr>
          <a:xfrm rot="18846496">
            <a:off x="6041525" y="3643448"/>
            <a:ext cx="1736597" cy="60016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DEC84D-EFBC-669C-849E-53D1559FDA15}"/>
              </a:ext>
            </a:extLst>
          </p:cNvPr>
          <p:cNvSpPr txBox="1"/>
          <p:nvPr/>
        </p:nvSpPr>
        <p:spPr>
          <a:xfrm rot="18802069">
            <a:off x="5922497" y="3715407"/>
            <a:ext cx="2040601" cy="338554"/>
          </a:xfrm>
          <a:prstGeom prst="rect">
            <a:avLst/>
          </a:prstGeom>
          <a:noFill/>
        </p:spPr>
        <p:txBody>
          <a:bodyPr wrap="square" rtlCol="0">
            <a:spAutoFit/>
          </a:bodyPr>
          <a:lstStyle/>
          <a:p>
            <a:r>
              <a:rPr lang="en-US" sz="1600"/>
              <a:t>Appeal Approved</a:t>
            </a:r>
          </a:p>
        </p:txBody>
      </p:sp>
      <p:sp>
        <p:nvSpPr>
          <p:cNvPr id="13" name="TextBox 12">
            <a:extLst>
              <a:ext uri="{FF2B5EF4-FFF2-40B4-BE49-F238E27FC236}">
                <a16:creationId xmlns:a16="http://schemas.microsoft.com/office/drawing/2014/main" id="{571F2089-6BAE-7611-89A0-880FAAA50C33}"/>
              </a:ext>
            </a:extLst>
          </p:cNvPr>
          <p:cNvSpPr txBox="1"/>
          <p:nvPr/>
        </p:nvSpPr>
        <p:spPr>
          <a:xfrm>
            <a:off x="6102365" y="5108331"/>
            <a:ext cx="1728130" cy="338554"/>
          </a:xfrm>
          <a:prstGeom prst="rect">
            <a:avLst/>
          </a:prstGeom>
          <a:noFill/>
        </p:spPr>
        <p:txBody>
          <a:bodyPr wrap="square" rtlCol="0">
            <a:spAutoFit/>
          </a:bodyPr>
          <a:lstStyle/>
          <a:p>
            <a:r>
              <a:rPr lang="en-US" sz="1600"/>
              <a:t>Appeal Denied</a:t>
            </a:r>
          </a:p>
        </p:txBody>
      </p:sp>
      <p:sp>
        <p:nvSpPr>
          <p:cNvPr id="14" name="Oval 13">
            <a:extLst>
              <a:ext uri="{FF2B5EF4-FFF2-40B4-BE49-F238E27FC236}">
                <a16:creationId xmlns:a16="http://schemas.microsoft.com/office/drawing/2014/main" id="{AA6D96F3-4C2D-E3AC-B3A1-70A44E472117}"/>
              </a:ext>
            </a:extLst>
          </p:cNvPr>
          <p:cNvSpPr/>
          <p:nvPr/>
        </p:nvSpPr>
        <p:spPr>
          <a:xfrm>
            <a:off x="12948" y="3108741"/>
            <a:ext cx="2494888" cy="315530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CF58C55-68E3-8DDE-9A97-85F5F0A01AB9}"/>
              </a:ext>
            </a:extLst>
          </p:cNvPr>
          <p:cNvSpPr txBox="1"/>
          <p:nvPr/>
        </p:nvSpPr>
        <p:spPr>
          <a:xfrm>
            <a:off x="126544" y="3429000"/>
            <a:ext cx="2286160" cy="2377574"/>
          </a:xfrm>
          <a:prstGeom prst="rect">
            <a:avLst/>
          </a:prstGeom>
          <a:noFill/>
        </p:spPr>
        <p:txBody>
          <a:bodyPr wrap="square" rtlCol="0">
            <a:spAutoFit/>
          </a:bodyPr>
          <a:lstStyle/>
          <a:p>
            <a:pPr lvl="0" algn="ctr" defTabSz="622300">
              <a:lnSpc>
                <a:spcPct val="90000"/>
              </a:lnSpc>
              <a:spcBef>
                <a:spcPct val="0"/>
              </a:spcBef>
              <a:spcAft>
                <a:spcPct val="35000"/>
              </a:spcAft>
            </a:pPr>
            <a:r>
              <a:rPr lang="en-US"/>
              <a:t>STEP 2: </a:t>
            </a:r>
          </a:p>
          <a:p>
            <a:pPr lvl="0" algn="ctr" defTabSz="622300">
              <a:lnSpc>
                <a:spcPct val="90000"/>
              </a:lnSpc>
              <a:spcBef>
                <a:spcPct val="0"/>
              </a:spcBef>
              <a:spcAft>
                <a:spcPct val="35000"/>
              </a:spcAft>
            </a:pPr>
            <a:r>
              <a:rPr lang="en-US"/>
              <a:t>Submit Application materials to the </a:t>
            </a:r>
          </a:p>
          <a:p>
            <a:pPr lvl="0" algn="ctr" defTabSz="622300">
              <a:lnSpc>
                <a:spcPct val="90000"/>
              </a:lnSpc>
              <a:spcBef>
                <a:spcPct val="0"/>
              </a:spcBef>
              <a:spcAft>
                <a:spcPct val="35000"/>
              </a:spcAft>
            </a:pPr>
            <a:r>
              <a:rPr lang="en-US"/>
              <a:t>NC BoS CoC at NCCEH in </a:t>
            </a:r>
            <a:r>
              <a:rPr lang="en-US" err="1"/>
              <a:t>ZoomGrants</a:t>
            </a:r>
            <a:r>
              <a:rPr lang="en-US"/>
              <a:t> </a:t>
            </a:r>
          </a:p>
          <a:p>
            <a:pPr lvl="0" algn="ctr" defTabSz="622300">
              <a:lnSpc>
                <a:spcPct val="90000"/>
              </a:lnSpc>
              <a:spcBef>
                <a:spcPct val="0"/>
              </a:spcBef>
              <a:spcAft>
                <a:spcPct val="35000"/>
              </a:spcAft>
            </a:pPr>
            <a:r>
              <a:rPr lang="en-US"/>
              <a:t>(Monday, July 13</a:t>
            </a:r>
            <a:r>
              <a:rPr lang="en-US" baseline="30000"/>
              <a:t>th</a:t>
            </a:r>
            <a:r>
              <a:rPr lang="en-US"/>
              <a:t> by 5 PM)</a:t>
            </a:r>
          </a:p>
        </p:txBody>
      </p:sp>
      <p:pic>
        <p:nvPicPr>
          <p:cNvPr id="4" name="Graphic 3" descr="Construction Barricade with solid fill">
            <a:extLst>
              <a:ext uri="{FF2B5EF4-FFF2-40B4-BE49-F238E27FC236}">
                <a16:creationId xmlns:a16="http://schemas.microsoft.com/office/drawing/2014/main" id="{08719808-98DD-F77B-C4DE-544BB7E7A2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97150" y="5349643"/>
            <a:ext cx="914400" cy="914400"/>
          </a:xfrm>
          <a:prstGeom prst="rect">
            <a:avLst/>
          </a:prstGeom>
        </p:spPr>
      </p:pic>
      <p:sp>
        <p:nvSpPr>
          <p:cNvPr id="5" name="TextBox 4">
            <a:extLst>
              <a:ext uri="{FF2B5EF4-FFF2-40B4-BE49-F238E27FC236}">
                <a16:creationId xmlns:a16="http://schemas.microsoft.com/office/drawing/2014/main" id="{67744386-4BF5-EB50-9D95-AEBC82553388}"/>
              </a:ext>
            </a:extLst>
          </p:cNvPr>
          <p:cNvSpPr txBox="1"/>
          <p:nvPr/>
        </p:nvSpPr>
        <p:spPr>
          <a:xfrm>
            <a:off x="8454887" y="2234177"/>
            <a:ext cx="2133600" cy="369332"/>
          </a:xfrm>
          <a:prstGeom prst="rect">
            <a:avLst/>
          </a:prstGeom>
          <a:noFill/>
        </p:spPr>
        <p:txBody>
          <a:bodyPr wrap="square" rtlCol="0">
            <a:spAutoFit/>
          </a:bodyPr>
          <a:lstStyle/>
          <a:p>
            <a:r>
              <a:rPr lang="en-US"/>
              <a:t>Proceed to Step 3</a:t>
            </a:r>
          </a:p>
        </p:txBody>
      </p:sp>
    </p:spTree>
    <p:extLst>
      <p:ext uri="{BB962C8B-B14F-4D97-AF65-F5344CB8AC3E}">
        <p14:creationId xmlns:p14="http://schemas.microsoft.com/office/powerpoint/2010/main" val="424981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F747D-14AA-08C6-526B-CDA7EE0F1F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A219B-92BE-AB8E-3240-C0FB4D1893E3}"/>
              </a:ext>
            </a:extLst>
          </p:cNvPr>
          <p:cNvSpPr>
            <a:spLocks noGrp="1"/>
          </p:cNvSpPr>
          <p:nvPr>
            <p:ph type="title"/>
          </p:nvPr>
        </p:nvSpPr>
        <p:spPr/>
        <p:txBody>
          <a:bodyPr>
            <a:normAutofit/>
          </a:bodyPr>
          <a:lstStyle/>
          <a:p>
            <a:r>
              <a:rPr lang="en-US" dirty="0"/>
              <a:t>Step 3: Submit Application to NC ESG Office</a:t>
            </a:r>
          </a:p>
        </p:txBody>
      </p:sp>
      <p:sp>
        <p:nvSpPr>
          <p:cNvPr id="32" name="Oval 31">
            <a:extLst>
              <a:ext uri="{FF2B5EF4-FFF2-40B4-BE49-F238E27FC236}">
                <a16:creationId xmlns:a16="http://schemas.microsoft.com/office/drawing/2014/main" id="{4B1CE9B1-0BA3-C7AD-D044-75EEB4920F1B}"/>
              </a:ext>
            </a:extLst>
          </p:cNvPr>
          <p:cNvSpPr/>
          <p:nvPr/>
        </p:nvSpPr>
        <p:spPr>
          <a:xfrm>
            <a:off x="1773936" y="1901953"/>
            <a:ext cx="3036603" cy="356961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F42402A-852E-42B3-317E-A880AC6D9E91}"/>
              </a:ext>
            </a:extLst>
          </p:cNvPr>
          <p:cNvSpPr txBox="1"/>
          <p:nvPr/>
        </p:nvSpPr>
        <p:spPr>
          <a:xfrm>
            <a:off x="2011680" y="2377441"/>
            <a:ext cx="2587878" cy="2554545"/>
          </a:xfrm>
          <a:prstGeom prst="rect">
            <a:avLst/>
          </a:prstGeom>
          <a:noFill/>
        </p:spPr>
        <p:txBody>
          <a:bodyPr wrap="square" rtlCol="0">
            <a:spAutoFit/>
          </a:bodyPr>
          <a:lstStyle/>
          <a:p>
            <a:pPr algn="ctr"/>
            <a:r>
              <a:rPr lang="en-US" sz="2000" b="1" dirty="0">
                <a:solidFill>
                  <a:schemeClr val="bg2"/>
                </a:solidFill>
              </a:rPr>
              <a:t>STEP 3:</a:t>
            </a:r>
          </a:p>
          <a:p>
            <a:pPr algn="ctr"/>
            <a:r>
              <a:rPr lang="en-US" sz="2000" b="1" dirty="0">
                <a:solidFill>
                  <a:schemeClr val="bg2"/>
                </a:solidFill>
              </a:rPr>
              <a:t>Submit final Application materials to the NC ESG Office via Smartsheet</a:t>
            </a:r>
          </a:p>
          <a:p>
            <a:pPr algn="ctr"/>
            <a:endParaRPr lang="en-US" sz="2000" b="1" dirty="0">
              <a:solidFill>
                <a:schemeClr val="bg2"/>
              </a:solidFill>
            </a:endParaRPr>
          </a:p>
          <a:p>
            <a:pPr algn="ctr"/>
            <a:r>
              <a:rPr lang="en-US" sz="2000" b="1" dirty="0">
                <a:solidFill>
                  <a:schemeClr val="bg2"/>
                </a:solidFill>
              </a:rPr>
              <a:t> (Monday, August 24</a:t>
            </a:r>
            <a:r>
              <a:rPr lang="en-US" sz="2000" b="1" baseline="30000" dirty="0">
                <a:solidFill>
                  <a:schemeClr val="bg2"/>
                </a:solidFill>
              </a:rPr>
              <a:t>th</a:t>
            </a:r>
            <a:r>
              <a:rPr lang="en-US" sz="2000" b="1" dirty="0">
                <a:solidFill>
                  <a:schemeClr val="bg2"/>
                </a:solidFill>
              </a:rPr>
              <a:t> </a:t>
            </a:r>
          </a:p>
          <a:p>
            <a:pPr algn="ctr"/>
            <a:r>
              <a:rPr lang="en-US" sz="2000" b="1" dirty="0">
                <a:solidFill>
                  <a:schemeClr val="bg2"/>
                </a:solidFill>
              </a:rPr>
              <a:t>by 5 PM)</a:t>
            </a:r>
          </a:p>
        </p:txBody>
      </p:sp>
      <p:sp>
        <p:nvSpPr>
          <p:cNvPr id="5" name="Arrow: Right 4">
            <a:extLst>
              <a:ext uri="{FF2B5EF4-FFF2-40B4-BE49-F238E27FC236}">
                <a16:creationId xmlns:a16="http://schemas.microsoft.com/office/drawing/2014/main" id="{3ECCC68D-6272-39A1-B056-9EF0A5BFDEE2}"/>
              </a:ext>
            </a:extLst>
          </p:cNvPr>
          <p:cNvSpPr/>
          <p:nvPr/>
        </p:nvSpPr>
        <p:spPr>
          <a:xfrm>
            <a:off x="463826" y="3429000"/>
            <a:ext cx="1081889" cy="48463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D1E5811-3C46-819E-A1D6-A5F285ED94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0539" y="1386433"/>
            <a:ext cx="6459120" cy="4881776"/>
          </a:xfrm>
          <a:prstGeom prst="rect">
            <a:avLst/>
          </a:prstGeom>
        </p:spPr>
      </p:pic>
    </p:spTree>
    <p:extLst>
      <p:ext uri="{BB962C8B-B14F-4D97-AF65-F5344CB8AC3E}">
        <p14:creationId xmlns:p14="http://schemas.microsoft.com/office/powerpoint/2010/main" val="2549924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51B0-356F-8F37-CBEF-D1B3230F7F03}"/>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FD29C687-DE2B-9448-C742-F8D5B31B1E26}"/>
              </a:ext>
            </a:extLst>
          </p:cNvPr>
          <p:cNvSpPr>
            <a:spLocks noGrp="1"/>
          </p:cNvSpPr>
          <p:nvPr>
            <p:ph type="subTitle" idx="1"/>
          </p:nvPr>
        </p:nvSpPr>
        <p:spPr>
          <a:xfrm>
            <a:off x="1219200" y="1791093"/>
            <a:ext cx="9677400" cy="2171307"/>
          </a:xfrm>
        </p:spPr>
        <p:txBody>
          <a:bodyPr lIns="91440" tIns="45720" rIns="91440" bIns="45720" anchor="t">
            <a:normAutofit/>
          </a:bodyPr>
          <a:lstStyle/>
          <a:p>
            <a:pPr defTabSz="914380">
              <a:lnSpc>
                <a:spcPct val="90000"/>
              </a:lnSpc>
              <a:spcBef>
                <a:spcPts val="1001"/>
              </a:spcBef>
              <a:buClrTx/>
              <a:buSzTx/>
            </a:pPr>
            <a:r>
              <a:rPr lang="en-US" sz="6000" b="1" dirty="0">
                <a:latin typeface="Calibri" panose="020F0502020204030204"/>
              </a:rPr>
              <a:t>ESG Competition </a:t>
            </a:r>
            <a:r>
              <a:rPr lang="en-US" sz="6000" b="1" dirty="0">
                <a:latin typeface="Calibri" panose="020F0502020204030204"/>
                <a:cs typeface="Calibri"/>
              </a:rPr>
              <a:t>Timeline</a:t>
            </a:r>
          </a:p>
          <a:p>
            <a:endParaRPr lang="en-US" dirty="0"/>
          </a:p>
        </p:txBody>
      </p:sp>
    </p:spTree>
    <p:extLst>
      <p:ext uri="{BB962C8B-B14F-4D97-AF65-F5344CB8AC3E}">
        <p14:creationId xmlns:p14="http://schemas.microsoft.com/office/powerpoint/2010/main" val="3888318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4E88-E39D-E0AA-827D-591E961D979C}"/>
              </a:ext>
            </a:extLst>
          </p:cNvPr>
          <p:cNvSpPr>
            <a:spLocks noGrp="1"/>
          </p:cNvSpPr>
          <p:nvPr>
            <p:ph type="title"/>
          </p:nvPr>
        </p:nvSpPr>
        <p:spPr>
          <a:xfrm>
            <a:off x="365760" y="-274320"/>
            <a:ext cx="10302240" cy="1280160"/>
          </a:xfrm>
        </p:spPr>
        <p:txBody>
          <a:bodyPr/>
          <a:lstStyle/>
          <a:p>
            <a:r>
              <a:rPr lang="en-US" dirty="0"/>
              <a:t>CY2027 ESG Competition Timeline</a:t>
            </a:r>
          </a:p>
        </p:txBody>
      </p:sp>
      <p:graphicFrame>
        <p:nvGraphicFramePr>
          <p:cNvPr id="4" name="Table 4">
            <a:extLst>
              <a:ext uri="{FF2B5EF4-FFF2-40B4-BE49-F238E27FC236}">
                <a16:creationId xmlns:a16="http://schemas.microsoft.com/office/drawing/2014/main" id="{4C214C02-7D82-AE9E-6895-50326FE27CC6}"/>
              </a:ext>
            </a:extLst>
          </p:cNvPr>
          <p:cNvGraphicFramePr>
            <a:graphicFrameLocks noGrp="1"/>
          </p:cNvGraphicFramePr>
          <p:nvPr>
            <p:ph sz="quarter" idx="1"/>
            <p:extLst>
              <p:ext uri="{D42A27DB-BD31-4B8C-83A1-F6EECF244321}">
                <p14:modId xmlns:p14="http://schemas.microsoft.com/office/powerpoint/2010/main" val="2099298967"/>
              </p:ext>
            </p:extLst>
          </p:nvPr>
        </p:nvGraphicFramePr>
        <p:xfrm>
          <a:off x="365760" y="1005841"/>
          <a:ext cx="11659226" cy="5734373"/>
        </p:xfrm>
        <a:graphic>
          <a:graphicData uri="http://schemas.openxmlformats.org/drawingml/2006/table">
            <a:tbl>
              <a:tblPr firstRow="1" bandRow="1">
                <a:tableStyleId>{5C22544A-7EE6-4342-B048-85BDC9FD1C3A}</a:tableStyleId>
              </a:tblPr>
              <a:tblGrid>
                <a:gridCol w="7054301">
                  <a:extLst>
                    <a:ext uri="{9D8B030D-6E8A-4147-A177-3AD203B41FA5}">
                      <a16:colId xmlns:a16="http://schemas.microsoft.com/office/drawing/2014/main" val="4272436893"/>
                    </a:ext>
                  </a:extLst>
                </a:gridCol>
                <a:gridCol w="4604925">
                  <a:extLst>
                    <a:ext uri="{9D8B030D-6E8A-4147-A177-3AD203B41FA5}">
                      <a16:colId xmlns:a16="http://schemas.microsoft.com/office/drawing/2014/main" val="431733960"/>
                    </a:ext>
                  </a:extLst>
                </a:gridCol>
              </a:tblGrid>
              <a:tr h="355219">
                <a:tc>
                  <a:txBody>
                    <a:bodyPr/>
                    <a:lstStyle/>
                    <a:p>
                      <a:pPr marL="0" marR="0">
                        <a:spcBef>
                          <a:spcPts val="0"/>
                        </a:spcBef>
                        <a:spcAft>
                          <a:spcPts val="0"/>
                        </a:spcAft>
                      </a:pPr>
                      <a:r>
                        <a:rPr lang="en-US" sz="1800" b="1">
                          <a:solidFill>
                            <a:srgbClr val="FFFFFF"/>
                          </a:solidFill>
                          <a:effectLst/>
                          <a:latin typeface="Calibri" panose="020F0502020204030204" pitchFamily="34" charset="0"/>
                          <a:ea typeface="MS Mincho" panose="02020609040205080304" pitchFamily="49" charset="-128"/>
                          <a:cs typeface="Arial" panose="020B0604020202020204" pitchFamily="34" charset="0"/>
                        </a:rPr>
                        <a:t>Activity</a:t>
                      </a:r>
                      <a:endParaRPr lang="en-US" sz="180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pPr>
                      <a:r>
                        <a:rPr lang="en-US" sz="1800" b="1" dirty="0">
                          <a:solidFill>
                            <a:srgbClr val="FFFFFF"/>
                          </a:solidFill>
                          <a:effectLst/>
                          <a:latin typeface="Calibri" panose="020F0502020204030204" pitchFamily="34" charset="0"/>
                          <a:ea typeface="MS Mincho" panose="02020609040205080304" pitchFamily="49" charset="-128"/>
                          <a:cs typeface="Arial" panose="020B0604020202020204" pitchFamily="34" charset="0"/>
                        </a:rPr>
                        <a:t>Due Date</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275430207"/>
                  </a:ext>
                </a:extLst>
              </a:tr>
              <a:tr h="29314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ESG Program Competition Webinar</a:t>
                      </a:r>
                    </a:p>
                  </a:txBody>
                  <a:tcPr marL="68580" marR="68580" marT="0" marB="0" anchor="ct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Thursday, May 21, 2026, at 10 AM</a:t>
                      </a:r>
                    </a:p>
                  </a:txBody>
                  <a:tcPr marL="68580" marR="68580" marT="0" marB="0"/>
                </a:tc>
                <a:extLst>
                  <a:ext uri="{0D108BD9-81ED-4DB2-BD59-A6C34878D82A}">
                    <a16:rowId xmlns:a16="http://schemas.microsoft.com/office/drawing/2014/main" val="2965240880"/>
                  </a:ext>
                </a:extLst>
              </a:tr>
              <a:tr h="293145">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STEP 1: Intent to Apply/Intent to Return Forms Open</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Friday, May 22, 2026, by 9 AM</a:t>
                      </a:r>
                    </a:p>
                  </a:txBody>
                  <a:tcPr marL="68580" marR="68580" marT="0" marB="0"/>
                </a:tc>
                <a:extLst>
                  <a:ext uri="{0D108BD9-81ED-4DB2-BD59-A6C34878D82A}">
                    <a16:rowId xmlns:a16="http://schemas.microsoft.com/office/drawing/2014/main" val="3371870742"/>
                  </a:ext>
                </a:extLst>
              </a:tr>
              <a:tr h="29314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Intent Process Office Hour</a:t>
                      </a:r>
                    </a:p>
                  </a:txBody>
                  <a:tcPr marL="68580" marR="68580" marT="0" marB="0" anchor="ct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Wednesday, June 3, 2026 at 1 PM</a:t>
                      </a:r>
                    </a:p>
                  </a:txBody>
                  <a:tcPr marL="68580" marR="68580" marT="0" marB="0"/>
                </a:tc>
                <a:extLst>
                  <a:ext uri="{0D108BD9-81ED-4DB2-BD59-A6C34878D82A}">
                    <a16:rowId xmlns:a16="http://schemas.microsoft.com/office/drawing/2014/main" val="2601882325"/>
                  </a:ext>
                </a:extLst>
              </a:tr>
              <a:tr h="293145">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RFA Released by NC DHHS, NC ESG Office</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Tuesday, June 9, 2026</a:t>
                      </a:r>
                    </a:p>
                  </a:txBody>
                  <a:tcPr marL="68580" marR="68580" marT="0" marB="0"/>
                </a:tc>
                <a:extLst>
                  <a:ext uri="{0D108BD9-81ED-4DB2-BD59-A6C34878D82A}">
                    <a16:rowId xmlns:a16="http://schemas.microsoft.com/office/drawing/2014/main" val="4286229081"/>
                  </a:ext>
                </a:extLst>
              </a:tr>
              <a:tr h="58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STEP 2: NC BoS CoC Instructions Released in </a:t>
                      </a:r>
                      <a:r>
                        <a:rPr lang="en-US" sz="2000" dirty="0" err="1">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ZoomGrants</a:t>
                      </a: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/Scorecard &amp; Appeals Process on the NCCEH website</a:t>
                      </a:r>
                    </a:p>
                  </a:txBody>
                  <a:tcPr marL="68580" marR="68580" marT="0" marB="0" anchor="ctr"/>
                </a:tc>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5 PM on Wednesday June 10, 2026</a:t>
                      </a:r>
                    </a:p>
                  </a:txBody>
                  <a:tcPr marL="68580" marR="68580" marT="0" marB="0"/>
                </a:tc>
                <a:extLst>
                  <a:ext uri="{0D108BD9-81ED-4DB2-BD59-A6C34878D82A}">
                    <a16:rowId xmlns:a16="http://schemas.microsoft.com/office/drawing/2014/main" val="2889091532"/>
                  </a:ext>
                </a:extLst>
              </a:tr>
              <a:tr h="293145">
                <a:tc>
                  <a:txBody>
                    <a:bodyPr/>
                    <a:lstStyle/>
                    <a:p>
                      <a:pPr marL="0" marR="0">
                        <a:spcBef>
                          <a:spcPts val="0"/>
                        </a:spcBef>
                        <a:spcAft>
                          <a:spcPts val="0"/>
                        </a:spcAft>
                      </a:pPr>
                      <a:r>
                        <a:rPr lang="en-US" sz="2000">
                          <a:solidFill>
                            <a:srgbClr val="2D737E"/>
                          </a:solidFill>
                          <a:effectLst/>
                          <a:latin typeface="Calibri" panose="020F0502020204030204" pitchFamily="34" charset="0"/>
                          <a:ea typeface="MS Mincho" panose="02020609040205080304" pitchFamily="49" charset="-128"/>
                          <a:cs typeface="Arial" panose="020B0604020202020204" pitchFamily="34" charset="0"/>
                        </a:rPr>
                        <a:t>NC ESG Office RFA webinar</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June 12, 15, &amp; 18</a:t>
                      </a:r>
                    </a:p>
                  </a:txBody>
                  <a:tcPr marL="68580" marR="68580" marT="0" marB="0" anchor="ctr"/>
                </a:tc>
                <a:extLst>
                  <a:ext uri="{0D108BD9-81ED-4DB2-BD59-A6C34878D82A}">
                    <a16:rowId xmlns:a16="http://schemas.microsoft.com/office/drawing/2014/main" val="1576828797"/>
                  </a:ext>
                </a:extLst>
              </a:tr>
              <a:tr h="403577">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Intent to Apply/Intent to Return Forms Due</a:t>
                      </a:r>
                    </a:p>
                  </a:txBody>
                  <a:tcPr marL="68580" marR="68580" marT="0" marB="0" anchor="ctr"/>
                </a:tc>
                <a:tc>
                  <a:txBody>
                    <a:bodyPr/>
                    <a:lstStyle/>
                    <a:p>
                      <a:pPr marL="0" marR="0" indent="0">
                        <a:spcBef>
                          <a:spcPts val="0"/>
                        </a:spcBef>
                        <a:spcAft>
                          <a:spcPts val="0"/>
                        </a:spcAft>
                        <a:buFont typeface="Arial" panose="020B0604020202020204" pitchFamily="34" charset="0"/>
                        <a:buNone/>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5 PM on Monday, June 15, 2026</a:t>
                      </a:r>
                    </a:p>
                  </a:txBody>
                  <a:tcPr marL="68580" marR="68580" marT="0" marB="0" anchor="ctr"/>
                </a:tc>
                <a:extLst>
                  <a:ext uri="{0D108BD9-81ED-4DB2-BD59-A6C34878D82A}">
                    <a16:rowId xmlns:a16="http://schemas.microsoft.com/office/drawing/2014/main" val="2364589281"/>
                  </a:ext>
                </a:extLst>
              </a:tr>
              <a:tr h="403577">
                <a:tc>
                  <a:txBody>
                    <a:bodyPr/>
                    <a:lstStyle/>
                    <a:p>
                      <a:pPr marL="0" marR="0">
                        <a:spcBef>
                          <a:spcPts val="0"/>
                        </a:spcBef>
                        <a:spcAft>
                          <a:spcPts val="0"/>
                        </a:spcAft>
                      </a:pPr>
                      <a:r>
                        <a:rPr lang="en-US" sz="2000" dirty="0">
                          <a:effectLst/>
                          <a:latin typeface="Calibri" panose="020F0502020204030204" pitchFamily="34" charset="0"/>
                          <a:ea typeface="MS Mincho" panose="02020609040205080304" pitchFamily="49" charset="-128"/>
                          <a:cs typeface="Arial" panose="020B0604020202020204" pitchFamily="34" charset="0"/>
                        </a:rPr>
                        <a:t>NC BoS CoC Webinar for all applicants on </a:t>
                      </a:r>
                      <a:r>
                        <a:rPr lang="en-US" sz="2000" dirty="0" err="1">
                          <a:effectLst/>
                          <a:latin typeface="Calibri" panose="020F0502020204030204" pitchFamily="34" charset="0"/>
                          <a:ea typeface="MS Mincho" panose="02020609040205080304" pitchFamily="49" charset="-128"/>
                          <a:cs typeface="Arial" panose="020B0604020202020204" pitchFamily="34" charset="0"/>
                        </a:rPr>
                        <a:t>ZoomGrants</a:t>
                      </a:r>
                      <a:endParaRPr lang="en-US" sz="20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indent="0">
                        <a:spcBef>
                          <a:spcPts val="0"/>
                        </a:spcBef>
                        <a:spcAft>
                          <a:spcPts val="0"/>
                        </a:spcAft>
                        <a:buFont typeface="Arial" panose="020B0604020202020204" pitchFamily="34" charset="0"/>
                        <a:buNone/>
                      </a:pPr>
                      <a:r>
                        <a:rPr lang="en-US" sz="2000" dirty="0">
                          <a:effectLst/>
                          <a:latin typeface="Calibri" panose="020F0502020204030204" pitchFamily="34" charset="0"/>
                          <a:ea typeface="MS Mincho" panose="02020609040205080304" pitchFamily="49" charset="-128"/>
                          <a:cs typeface="Arial" panose="020B0604020202020204" pitchFamily="34" charset="0"/>
                        </a:rPr>
                        <a:t>June 18, 2026, at 1 PM</a:t>
                      </a:r>
                    </a:p>
                  </a:txBody>
                  <a:tcPr marL="68580" marR="68580" marT="0" marB="0" anchor="ctr"/>
                </a:tc>
                <a:extLst>
                  <a:ext uri="{0D108BD9-81ED-4DB2-BD59-A6C34878D82A}">
                    <a16:rowId xmlns:a16="http://schemas.microsoft.com/office/drawing/2014/main" val="2386206013"/>
                  </a:ext>
                </a:extLst>
              </a:tr>
              <a:tr h="586290">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Applicant Office Hours</a:t>
                      </a:r>
                    </a:p>
                  </a:txBody>
                  <a:tcPr marL="68580" marR="68580" marT="0" marB="0" anchor="ctr"/>
                </a:tc>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June 23</a:t>
                      </a:r>
                      <a:r>
                        <a:rPr lang="en-US" sz="2000" baseline="30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rd</a:t>
                      </a: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 at 10 AM; June 25</a:t>
                      </a:r>
                      <a:r>
                        <a:rPr lang="en-US" sz="2000" baseline="30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th</a:t>
                      </a: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 at 10 AM; </a:t>
                      </a:r>
                    </a:p>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July 7</a:t>
                      </a:r>
                      <a:r>
                        <a:rPr lang="en-US" sz="2000" baseline="30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th</a:t>
                      </a: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 at 1 PM; July 9</a:t>
                      </a:r>
                      <a:r>
                        <a:rPr lang="en-US" sz="2000" baseline="30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th</a:t>
                      </a: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 at 1 PM</a:t>
                      </a:r>
                    </a:p>
                  </a:txBody>
                  <a:tcPr marL="68580" marR="68580" marT="0" marB="0" anchor="ctr"/>
                </a:tc>
                <a:extLst>
                  <a:ext uri="{0D108BD9-81ED-4DB2-BD59-A6C34878D82A}">
                    <a16:rowId xmlns:a16="http://schemas.microsoft.com/office/drawing/2014/main" val="1509386929"/>
                  </a:ext>
                </a:extLst>
              </a:tr>
              <a:tr h="293145">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Project Apps due to NC BoS CoC at NCCEH</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By 5 PM on Monday, July 13, 2026</a:t>
                      </a:r>
                    </a:p>
                  </a:txBody>
                  <a:tcPr marL="68580" marR="68580" marT="0" marB="0" anchor="ctr"/>
                </a:tc>
                <a:extLst>
                  <a:ext uri="{0D108BD9-81ED-4DB2-BD59-A6C34878D82A}">
                    <a16:rowId xmlns:a16="http://schemas.microsoft.com/office/drawing/2014/main" val="744553459"/>
                  </a:ext>
                </a:extLst>
              </a:tr>
              <a:tr h="293145">
                <a:tc>
                  <a:txBody>
                    <a:bodyPr/>
                    <a:lstStyle/>
                    <a:p>
                      <a:pPr marL="0" marR="0">
                        <a:spcBef>
                          <a:spcPts val="0"/>
                        </a:spcBef>
                        <a:spcAft>
                          <a:spcPts val="0"/>
                        </a:spcAft>
                      </a:pPr>
                      <a:r>
                        <a:rPr lang="en-US" sz="200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Project Apps Review</a:t>
                      </a:r>
                    </a:p>
                  </a:txBody>
                  <a:tcPr marL="68580" marR="68580" marT="0" marB="0" anchor="ctr"/>
                </a:tc>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July 14 – 27, 2026</a:t>
                      </a:r>
                    </a:p>
                  </a:txBody>
                  <a:tcPr marL="68580" marR="68580" marT="0" marB="0" anchor="ctr"/>
                </a:tc>
                <a:extLst>
                  <a:ext uri="{0D108BD9-81ED-4DB2-BD59-A6C34878D82A}">
                    <a16:rowId xmlns:a16="http://schemas.microsoft.com/office/drawing/2014/main" val="3074926403"/>
                  </a:ext>
                </a:extLst>
              </a:tr>
              <a:tr h="293145">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Governance Board Project Application Approvals </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August 4, 2026, at 10:30 AM</a:t>
                      </a:r>
                    </a:p>
                  </a:txBody>
                  <a:tcPr marL="68580" marR="68580" marT="0" marB="0" anchor="ctr"/>
                </a:tc>
                <a:extLst>
                  <a:ext uri="{0D108BD9-81ED-4DB2-BD59-A6C34878D82A}">
                    <a16:rowId xmlns:a16="http://schemas.microsoft.com/office/drawing/2014/main" val="1672147505"/>
                  </a:ext>
                </a:extLst>
              </a:tr>
              <a:tr h="293145">
                <a:tc>
                  <a:txBody>
                    <a:bodyPr/>
                    <a:lstStyle/>
                    <a:p>
                      <a:pPr marL="0" marR="0">
                        <a:spcBef>
                          <a:spcPts val="0"/>
                        </a:spcBef>
                        <a:spcAft>
                          <a:spcPts val="0"/>
                        </a:spcAft>
                      </a:pPr>
                      <a:r>
                        <a:rPr lang="en-US" sz="200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Appeals Due </a:t>
                      </a:r>
                    </a:p>
                  </a:txBody>
                  <a:tcPr marL="68580" marR="68580" marT="0" marB="0" anchor="ctr"/>
                </a:tc>
                <a:tc>
                  <a:txBody>
                    <a:bodyPr/>
                    <a:lstStyle/>
                    <a:p>
                      <a:pPr marL="0" marR="0">
                        <a:spcBef>
                          <a:spcPts val="0"/>
                        </a:spcBef>
                        <a:spcAft>
                          <a:spcPts val="0"/>
                        </a:spcAft>
                      </a:pPr>
                      <a:r>
                        <a:rPr lang="en-US" sz="2000" dirty="0">
                          <a:solidFill>
                            <a:schemeClr val="bg2">
                              <a:lumMod val="10000"/>
                            </a:schemeClr>
                          </a:solidFill>
                          <a:effectLst/>
                          <a:latin typeface="Calibri" panose="020F0502020204030204" pitchFamily="34" charset="0"/>
                          <a:ea typeface="MS Mincho" panose="02020609040205080304" pitchFamily="49" charset="-128"/>
                          <a:cs typeface="Arial" panose="020B0604020202020204" pitchFamily="34" charset="0"/>
                        </a:rPr>
                        <a:t>By 5 PM on Thursday, August 6, 2026</a:t>
                      </a:r>
                    </a:p>
                  </a:txBody>
                  <a:tcPr marL="68580" marR="68580" marT="0" marB="0" anchor="ctr"/>
                </a:tc>
                <a:extLst>
                  <a:ext uri="{0D108BD9-81ED-4DB2-BD59-A6C34878D82A}">
                    <a16:rowId xmlns:a16="http://schemas.microsoft.com/office/drawing/2014/main" val="3841440552"/>
                  </a:ext>
                </a:extLst>
              </a:tr>
              <a:tr h="293145">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Governance Board appeals meeting (tentative)</a:t>
                      </a:r>
                    </a:p>
                  </a:txBody>
                  <a:tcPr marL="68580" marR="68580" marT="0" marB="0" anchor="ctr"/>
                </a:tc>
                <a:tc>
                  <a:txBody>
                    <a:bodyPr/>
                    <a:lstStyle/>
                    <a:p>
                      <a:pPr marL="0" marR="0">
                        <a:spcBef>
                          <a:spcPts val="0"/>
                        </a:spcBef>
                        <a:spcAft>
                          <a:spcPts val="0"/>
                        </a:spcAft>
                      </a:pPr>
                      <a:r>
                        <a:rPr lang="en-US" sz="2000" dirty="0">
                          <a:solidFill>
                            <a:srgbClr val="2D737E"/>
                          </a:solidFill>
                          <a:effectLst/>
                          <a:latin typeface="Calibri" panose="020F0502020204030204" pitchFamily="34" charset="0"/>
                          <a:ea typeface="MS Mincho" panose="02020609040205080304" pitchFamily="49" charset="-128"/>
                          <a:cs typeface="Arial" panose="020B0604020202020204" pitchFamily="34" charset="0"/>
                        </a:rPr>
                        <a:t>August 11, 2026, at 10:30 AM</a:t>
                      </a:r>
                    </a:p>
                  </a:txBody>
                  <a:tcPr marL="68580" marR="68580" marT="0" marB="0" anchor="ctr"/>
                </a:tc>
                <a:extLst>
                  <a:ext uri="{0D108BD9-81ED-4DB2-BD59-A6C34878D82A}">
                    <a16:rowId xmlns:a16="http://schemas.microsoft.com/office/drawing/2014/main" val="1563647982"/>
                  </a:ext>
                </a:extLst>
              </a:tr>
              <a:tr h="293145">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STEP 3: Project &amp; Regional Applications Due to NC DHHS</a:t>
                      </a:r>
                      <a:endParaRPr lang="en-US" sz="20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spcBef>
                          <a:spcPts val="0"/>
                        </a:spcBef>
                        <a:spcAft>
                          <a:spcPts val="0"/>
                        </a:spcAft>
                      </a:pPr>
                      <a:r>
                        <a:rPr lang="en-US" sz="20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By 5 PM on Monday, August 24, 2026</a:t>
                      </a:r>
                      <a:endParaRPr lang="en-US" sz="2000" dirty="0">
                        <a:effectLst/>
                        <a:latin typeface="Calibri" panose="020F050202020403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556280327"/>
                  </a:ext>
                </a:extLst>
              </a:tr>
            </a:tbl>
          </a:graphicData>
        </a:graphic>
      </p:graphicFrame>
    </p:spTree>
    <p:extLst>
      <p:ext uri="{BB962C8B-B14F-4D97-AF65-F5344CB8AC3E}">
        <p14:creationId xmlns:p14="http://schemas.microsoft.com/office/powerpoint/2010/main" val="1618519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695A-4128-D833-67C7-B1D16333A59F}"/>
              </a:ext>
            </a:extLst>
          </p:cNvPr>
          <p:cNvSpPr>
            <a:spLocks noGrp="1"/>
          </p:cNvSpPr>
          <p:nvPr>
            <p:ph type="title"/>
          </p:nvPr>
        </p:nvSpPr>
        <p:spPr/>
        <p:txBody>
          <a:bodyPr/>
          <a:lstStyle/>
          <a:p>
            <a:r>
              <a:rPr lang="en-US"/>
              <a:t>ESG Competition Timeline: </a:t>
            </a:r>
            <a:endParaRPr lang="en-US" u="sng"/>
          </a:p>
        </p:txBody>
      </p:sp>
      <p:sp>
        <p:nvSpPr>
          <p:cNvPr id="3" name="Content Placeholder 2">
            <a:extLst>
              <a:ext uri="{FF2B5EF4-FFF2-40B4-BE49-F238E27FC236}">
                <a16:creationId xmlns:a16="http://schemas.microsoft.com/office/drawing/2014/main" id="{72824D5C-F1AE-A4DF-70FF-4B324A3068ED}"/>
              </a:ext>
            </a:extLst>
          </p:cNvPr>
          <p:cNvSpPr>
            <a:spLocks noGrp="1"/>
          </p:cNvSpPr>
          <p:nvPr>
            <p:ph sz="quarter" idx="1"/>
          </p:nvPr>
        </p:nvSpPr>
        <p:spPr/>
        <p:txBody>
          <a:bodyPr>
            <a:normAutofit lnSpcReduction="10000"/>
          </a:bodyPr>
          <a:lstStyle/>
          <a:p>
            <a:r>
              <a:rPr lang="en-US"/>
              <a:t>RFA release – </a:t>
            </a:r>
            <a:r>
              <a:rPr lang="en-US" b="1" i="1" u="sng"/>
              <a:t>June 9th</a:t>
            </a:r>
          </a:p>
          <a:p>
            <a:endParaRPr lang="en-US"/>
          </a:p>
          <a:p>
            <a:r>
              <a:rPr lang="en-US"/>
              <a:t>Deadline for Intent to Apply/Intent to Return: </a:t>
            </a:r>
            <a:r>
              <a:rPr lang="en-US" b="1" u="sng"/>
              <a:t>June 15</a:t>
            </a:r>
            <a:r>
              <a:rPr lang="en-US" b="1" u="sng" baseline="30000"/>
              <a:t>th</a:t>
            </a:r>
            <a:r>
              <a:rPr lang="en-US" b="1" u="sng"/>
              <a:t> by 5 PM</a:t>
            </a:r>
          </a:p>
          <a:p>
            <a:endParaRPr lang="en-US"/>
          </a:p>
          <a:p>
            <a:r>
              <a:rPr lang="en-US"/>
              <a:t>Deadline for project application submission: </a:t>
            </a:r>
            <a:r>
              <a:rPr lang="en-US" b="1" i="1" u="sng"/>
              <a:t>July 13th by 5 PM</a:t>
            </a:r>
          </a:p>
          <a:p>
            <a:pPr marL="0" indent="0">
              <a:buNone/>
            </a:pPr>
            <a:endParaRPr lang="en-US"/>
          </a:p>
          <a:p>
            <a:r>
              <a:rPr lang="en-US"/>
              <a:t>Approved slate of proposed applications at the Governing Board/Membership Meeting: </a:t>
            </a:r>
            <a:r>
              <a:rPr lang="en-US" b="1" i="1" u="sng"/>
              <a:t>August 4th at 10:30 AM</a:t>
            </a:r>
          </a:p>
          <a:p>
            <a:endParaRPr lang="en-US" b="1" i="1" u="sng"/>
          </a:p>
          <a:p>
            <a:r>
              <a:rPr lang="en-US"/>
              <a:t>Final submission to NC ESG office: </a:t>
            </a:r>
            <a:r>
              <a:rPr lang="en-US" b="1" i="1" u="sng"/>
              <a:t>August 24</a:t>
            </a:r>
            <a:r>
              <a:rPr lang="en-US" b="1" i="1" u="sng" baseline="30000"/>
              <a:t>th</a:t>
            </a:r>
            <a:r>
              <a:rPr lang="en-US" b="1" i="1" u="sng"/>
              <a:t> by 5 PM </a:t>
            </a:r>
          </a:p>
          <a:p>
            <a:pPr marL="0" indent="0">
              <a:buNone/>
            </a:pPr>
            <a:endParaRPr lang="en-US" b="1" i="1" u="sng"/>
          </a:p>
        </p:txBody>
      </p:sp>
    </p:spTree>
    <p:extLst>
      <p:ext uri="{BB962C8B-B14F-4D97-AF65-F5344CB8AC3E}">
        <p14:creationId xmlns:p14="http://schemas.microsoft.com/office/powerpoint/2010/main" val="835323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445A-7941-C414-4D4D-835EFF2335DE}"/>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EFB9E52C-7DB9-15D4-EB67-EF1F88062564}"/>
              </a:ext>
            </a:extLst>
          </p:cNvPr>
          <p:cNvSpPr>
            <a:spLocks noGrp="1"/>
          </p:cNvSpPr>
          <p:nvPr>
            <p:ph type="subTitle" idx="1"/>
          </p:nvPr>
        </p:nvSpPr>
        <p:spPr/>
        <p:txBody>
          <a:bodyPr>
            <a:normAutofit/>
          </a:bodyPr>
          <a:lstStyle/>
          <a:p>
            <a:r>
              <a:rPr lang="en-US" sz="5400"/>
              <a:t>3 Step Application </a:t>
            </a:r>
          </a:p>
          <a:p>
            <a:r>
              <a:rPr lang="en-US" sz="5400"/>
              <a:t>Process Details</a:t>
            </a:r>
            <a:endParaRPr lang="en-US"/>
          </a:p>
        </p:txBody>
      </p:sp>
    </p:spTree>
    <p:extLst>
      <p:ext uri="{BB962C8B-B14F-4D97-AF65-F5344CB8AC3E}">
        <p14:creationId xmlns:p14="http://schemas.microsoft.com/office/powerpoint/2010/main" val="1755061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E177407-1E19-B008-5B94-44411236DB93}"/>
              </a:ext>
            </a:extLst>
          </p:cNvPr>
          <p:cNvSpPr>
            <a:spLocks noGrp="1"/>
          </p:cNvSpPr>
          <p:nvPr>
            <p:ph type="subTitle" idx="1"/>
          </p:nvPr>
        </p:nvSpPr>
        <p:spPr>
          <a:xfrm>
            <a:off x="1219200" y="2057400"/>
            <a:ext cx="9677400" cy="2730190"/>
          </a:xfrm>
        </p:spPr>
        <p:txBody>
          <a:bodyPr>
            <a:normAutofit/>
          </a:bodyPr>
          <a:lstStyle/>
          <a:p>
            <a:r>
              <a:rPr lang="en-US" sz="4800"/>
              <a:t>Step 1: Intent to Apply/</a:t>
            </a:r>
          </a:p>
          <a:p>
            <a:r>
              <a:rPr lang="en-US" sz="4800"/>
              <a:t>Intent to Return</a:t>
            </a:r>
          </a:p>
        </p:txBody>
      </p:sp>
    </p:spTree>
    <p:extLst>
      <p:ext uri="{BB962C8B-B14F-4D97-AF65-F5344CB8AC3E}">
        <p14:creationId xmlns:p14="http://schemas.microsoft.com/office/powerpoint/2010/main" val="2007440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8478D-6E9B-3E39-91FB-B6AFF8AC8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1A2DC-F8B1-F16F-7664-CD29CBE0C0A7}"/>
              </a:ext>
            </a:extLst>
          </p:cNvPr>
          <p:cNvSpPr>
            <a:spLocks noGrp="1"/>
          </p:cNvSpPr>
          <p:nvPr>
            <p:ph type="title"/>
          </p:nvPr>
        </p:nvSpPr>
        <p:spPr/>
        <p:txBody>
          <a:bodyPr>
            <a:normAutofit/>
          </a:bodyPr>
          <a:lstStyle/>
          <a:p>
            <a:r>
              <a:rPr lang="en-US" dirty="0"/>
              <a:t>Mandatory Intent to Apply</a:t>
            </a:r>
          </a:p>
        </p:txBody>
      </p:sp>
      <p:sp>
        <p:nvSpPr>
          <p:cNvPr id="3" name="Content Placeholder 2">
            <a:extLst>
              <a:ext uri="{FF2B5EF4-FFF2-40B4-BE49-F238E27FC236}">
                <a16:creationId xmlns:a16="http://schemas.microsoft.com/office/drawing/2014/main" id="{94FCDB8D-8A28-C37A-32F7-C03B12486AEF}"/>
              </a:ext>
            </a:extLst>
          </p:cNvPr>
          <p:cNvSpPr>
            <a:spLocks noGrp="1"/>
          </p:cNvSpPr>
          <p:nvPr>
            <p:ph sz="quarter" idx="1"/>
          </p:nvPr>
        </p:nvSpPr>
        <p:spPr>
          <a:xfrm>
            <a:off x="609600" y="1295400"/>
            <a:ext cx="10058400" cy="4648200"/>
          </a:xfrm>
        </p:spPr>
        <p:txBody>
          <a:bodyPr>
            <a:normAutofit fontScale="85000" lnSpcReduction="20000"/>
          </a:bodyPr>
          <a:lstStyle/>
          <a:p>
            <a:pPr marL="0" indent="0">
              <a:buNone/>
            </a:pPr>
            <a:r>
              <a:rPr lang="en-US" dirty="0"/>
              <a:t>Agencies that have never received ESG Program funding, as well as agencies that have received ESG Program funding in the past, but not in calendar year 2026, are considered New Agencies and </a:t>
            </a:r>
            <a:r>
              <a:rPr lang="en-US" b="1" i="1" u="sng" dirty="0"/>
              <a:t>must</a:t>
            </a:r>
            <a:r>
              <a:rPr lang="en-US" dirty="0"/>
              <a:t> complete and submit an Intent to Apply Form to the NC BoS Coc at NCCEH. </a:t>
            </a:r>
          </a:p>
          <a:p>
            <a:pPr marL="0" indent="0">
              <a:buNone/>
            </a:pPr>
            <a:endParaRPr lang="en-US" dirty="0"/>
          </a:p>
          <a:p>
            <a:pPr marL="0" indent="0">
              <a:buNone/>
            </a:pPr>
            <a:r>
              <a:rPr lang="en-US" dirty="0"/>
              <a:t>The Intent to Apply form will open Friday, May 22, 2026, at 9 AM, and is due by </a:t>
            </a:r>
            <a:r>
              <a:rPr lang="en-US" b="1" u="sng" dirty="0"/>
              <a:t>5 PM on </a:t>
            </a:r>
            <a:r>
              <a:rPr lang="en-US" b="1" i="1" u="sng" dirty="0"/>
              <a:t>Monday, June 15, 2026</a:t>
            </a:r>
            <a:r>
              <a:rPr lang="en-US" u="sng" dirty="0"/>
              <a:t>.</a:t>
            </a:r>
          </a:p>
          <a:p>
            <a:pPr marL="0" indent="0">
              <a:buNone/>
            </a:pPr>
            <a:endParaRPr lang="en-US" u="sng" dirty="0"/>
          </a:p>
          <a:p>
            <a:pPr marL="0" indent="0">
              <a:buNone/>
            </a:pPr>
            <a:r>
              <a:rPr lang="en-US" dirty="0"/>
              <a:t>The Intent to Apply is a short Smartsheet form to ensure applicant and project eligibility. Link to the form will go live on our </a:t>
            </a:r>
            <a:r>
              <a:rPr lang="en-US" dirty="0">
                <a:hlinkClick r:id="rId3"/>
              </a:rPr>
              <a:t>website</a:t>
            </a:r>
            <a:r>
              <a:rPr lang="en-US" dirty="0"/>
              <a:t>, under the heading “CY2027 ESG Program Annual Competition - Starts May 21, 2026”by 9 AM tomorrow, May 22, 2026, and is due by </a:t>
            </a:r>
            <a:r>
              <a:rPr lang="en-US" b="1" u="sng" dirty="0"/>
              <a:t>5 PM on</a:t>
            </a:r>
            <a:r>
              <a:rPr lang="en-US" dirty="0"/>
              <a:t> </a:t>
            </a:r>
            <a:r>
              <a:rPr lang="en-US" b="1" i="1" u="sng" dirty="0"/>
              <a:t>Monday, June 15, 2026.</a:t>
            </a:r>
            <a:endParaRPr lang="en-US" dirty="0"/>
          </a:p>
          <a:p>
            <a:pPr marL="0" indent="0">
              <a:buNone/>
            </a:pPr>
            <a:r>
              <a:rPr lang="en-US" dirty="0"/>
              <a:t>We will share the form through the Balance of State email list. If you do not currently receive emails from </a:t>
            </a:r>
            <a:r>
              <a:rPr lang="en-US" u="sng" dirty="0">
                <a:hlinkClick r:id="rId4"/>
              </a:rPr>
              <a:t>bos@ncceh.org</a:t>
            </a:r>
            <a:r>
              <a:rPr lang="en-US" dirty="0"/>
              <a:t>, please reach out to us for inclusion on this email list! </a:t>
            </a:r>
          </a:p>
          <a:p>
            <a:endParaRPr lang="en-US" dirty="0"/>
          </a:p>
        </p:txBody>
      </p:sp>
    </p:spTree>
    <p:extLst>
      <p:ext uri="{BB962C8B-B14F-4D97-AF65-F5344CB8AC3E}">
        <p14:creationId xmlns:p14="http://schemas.microsoft.com/office/powerpoint/2010/main" val="321471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EEE1DEB-990F-459D-84AF-3244257EAE5D}"/>
              </a:ext>
            </a:extLst>
          </p:cNvPr>
          <p:cNvSpPr>
            <a:spLocks noGrp="1"/>
          </p:cNvSpPr>
          <p:nvPr>
            <p:ph type="subTitle" idx="1"/>
          </p:nvPr>
        </p:nvSpPr>
        <p:spPr/>
        <p:txBody>
          <a:bodyPr/>
          <a:lstStyle/>
          <a:p>
            <a:r>
              <a:rPr lang="en-US" sz="4800" dirty="0"/>
              <a:t>ESG Program Overview &amp; Eligibility &amp; Compliance</a:t>
            </a:r>
          </a:p>
          <a:p>
            <a:endParaRPr lang="en-US" dirty="0"/>
          </a:p>
        </p:txBody>
      </p:sp>
    </p:spTree>
    <p:extLst>
      <p:ext uri="{BB962C8B-B14F-4D97-AF65-F5344CB8AC3E}">
        <p14:creationId xmlns:p14="http://schemas.microsoft.com/office/powerpoint/2010/main" val="248056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380C0-CE2B-372B-42D1-9A817FC5F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D4D4D-5ECB-8E01-B4C5-7B88BE0E8287}"/>
              </a:ext>
            </a:extLst>
          </p:cNvPr>
          <p:cNvSpPr>
            <a:spLocks noGrp="1"/>
          </p:cNvSpPr>
          <p:nvPr>
            <p:ph type="title"/>
          </p:nvPr>
        </p:nvSpPr>
        <p:spPr/>
        <p:txBody>
          <a:bodyPr>
            <a:normAutofit/>
          </a:bodyPr>
          <a:lstStyle/>
          <a:p>
            <a:r>
              <a:rPr lang="en-US" dirty="0"/>
              <a:t>Mandatory Intent to Return</a:t>
            </a:r>
          </a:p>
        </p:txBody>
      </p:sp>
      <p:sp>
        <p:nvSpPr>
          <p:cNvPr id="3" name="Content Placeholder 2">
            <a:extLst>
              <a:ext uri="{FF2B5EF4-FFF2-40B4-BE49-F238E27FC236}">
                <a16:creationId xmlns:a16="http://schemas.microsoft.com/office/drawing/2014/main" id="{DDD20884-E450-3CF3-A22F-6ACEA212A713}"/>
              </a:ext>
            </a:extLst>
          </p:cNvPr>
          <p:cNvSpPr>
            <a:spLocks noGrp="1"/>
          </p:cNvSpPr>
          <p:nvPr>
            <p:ph sz="quarter" idx="1"/>
          </p:nvPr>
        </p:nvSpPr>
        <p:spPr>
          <a:xfrm>
            <a:off x="609600" y="1295400"/>
            <a:ext cx="10058400" cy="4648200"/>
          </a:xfrm>
        </p:spPr>
        <p:txBody>
          <a:bodyPr/>
          <a:lstStyle/>
          <a:p>
            <a:pPr marL="0" indent="0">
              <a:buNone/>
            </a:pPr>
            <a:r>
              <a:rPr lang="en-US" dirty="0"/>
              <a:t>Agencies that received ESG Program funding for any project type activity in calendar year 2026 are considered Returning Agencies and must complete and submit an Intent to Return Form to NC BoS CoC at NCCEH. </a:t>
            </a:r>
          </a:p>
          <a:p>
            <a:pPr marL="0" indent="0">
              <a:buNone/>
            </a:pPr>
            <a:endParaRPr lang="en-US" dirty="0"/>
          </a:p>
          <a:p>
            <a:pPr marL="0" indent="0">
              <a:buNone/>
            </a:pPr>
            <a:r>
              <a:rPr lang="en-US" dirty="0"/>
              <a:t>The Intent to Return form Link will go live on our </a:t>
            </a:r>
            <a:r>
              <a:rPr lang="en-US" dirty="0">
                <a:hlinkClick r:id="rId3"/>
              </a:rPr>
              <a:t>website</a:t>
            </a:r>
            <a:r>
              <a:rPr lang="en-US" dirty="0"/>
              <a:t>, under the heading “CY2027 ESG Program Annual Competition - Starts May 21, 2026”by 9 AM tomorrow, May 22, 2026, at 9 AM, and is due by </a:t>
            </a:r>
            <a:r>
              <a:rPr lang="en-US" b="1" u="sng" dirty="0"/>
              <a:t>5 PM on</a:t>
            </a:r>
            <a:r>
              <a:rPr lang="en-US" dirty="0"/>
              <a:t> </a:t>
            </a:r>
            <a:r>
              <a:rPr lang="en-US" b="1" i="1" u="sng" dirty="0"/>
              <a:t>Monday, June 15, 2026.</a:t>
            </a:r>
            <a:endParaRPr lang="en-US" dirty="0"/>
          </a:p>
          <a:p>
            <a:endParaRPr lang="en-US" dirty="0"/>
          </a:p>
        </p:txBody>
      </p:sp>
    </p:spTree>
    <p:extLst>
      <p:ext uri="{BB962C8B-B14F-4D97-AF65-F5344CB8AC3E}">
        <p14:creationId xmlns:p14="http://schemas.microsoft.com/office/powerpoint/2010/main" val="2893836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45CF-D385-41E5-C5E2-2BFDBE59EA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B7603E-FF15-C2F8-5FDD-824E3CA485DA}"/>
              </a:ext>
            </a:extLst>
          </p:cNvPr>
          <p:cNvSpPr>
            <a:spLocks noGrp="1"/>
          </p:cNvSpPr>
          <p:nvPr>
            <p:ph type="title"/>
          </p:nvPr>
        </p:nvSpPr>
        <p:spPr/>
        <p:txBody>
          <a:bodyPr>
            <a:normAutofit/>
          </a:bodyPr>
          <a:lstStyle/>
          <a:p>
            <a:r>
              <a:rPr lang="en-US"/>
              <a:t>Intent to Apply/Intent to Return</a:t>
            </a:r>
          </a:p>
        </p:txBody>
      </p:sp>
      <p:sp>
        <p:nvSpPr>
          <p:cNvPr id="3" name="Content Placeholder 2">
            <a:extLst>
              <a:ext uri="{FF2B5EF4-FFF2-40B4-BE49-F238E27FC236}">
                <a16:creationId xmlns:a16="http://schemas.microsoft.com/office/drawing/2014/main" id="{947A9D28-AA76-959D-8169-8C17BE1C6FE0}"/>
              </a:ext>
            </a:extLst>
          </p:cNvPr>
          <p:cNvSpPr>
            <a:spLocks noGrp="1"/>
          </p:cNvSpPr>
          <p:nvPr>
            <p:ph sz="quarter" idx="1"/>
          </p:nvPr>
        </p:nvSpPr>
        <p:spPr>
          <a:xfrm>
            <a:off x="609600" y="1295400"/>
            <a:ext cx="10058400" cy="4648200"/>
          </a:xfrm>
        </p:spPr>
        <p:txBody>
          <a:bodyPr>
            <a:normAutofit fontScale="92500"/>
          </a:bodyPr>
          <a:lstStyle/>
          <a:p>
            <a:pPr marL="0" indent="0">
              <a:buNone/>
            </a:pPr>
            <a:r>
              <a:rPr lang="en-US" dirty="0"/>
              <a:t>NCCEH staff will review the information submitted, and if eligibility requirements are met, the applicant agency will be sent a link to complete and submit an application in </a:t>
            </a:r>
            <a:r>
              <a:rPr lang="en-US" dirty="0" err="1"/>
              <a:t>ZoomGrants</a:t>
            </a:r>
            <a:r>
              <a:rPr lang="en-US" dirty="0"/>
              <a:t> (application software). </a:t>
            </a:r>
          </a:p>
          <a:p>
            <a:pPr marL="0" indent="0">
              <a:buNone/>
            </a:pPr>
            <a:r>
              <a:rPr lang="en-US" dirty="0"/>
              <a:t> </a:t>
            </a:r>
          </a:p>
          <a:p>
            <a:r>
              <a:rPr lang="en-US" dirty="0"/>
              <a:t>Eligibility Criteria to move forward to Step 2 in the competition:</a:t>
            </a:r>
          </a:p>
          <a:p>
            <a:pPr lvl="1"/>
            <a:r>
              <a:rPr lang="en-US" dirty="0"/>
              <a:t>Agency must be a </a:t>
            </a:r>
            <a:r>
              <a:rPr lang="en-US" dirty="0">
                <a:hlinkClick r:id="rId3"/>
              </a:rPr>
              <a:t>member organization</a:t>
            </a:r>
            <a:r>
              <a:rPr lang="en-US" dirty="0"/>
              <a:t> in the NC BoS CoC </a:t>
            </a:r>
          </a:p>
          <a:p>
            <a:pPr lvl="1"/>
            <a:r>
              <a:rPr lang="en-US" dirty="0"/>
              <a:t>Agency must be a 501(c)3 (nonprofit) or unit of local government</a:t>
            </a:r>
          </a:p>
          <a:p>
            <a:pPr lvl="1"/>
            <a:r>
              <a:rPr lang="en-US" dirty="0"/>
              <a:t>Agency must have an active Unique Entity Identifier (UEI) #/</a:t>
            </a:r>
            <a:r>
              <a:rPr lang="en-US" dirty="0">
                <a:hlinkClick r:id="rId4"/>
              </a:rPr>
              <a:t>SAM.gov </a:t>
            </a:r>
            <a:r>
              <a:rPr lang="en-US" dirty="0"/>
              <a:t>registration</a:t>
            </a:r>
          </a:p>
          <a:p>
            <a:pPr lvl="1"/>
            <a:r>
              <a:rPr lang="en-US" dirty="0"/>
              <a:t>Agency must be applying for eligible activities of street outreach, emergency shelter, rapid rehousing, homelessness prevention, and/or HMIS (comparable database)</a:t>
            </a:r>
          </a:p>
        </p:txBody>
      </p:sp>
    </p:spTree>
    <p:extLst>
      <p:ext uri="{BB962C8B-B14F-4D97-AF65-F5344CB8AC3E}">
        <p14:creationId xmlns:p14="http://schemas.microsoft.com/office/powerpoint/2010/main" val="3263840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736B-BC7B-CCC3-F38C-C8861E4F5A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B637F-3D12-D6F9-2C29-20B3E0868322}"/>
              </a:ext>
            </a:extLst>
          </p:cNvPr>
          <p:cNvSpPr>
            <a:spLocks noGrp="1"/>
          </p:cNvSpPr>
          <p:nvPr>
            <p:ph type="title"/>
          </p:nvPr>
        </p:nvSpPr>
        <p:spPr/>
        <p:txBody>
          <a:bodyPr>
            <a:normAutofit/>
          </a:bodyPr>
          <a:lstStyle/>
          <a:p>
            <a:r>
              <a:rPr lang="en-US"/>
              <a:t>Intent to Apply/Intent to Return</a:t>
            </a:r>
          </a:p>
        </p:txBody>
      </p:sp>
      <p:sp>
        <p:nvSpPr>
          <p:cNvPr id="3" name="Content Placeholder 2">
            <a:extLst>
              <a:ext uri="{FF2B5EF4-FFF2-40B4-BE49-F238E27FC236}">
                <a16:creationId xmlns:a16="http://schemas.microsoft.com/office/drawing/2014/main" id="{0C97CA31-3F04-B28E-F8DC-FA3975153860}"/>
              </a:ext>
            </a:extLst>
          </p:cNvPr>
          <p:cNvSpPr>
            <a:spLocks noGrp="1"/>
          </p:cNvSpPr>
          <p:nvPr>
            <p:ph sz="quarter" idx="1"/>
          </p:nvPr>
        </p:nvSpPr>
        <p:spPr>
          <a:xfrm>
            <a:off x="609600" y="1295400"/>
            <a:ext cx="10058400" cy="4648200"/>
          </a:xfrm>
        </p:spPr>
        <p:txBody>
          <a:bodyPr>
            <a:normAutofit/>
          </a:bodyPr>
          <a:lstStyle/>
          <a:p>
            <a:r>
              <a:rPr lang="en-US" dirty="0">
                <a:hlinkClick r:id="rId3"/>
              </a:rPr>
              <a:t>Office Hour</a:t>
            </a:r>
            <a:r>
              <a:rPr lang="en-US" dirty="0"/>
              <a:t> session – Wednesday, June 3</a:t>
            </a:r>
            <a:r>
              <a:rPr lang="en-US" baseline="30000" dirty="0"/>
              <a:t>rd</a:t>
            </a:r>
            <a:r>
              <a:rPr lang="en-US" dirty="0"/>
              <a:t> at 1 PM</a:t>
            </a:r>
          </a:p>
          <a:p>
            <a:pPr marL="320040" lvl="1" indent="0">
              <a:buNone/>
            </a:pPr>
            <a:endParaRPr lang="en-US" dirty="0"/>
          </a:p>
        </p:txBody>
      </p:sp>
    </p:spTree>
    <p:extLst>
      <p:ext uri="{BB962C8B-B14F-4D97-AF65-F5344CB8AC3E}">
        <p14:creationId xmlns:p14="http://schemas.microsoft.com/office/powerpoint/2010/main" val="392175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2F8DE0-326D-5FC5-E2B5-0C9C0427335A}"/>
              </a:ext>
            </a:extLst>
          </p:cNvPr>
          <p:cNvSpPr>
            <a:spLocks noGrp="1"/>
          </p:cNvSpPr>
          <p:nvPr>
            <p:ph type="subTitle" idx="1"/>
          </p:nvPr>
        </p:nvSpPr>
        <p:spPr/>
        <p:txBody>
          <a:bodyPr>
            <a:normAutofit/>
          </a:bodyPr>
          <a:lstStyle/>
          <a:p>
            <a:r>
              <a:rPr lang="en-US" sz="5400" dirty="0"/>
              <a:t>Step 2: Application to the </a:t>
            </a:r>
          </a:p>
          <a:p>
            <a:r>
              <a:rPr lang="en-US" sz="5400" dirty="0"/>
              <a:t>NC BoS CoC at NCCEH</a:t>
            </a:r>
          </a:p>
          <a:p>
            <a:endParaRPr lang="en-US" dirty="0"/>
          </a:p>
        </p:txBody>
      </p:sp>
    </p:spTree>
    <p:extLst>
      <p:ext uri="{BB962C8B-B14F-4D97-AF65-F5344CB8AC3E}">
        <p14:creationId xmlns:p14="http://schemas.microsoft.com/office/powerpoint/2010/main" val="1745929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DE4BF-E5EB-C485-83F7-5628ECA9D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794E1-61CF-8E0B-5A64-1FA6029D48AC}"/>
              </a:ext>
            </a:extLst>
          </p:cNvPr>
          <p:cNvSpPr>
            <a:spLocks noGrp="1"/>
          </p:cNvSpPr>
          <p:nvPr>
            <p:ph type="title"/>
          </p:nvPr>
        </p:nvSpPr>
        <p:spPr>
          <a:xfrm>
            <a:off x="609600" y="274638"/>
            <a:ext cx="10363200" cy="1020762"/>
          </a:xfrm>
        </p:spPr>
        <p:txBody>
          <a:bodyPr>
            <a:normAutofit fontScale="90000"/>
          </a:bodyPr>
          <a:lstStyle/>
          <a:p>
            <a:r>
              <a:rPr lang="en-US" dirty="0"/>
              <a:t>Application in </a:t>
            </a:r>
            <a:r>
              <a:rPr lang="en-US" dirty="0" err="1"/>
              <a:t>ZoomGrants</a:t>
            </a:r>
            <a:r>
              <a:rPr lang="en-US" dirty="0"/>
              <a:t> – available June 10th.</a:t>
            </a:r>
          </a:p>
        </p:txBody>
      </p:sp>
      <p:sp>
        <p:nvSpPr>
          <p:cNvPr id="3" name="Content Placeholder 2">
            <a:extLst>
              <a:ext uri="{FF2B5EF4-FFF2-40B4-BE49-F238E27FC236}">
                <a16:creationId xmlns:a16="http://schemas.microsoft.com/office/drawing/2014/main" id="{1D461D20-98F5-CF09-B453-69016AAF4ADC}"/>
              </a:ext>
            </a:extLst>
          </p:cNvPr>
          <p:cNvSpPr>
            <a:spLocks noGrp="1"/>
          </p:cNvSpPr>
          <p:nvPr>
            <p:ph sz="quarter" idx="1"/>
          </p:nvPr>
        </p:nvSpPr>
        <p:spPr>
          <a:xfrm>
            <a:off x="609600" y="1295400"/>
            <a:ext cx="10058400" cy="4648200"/>
          </a:xfrm>
        </p:spPr>
        <p:txBody>
          <a:bodyPr>
            <a:normAutofit fontScale="85000" lnSpcReduction="20000"/>
          </a:bodyPr>
          <a:lstStyle/>
          <a:p>
            <a:pPr marL="0" indent="0">
              <a:buNone/>
            </a:pPr>
            <a:endParaRPr lang="en-US" dirty="0"/>
          </a:p>
          <a:p>
            <a:pPr marL="0" indent="0">
              <a:buNone/>
            </a:pPr>
            <a:r>
              <a:rPr lang="en-US" dirty="0"/>
              <a:t>NCCEH uses </a:t>
            </a:r>
            <a:r>
              <a:rPr lang="en-US" dirty="0" err="1"/>
              <a:t>ZoomGrants</a:t>
            </a:r>
            <a:r>
              <a:rPr lang="en-US" dirty="0"/>
              <a:t> for application submission, review, and scoring. </a:t>
            </a:r>
          </a:p>
          <a:p>
            <a:endParaRPr lang="en-US" dirty="0"/>
          </a:p>
          <a:p>
            <a:r>
              <a:rPr lang="en-US" dirty="0"/>
              <a:t>We will go over the application materials in this webinar, but it is important to read the instructions in </a:t>
            </a:r>
            <a:r>
              <a:rPr lang="en-US" dirty="0" err="1"/>
              <a:t>ZoomGrants</a:t>
            </a:r>
            <a:r>
              <a:rPr lang="en-US" dirty="0"/>
              <a:t> in detail! </a:t>
            </a:r>
          </a:p>
          <a:p>
            <a:pPr marL="0" indent="0">
              <a:buNone/>
            </a:pPr>
            <a:endParaRPr lang="en-US" dirty="0"/>
          </a:p>
          <a:p>
            <a:r>
              <a:rPr lang="en-US" b="1" dirty="0"/>
              <a:t>Again, it is important to remember this is a competition, if you submit the wrong materials, or an incomplete application, your application will potentially not be eligible for scoring or will not score well, leaving it at risk of not being funded or funded at a low level!</a:t>
            </a:r>
          </a:p>
          <a:p>
            <a:endParaRPr lang="en-US" b="1" dirty="0"/>
          </a:p>
          <a:p>
            <a:r>
              <a:rPr lang="en-US" dirty="0" err="1"/>
              <a:t>ZoomGrants</a:t>
            </a:r>
            <a:r>
              <a:rPr lang="en-US" dirty="0"/>
              <a:t> will help agencies submit a complete application. Please follow the instructions to help you ensure you have all the right components to submit a competitive application by the deadline! </a:t>
            </a:r>
          </a:p>
        </p:txBody>
      </p:sp>
    </p:spTree>
    <p:extLst>
      <p:ext uri="{BB962C8B-B14F-4D97-AF65-F5344CB8AC3E}">
        <p14:creationId xmlns:p14="http://schemas.microsoft.com/office/powerpoint/2010/main" val="1471150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0562-25F8-D474-F3F5-A398097D34B5}"/>
              </a:ext>
            </a:extLst>
          </p:cNvPr>
          <p:cNvSpPr>
            <a:spLocks noGrp="1"/>
          </p:cNvSpPr>
          <p:nvPr>
            <p:ph type="title"/>
          </p:nvPr>
        </p:nvSpPr>
        <p:spPr/>
        <p:txBody>
          <a:bodyPr/>
          <a:lstStyle/>
          <a:p>
            <a:r>
              <a:rPr lang="en-US"/>
              <a:t>Complete and Submit through </a:t>
            </a:r>
            <a:r>
              <a:rPr lang="en-US" err="1"/>
              <a:t>ZoomGrants</a:t>
            </a:r>
            <a:r>
              <a:rPr lang="en-US"/>
              <a:t>:</a:t>
            </a:r>
          </a:p>
        </p:txBody>
      </p:sp>
      <p:sp>
        <p:nvSpPr>
          <p:cNvPr id="3" name="Content Placeholder 2">
            <a:extLst>
              <a:ext uri="{FF2B5EF4-FFF2-40B4-BE49-F238E27FC236}">
                <a16:creationId xmlns:a16="http://schemas.microsoft.com/office/drawing/2014/main" id="{6CEC00AB-9A73-955C-FF48-1A424DB611F4}"/>
              </a:ext>
            </a:extLst>
          </p:cNvPr>
          <p:cNvSpPr>
            <a:spLocks noGrp="1"/>
          </p:cNvSpPr>
          <p:nvPr>
            <p:ph sz="quarter" idx="1"/>
          </p:nvPr>
        </p:nvSpPr>
        <p:spPr>
          <a:xfrm>
            <a:off x="609600" y="1371600"/>
            <a:ext cx="10058400" cy="5366084"/>
          </a:xfrm>
        </p:spPr>
        <p:txBody>
          <a:bodyPr>
            <a:normAutofit/>
          </a:bodyPr>
          <a:lstStyle/>
          <a:p>
            <a:r>
              <a:rPr lang="en-US" dirty="0" err="1"/>
              <a:t>ZoomGrants</a:t>
            </a:r>
            <a:endParaRPr lang="en-US" dirty="0"/>
          </a:p>
          <a:p>
            <a:pPr lvl="1"/>
            <a:r>
              <a:rPr lang="en-US" dirty="0"/>
              <a:t>Tutorial webinar on how to set up </a:t>
            </a:r>
            <a:r>
              <a:rPr lang="en-US" dirty="0" err="1"/>
              <a:t>ZoomGrants</a:t>
            </a:r>
            <a:endParaRPr lang="en-US" dirty="0"/>
          </a:p>
          <a:p>
            <a:pPr lvl="1"/>
            <a:r>
              <a:rPr lang="en-US" dirty="0"/>
              <a:t>NC BoS CoC Webinar on </a:t>
            </a:r>
            <a:r>
              <a:rPr lang="en-US" dirty="0" err="1"/>
              <a:t>ZoomGrants</a:t>
            </a:r>
            <a:r>
              <a:rPr lang="en-US" dirty="0"/>
              <a:t> – Thursday, June 18</a:t>
            </a:r>
            <a:r>
              <a:rPr lang="en-US" baseline="30000" dirty="0"/>
              <a:t>th</a:t>
            </a:r>
            <a:r>
              <a:rPr lang="en-US" dirty="0"/>
              <a:t> at 10 AM</a:t>
            </a:r>
          </a:p>
          <a:p>
            <a:pPr marL="320040" lvl="1" indent="0">
              <a:buNone/>
            </a:pPr>
            <a:endParaRPr lang="en-US" dirty="0"/>
          </a:p>
          <a:p>
            <a:pPr lvl="1"/>
            <a:r>
              <a:rPr lang="en-US" dirty="0"/>
              <a:t>Office Hour Sessions – on </a:t>
            </a:r>
            <a:r>
              <a:rPr lang="en-US" dirty="0" err="1"/>
              <a:t>ZoomGrants</a:t>
            </a:r>
            <a:r>
              <a:rPr lang="en-US" dirty="0"/>
              <a:t>/Application</a:t>
            </a:r>
          </a:p>
          <a:p>
            <a:pPr lvl="2"/>
            <a:r>
              <a:rPr lang="en-US" sz="2200" dirty="0"/>
              <a:t>Tuesday, June 23</a:t>
            </a:r>
            <a:r>
              <a:rPr lang="en-US" sz="2200" baseline="30000" dirty="0"/>
              <a:t>rd</a:t>
            </a:r>
            <a:r>
              <a:rPr lang="en-US" sz="2200" dirty="0"/>
              <a:t> at 10 AM;                        </a:t>
            </a:r>
          </a:p>
          <a:p>
            <a:pPr lvl="2"/>
            <a:r>
              <a:rPr lang="en-US" sz="2200" dirty="0"/>
              <a:t>Thursday, June 25</a:t>
            </a:r>
            <a:r>
              <a:rPr lang="en-US" sz="2200" baseline="30000" dirty="0"/>
              <a:t>th</a:t>
            </a:r>
            <a:r>
              <a:rPr lang="en-US" sz="2200" dirty="0"/>
              <a:t> at 10 AM; </a:t>
            </a:r>
            <a:endParaRPr lang="en-US" sz="1800" dirty="0"/>
          </a:p>
          <a:p>
            <a:pPr lvl="2"/>
            <a:r>
              <a:rPr lang="en-US" sz="2200" dirty="0"/>
              <a:t>Tuesday, July 7</a:t>
            </a:r>
            <a:r>
              <a:rPr lang="en-US" sz="2200" baseline="30000" dirty="0"/>
              <a:t>th</a:t>
            </a:r>
            <a:r>
              <a:rPr lang="en-US" sz="2200" dirty="0"/>
              <a:t> at 1 PM; and      </a:t>
            </a:r>
          </a:p>
          <a:p>
            <a:pPr lvl="2"/>
            <a:r>
              <a:rPr lang="en-US" sz="2200" dirty="0"/>
              <a:t>Thursday, July 9</a:t>
            </a:r>
            <a:r>
              <a:rPr lang="en-US" sz="2200" baseline="30000" dirty="0"/>
              <a:t>th</a:t>
            </a:r>
            <a:r>
              <a:rPr lang="en-US" sz="2200" dirty="0"/>
              <a:t> at 1 PM</a:t>
            </a:r>
            <a:endParaRPr lang="en-US" dirty="0"/>
          </a:p>
          <a:p>
            <a:endParaRPr lang="en-US" sz="2000" dirty="0"/>
          </a:p>
        </p:txBody>
      </p:sp>
    </p:spTree>
    <p:extLst>
      <p:ext uri="{BB962C8B-B14F-4D97-AF65-F5344CB8AC3E}">
        <p14:creationId xmlns:p14="http://schemas.microsoft.com/office/powerpoint/2010/main" val="1509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86EC-283C-C5E4-60E8-482560787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E0F67-CA1C-B4F0-1DFF-9828EB20AF4D}"/>
              </a:ext>
            </a:extLst>
          </p:cNvPr>
          <p:cNvSpPr>
            <a:spLocks noGrp="1"/>
          </p:cNvSpPr>
          <p:nvPr>
            <p:ph type="title"/>
          </p:nvPr>
        </p:nvSpPr>
        <p:spPr/>
        <p:txBody>
          <a:bodyPr/>
          <a:lstStyle/>
          <a:p>
            <a:r>
              <a:rPr lang="en-US" u="sng"/>
              <a:t>All</a:t>
            </a:r>
            <a:r>
              <a:rPr lang="en-US"/>
              <a:t> project applications should include:</a:t>
            </a:r>
          </a:p>
        </p:txBody>
      </p:sp>
      <p:sp>
        <p:nvSpPr>
          <p:cNvPr id="3" name="Content Placeholder 2">
            <a:extLst>
              <a:ext uri="{FF2B5EF4-FFF2-40B4-BE49-F238E27FC236}">
                <a16:creationId xmlns:a16="http://schemas.microsoft.com/office/drawing/2014/main" id="{A5E73875-43D4-E46F-3B3E-B031495C2051}"/>
              </a:ext>
            </a:extLst>
          </p:cNvPr>
          <p:cNvSpPr>
            <a:spLocks noGrp="1"/>
          </p:cNvSpPr>
          <p:nvPr>
            <p:ph sz="quarter" idx="1"/>
          </p:nvPr>
        </p:nvSpPr>
        <p:spPr>
          <a:xfrm>
            <a:off x="609600" y="1371600"/>
            <a:ext cx="10058400" cy="5366084"/>
          </a:xfrm>
        </p:spPr>
        <p:txBody>
          <a:bodyPr>
            <a:normAutofit/>
          </a:bodyPr>
          <a:lstStyle/>
          <a:p>
            <a:r>
              <a:rPr lang="en-US" b="1" dirty="0"/>
              <a:t>Project Application</a:t>
            </a:r>
            <a:r>
              <a:rPr lang="en-US" dirty="0"/>
              <a:t>: </a:t>
            </a:r>
          </a:p>
          <a:p>
            <a:pPr lvl="1"/>
            <a:r>
              <a:rPr lang="en-US" sz="2000" dirty="0"/>
              <a:t>Only one project application form for each agency and all project types. </a:t>
            </a:r>
          </a:p>
          <a:p>
            <a:pPr lvl="1"/>
            <a:r>
              <a:rPr lang="en-US" sz="2000" dirty="0"/>
              <a:t>Agencies that were funded last year will submit a </a:t>
            </a:r>
            <a:r>
              <a:rPr lang="en-US" sz="2000" i="1" dirty="0"/>
              <a:t>Returning Applicant Project Application</a:t>
            </a:r>
            <a:r>
              <a:rPr lang="en-US" sz="2000" dirty="0"/>
              <a:t>. </a:t>
            </a:r>
          </a:p>
          <a:p>
            <a:pPr lvl="1"/>
            <a:r>
              <a:rPr lang="en-US" sz="2000" dirty="0"/>
              <a:t>Agencies that were not funded at all last year will submit a </a:t>
            </a:r>
            <a:r>
              <a:rPr lang="en-US" sz="2000" i="1" dirty="0"/>
              <a:t>New Applicant Project Application. </a:t>
            </a:r>
          </a:p>
          <a:p>
            <a:pPr marL="320040" lvl="1" indent="0">
              <a:buNone/>
            </a:pPr>
            <a:r>
              <a:rPr lang="en-US" sz="2000" i="1" dirty="0"/>
              <a:t>COMMON ERRORS: Skipping over some questions and simply not answering them. Not addressing all components of a question.</a:t>
            </a:r>
          </a:p>
          <a:p>
            <a:pPr lvl="1"/>
            <a:endParaRPr lang="en-US" sz="2000" i="1" dirty="0"/>
          </a:p>
          <a:p>
            <a:r>
              <a:rPr lang="en-US" b="1" dirty="0"/>
              <a:t>Project Budget Form</a:t>
            </a:r>
            <a:r>
              <a:rPr lang="en-US" dirty="0"/>
              <a:t>: </a:t>
            </a:r>
          </a:p>
          <a:p>
            <a:pPr lvl="1"/>
            <a:r>
              <a:rPr lang="en-US" sz="2000" dirty="0"/>
              <a:t>Only one form is needed. Mark the relevant info for each program on the corresponding tab.</a:t>
            </a:r>
          </a:p>
          <a:p>
            <a:pPr marL="320040" lvl="1" indent="0">
              <a:buNone/>
            </a:pPr>
            <a:r>
              <a:rPr lang="en-US" sz="2000" i="1" dirty="0"/>
              <a:t>COMMON ERRORS: Not entering agency name at top of each appropriate tab. Not entering data in the correct tab that corresponds with the activity type in the application.</a:t>
            </a:r>
            <a:endParaRPr lang="en-US" sz="2000" dirty="0"/>
          </a:p>
        </p:txBody>
      </p:sp>
      <p:sp>
        <p:nvSpPr>
          <p:cNvPr id="4" name="Star: 5 Points 3">
            <a:extLst>
              <a:ext uri="{FF2B5EF4-FFF2-40B4-BE49-F238E27FC236}">
                <a16:creationId xmlns:a16="http://schemas.microsoft.com/office/drawing/2014/main" id="{277D1122-27B7-05B7-77F4-E501AB36ACA4}"/>
              </a:ext>
            </a:extLst>
          </p:cNvPr>
          <p:cNvSpPr/>
          <p:nvPr/>
        </p:nvSpPr>
        <p:spPr>
          <a:xfrm>
            <a:off x="609600" y="3429001"/>
            <a:ext cx="344557" cy="4141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416AB7DC-A688-480F-6355-28B5E9605EFF}"/>
              </a:ext>
            </a:extLst>
          </p:cNvPr>
          <p:cNvSpPr/>
          <p:nvPr/>
        </p:nvSpPr>
        <p:spPr>
          <a:xfrm flipH="1">
            <a:off x="609599" y="5279335"/>
            <a:ext cx="344558" cy="41413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55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60CC-6183-2773-4C31-7F2C534EEA6C}"/>
              </a:ext>
            </a:extLst>
          </p:cNvPr>
          <p:cNvSpPr>
            <a:spLocks noGrp="1"/>
          </p:cNvSpPr>
          <p:nvPr>
            <p:ph type="title"/>
          </p:nvPr>
        </p:nvSpPr>
        <p:spPr>
          <a:xfrm>
            <a:off x="609600" y="274638"/>
            <a:ext cx="10908632" cy="1020762"/>
          </a:xfrm>
        </p:spPr>
        <p:txBody>
          <a:bodyPr>
            <a:normAutofit fontScale="90000"/>
          </a:bodyPr>
          <a:lstStyle/>
          <a:p>
            <a:r>
              <a:rPr lang="en-US"/>
              <a:t>60/40 split also exists within project activity budgets.</a:t>
            </a:r>
          </a:p>
        </p:txBody>
      </p:sp>
      <p:sp>
        <p:nvSpPr>
          <p:cNvPr id="3" name="Content Placeholder 2">
            <a:extLst>
              <a:ext uri="{FF2B5EF4-FFF2-40B4-BE49-F238E27FC236}">
                <a16:creationId xmlns:a16="http://schemas.microsoft.com/office/drawing/2014/main" id="{4A21EB2B-6967-9A7E-4C31-63AA7CDACA8A}"/>
              </a:ext>
            </a:extLst>
          </p:cNvPr>
          <p:cNvSpPr>
            <a:spLocks noGrp="1"/>
          </p:cNvSpPr>
          <p:nvPr>
            <p:ph sz="quarter" idx="1"/>
          </p:nvPr>
        </p:nvSpPr>
        <p:spPr/>
        <p:txBody>
          <a:bodyPr>
            <a:normAutofit fontScale="92500" lnSpcReduction="10000"/>
          </a:bodyPr>
          <a:lstStyle/>
          <a:p>
            <a:pPr marL="0" indent="0">
              <a:buNone/>
            </a:pPr>
            <a:r>
              <a:rPr lang="en-US"/>
              <a:t>Street Outreach </a:t>
            </a:r>
          </a:p>
          <a:p>
            <a:pPr lvl="1"/>
            <a:r>
              <a:rPr lang="en-US"/>
              <a:t>No 60/40 cap exists within Street Outreach</a:t>
            </a:r>
          </a:p>
          <a:p>
            <a:pPr marL="0" indent="0">
              <a:buNone/>
            </a:pPr>
            <a:r>
              <a:rPr lang="en-US"/>
              <a:t>Emergency Shelter </a:t>
            </a:r>
          </a:p>
          <a:p>
            <a:pPr lvl="1"/>
            <a:r>
              <a:rPr lang="en-US"/>
              <a:t>Operations - there is no limit to the percentage spent on operations.</a:t>
            </a:r>
          </a:p>
          <a:p>
            <a:pPr lvl="1"/>
            <a:r>
              <a:rPr lang="en-US"/>
              <a:t>Services - a maximum of 40% of ESG Program funds may be spent on services. </a:t>
            </a:r>
          </a:p>
          <a:p>
            <a:pPr marL="0" indent="0">
              <a:buNone/>
            </a:pPr>
            <a:r>
              <a:rPr lang="en-US"/>
              <a:t>Rapid Rehousing &amp; Homelessness Prevention</a:t>
            </a:r>
          </a:p>
          <a:p>
            <a:pPr lvl="1"/>
            <a:r>
              <a:rPr lang="en-US"/>
              <a:t>Financial Assistance - there is no limit to the percentage spent on financial assistance. </a:t>
            </a:r>
          </a:p>
          <a:p>
            <a:pPr lvl="1"/>
            <a:r>
              <a:rPr lang="en-US"/>
              <a:t>Services - a maximum of 40% can be spent on services. </a:t>
            </a:r>
          </a:p>
          <a:p>
            <a:pPr marL="0" indent="0">
              <a:buNone/>
            </a:pPr>
            <a:r>
              <a:rPr lang="en-US"/>
              <a:t>. </a:t>
            </a:r>
          </a:p>
          <a:p>
            <a:endParaRPr lang="en-US"/>
          </a:p>
          <a:p>
            <a:pPr marL="0" indent="0">
              <a:buNone/>
            </a:pPr>
            <a:r>
              <a:rPr lang="en-US"/>
              <a:t>*Important to read the budget form carefully in your application packet.</a:t>
            </a:r>
          </a:p>
        </p:txBody>
      </p:sp>
    </p:spTree>
    <p:extLst>
      <p:ext uri="{BB962C8B-B14F-4D97-AF65-F5344CB8AC3E}">
        <p14:creationId xmlns:p14="http://schemas.microsoft.com/office/powerpoint/2010/main" val="972504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0562-25F8-D474-F3F5-A398097D34B5}"/>
              </a:ext>
            </a:extLst>
          </p:cNvPr>
          <p:cNvSpPr>
            <a:spLocks noGrp="1"/>
          </p:cNvSpPr>
          <p:nvPr>
            <p:ph type="title"/>
          </p:nvPr>
        </p:nvSpPr>
        <p:spPr/>
        <p:txBody>
          <a:bodyPr/>
          <a:lstStyle/>
          <a:p>
            <a:r>
              <a:rPr lang="en-US" u="sng"/>
              <a:t>All</a:t>
            </a:r>
            <a:r>
              <a:rPr lang="en-US"/>
              <a:t> project applications must include:</a:t>
            </a:r>
          </a:p>
        </p:txBody>
      </p:sp>
      <p:sp>
        <p:nvSpPr>
          <p:cNvPr id="3" name="Content Placeholder 2">
            <a:extLst>
              <a:ext uri="{FF2B5EF4-FFF2-40B4-BE49-F238E27FC236}">
                <a16:creationId xmlns:a16="http://schemas.microsoft.com/office/drawing/2014/main" id="{6CEC00AB-9A73-955C-FF48-1A424DB611F4}"/>
              </a:ext>
            </a:extLst>
          </p:cNvPr>
          <p:cNvSpPr>
            <a:spLocks noGrp="1"/>
          </p:cNvSpPr>
          <p:nvPr>
            <p:ph sz="quarter" idx="1"/>
          </p:nvPr>
        </p:nvSpPr>
        <p:spPr/>
        <p:txBody>
          <a:bodyPr>
            <a:normAutofit/>
          </a:bodyPr>
          <a:lstStyle/>
          <a:p>
            <a:r>
              <a:rPr lang="en-US" b="1" dirty="0"/>
              <a:t>ESG Program Operations Guidelines/Policies &amp; Procedures</a:t>
            </a:r>
            <a:r>
              <a:rPr lang="en-US" dirty="0"/>
              <a:t>: </a:t>
            </a:r>
          </a:p>
          <a:p>
            <a:pPr lvl="1"/>
            <a:r>
              <a:rPr lang="en-US" sz="2200" dirty="0"/>
              <a:t>Each project must have policies &amp; procedures in accordance with the NC ESG Office’s Desk Guide and the NC BoS CoC’s </a:t>
            </a:r>
            <a:r>
              <a:rPr lang="en-US" sz="2200" dirty="0">
                <a:hlinkClick r:id="rId3"/>
              </a:rPr>
              <a:t>Written Standards for ESG activity types </a:t>
            </a:r>
            <a:r>
              <a:rPr lang="en-US" sz="2200" dirty="0"/>
              <a:t>in the application. </a:t>
            </a:r>
          </a:p>
          <a:p>
            <a:endParaRPr lang="en-US" sz="2200" dirty="0">
              <a:effectLst/>
              <a:latin typeface="Calibri" panose="020F0502020204030204" pitchFamily="34" charset="0"/>
              <a:ea typeface="MS Mincho" panose="02020609040205080304" pitchFamily="49" charset="-128"/>
              <a:cs typeface="Arial" panose="020B0604020202020204" pitchFamily="34" charset="0"/>
            </a:endParaRPr>
          </a:p>
          <a:p>
            <a:r>
              <a:rPr lang="en-US" sz="2200" u="sng" dirty="0"/>
              <a:t>Please note</a:t>
            </a:r>
            <a:r>
              <a:rPr lang="en-US" sz="2200" dirty="0"/>
              <a:t>, there is scheduled transition in inspection standards to begin October 1, 2026. The new standard is </a:t>
            </a:r>
            <a:r>
              <a:rPr lang="en-US" sz="2200" dirty="0">
                <a:hlinkClick r:id="rId4"/>
              </a:rPr>
              <a:t>NSPIRE</a:t>
            </a:r>
            <a:r>
              <a:rPr lang="en-US" sz="2200" dirty="0"/>
              <a:t> and, thus far has been delayed for 3 consecutive years. If NSPIRE is implemented, agency policies and procedures for this will need to change.</a:t>
            </a:r>
          </a:p>
          <a:p>
            <a:pPr marL="0" indent="0">
              <a:buNone/>
            </a:pPr>
            <a:endParaRPr lang="en-US" sz="2200" dirty="0"/>
          </a:p>
        </p:txBody>
      </p:sp>
    </p:spTree>
    <p:extLst>
      <p:ext uri="{BB962C8B-B14F-4D97-AF65-F5344CB8AC3E}">
        <p14:creationId xmlns:p14="http://schemas.microsoft.com/office/powerpoint/2010/main" val="4080985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EA84-6DFF-A924-927F-5521F56BE2D4}"/>
              </a:ext>
            </a:extLst>
          </p:cNvPr>
          <p:cNvSpPr>
            <a:spLocks noGrp="1"/>
          </p:cNvSpPr>
          <p:nvPr>
            <p:ph type="title"/>
          </p:nvPr>
        </p:nvSpPr>
        <p:spPr>
          <a:xfrm>
            <a:off x="609600" y="422030"/>
            <a:ext cx="10058400" cy="1072662"/>
          </a:xfrm>
        </p:spPr>
        <p:txBody>
          <a:bodyPr>
            <a:normAutofit/>
          </a:bodyPr>
          <a:lstStyle/>
          <a:p>
            <a:r>
              <a:rPr lang="en-US"/>
              <a:t>All Applicants must include</a:t>
            </a:r>
          </a:p>
        </p:txBody>
      </p:sp>
      <p:graphicFrame>
        <p:nvGraphicFramePr>
          <p:cNvPr id="5" name="Content Placeholder 2">
            <a:extLst>
              <a:ext uri="{FF2B5EF4-FFF2-40B4-BE49-F238E27FC236}">
                <a16:creationId xmlns:a16="http://schemas.microsoft.com/office/drawing/2014/main" id="{1EF42A58-E041-E829-0C87-99B8CAAF7DBA}"/>
              </a:ext>
            </a:extLst>
          </p:cNvPr>
          <p:cNvGraphicFramePr>
            <a:graphicFrameLocks noGrp="1"/>
          </p:cNvGraphicFramePr>
          <p:nvPr>
            <p:ph sz="quarter" idx="1"/>
            <p:extLst>
              <p:ext uri="{D42A27DB-BD31-4B8C-83A1-F6EECF244321}">
                <p14:modId xmlns:p14="http://schemas.microsoft.com/office/powerpoint/2010/main" val="2960336758"/>
              </p:ext>
            </p:extLst>
          </p:nvPr>
        </p:nvGraphicFramePr>
        <p:xfrm>
          <a:off x="609600" y="1371600"/>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1856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2D5D-CB3C-4DA9-AA2C-24D5177DCDB2}"/>
              </a:ext>
            </a:extLst>
          </p:cNvPr>
          <p:cNvSpPr>
            <a:spLocks noGrp="1"/>
          </p:cNvSpPr>
          <p:nvPr>
            <p:ph type="title"/>
          </p:nvPr>
        </p:nvSpPr>
        <p:spPr/>
        <p:txBody>
          <a:bodyPr>
            <a:normAutofit/>
          </a:bodyPr>
          <a:lstStyle/>
          <a:p>
            <a:r>
              <a:rPr lang="en-US"/>
              <a:t>ESG: Emergency Solutions Grants </a:t>
            </a:r>
          </a:p>
        </p:txBody>
      </p:sp>
      <p:sp>
        <p:nvSpPr>
          <p:cNvPr id="3" name="Content Placeholder 2">
            <a:extLst>
              <a:ext uri="{FF2B5EF4-FFF2-40B4-BE49-F238E27FC236}">
                <a16:creationId xmlns:a16="http://schemas.microsoft.com/office/drawing/2014/main" id="{683186AD-F381-4A2A-B63A-8CD6288A8743}"/>
              </a:ext>
            </a:extLst>
          </p:cNvPr>
          <p:cNvSpPr>
            <a:spLocks noGrp="1"/>
          </p:cNvSpPr>
          <p:nvPr>
            <p:ph sz="quarter" idx="1"/>
          </p:nvPr>
        </p:nvSpPr>
        <p:spPr/>
        <p:txBody>
          <a:bodyPr vert="horz" lIns="91440" tIns="45720" rIns="91440" bIns="45720" anchor="t">
            <a:normAutofit fontScale="92500" lnSpcReduction="20000"/>
          </a:bodyPr>
          <a:lstStyle/>
          <a:p>
            <a:pPr marL="0" indent="0">
              <a:buNone/>
            </a:pPr>
            <a:r>
              <a:rPr lang="en-US" b="1">
                <a:latin typeface="Franklin Gothic Book"/>
              </a:rPr>
              <a:t>From the </a:t>
            </a:r>
            <a:r>
              <a:rPr lang="en-US" b="1" u="sng">
                <a:latin typeface="Franklin Gothic Book"/>
                <a:hlinkClick r:id="rId3"/>
              </a:rPr>
              <a:t>ESG Policy and Procedure Desk Guide</a:t>
            </a:r>
            <a:endParaRPr lang="en-US" b="1" u="sng">
              <a:latin typeface="Franklin Gothic Book"/>
            </a:endParaRPr>
          </a:p>
          <a:p>
            <a:pPr marL="0" indent="0">
              <a:buNone/>
            </a:pPr>
            <a:endParaRPr lang="en-US" sz="1400" b="1"/>
          </a:p>
          <a:p>
            <a:pPr marL="0" indent="0">
              <a:buNone/>
            </a:pPr>
            <a:r>
              <a:rPr lang="en-US" b="1"/>
              <a:t>Purpose: </a:t>
            </a:r>
            <a:r>
              <a:rPr lang="en-US"/>
              <a:t>NC ESG Program funds are intended to be used as part of a crisis response system using a low-barrier, housing-focused approach to ensure that homelessness is rare, brief, &amp; one-time.</a:t>
            </a:r>
          </a:p>
          <a:p>
            <a:pPr marL="0" indent="0">
              <a:buNone/>
            </a:pPr>
            <a:endParaRPr lang="en-US" sz="1400"/>
          </a:p>
          <a:p>
            <a:pPr marL="0" indent="0">
              <a:buNone/>
            </a:pPr>
            <a:r>
              <a:rPr lang="en-US" b="1"/>
              <a:t>Activities can include</a:t>
            </a:r>
            <a:r>
              <a:rPr lang="en-US" sz="1400" b="1"/>
              <a:t>:</a:t>
            </a:r>
          </a:p>
          <a:p>
            <a:r>
              <a:rPr lang="en-US"/>
              <a:t>Engaging people living unsheltered.</a:t>
            </a:r>
          </a:p>
          <a:p>
            <a:r>
              <a:rPr lang="en-US"/>
              <a:t>Improving the number and quality of emergency shelters, Assist in meeting the costs of operating emergency shelters, Provide essential services to emergency shelter residents</a:t>
            </a:r>
          </a:p>
          <a:p>
            <a:r>
              <a:rPr lang="en-US">
                <a:latin typeface="Franklin Gothic Book"/>
              </a:rPr>
              <a:t>Rapidly rehouse persons who are currently experiencing homelessness.</a:t>
            </a:r>
            <a:endParaRPr lang="en-US"/>
          </a:p>
          <a:p>
            <a:r>
              <a:rPr lang="en-US"/>
              <a:t>Prevent people from becoming homeless.</a:t>
            </a:r>
          </a:p>
          <a:p>
            <a:pPr marL="0" indent="0">
              <a:buNone/>
            </a:pPr>
            <a:endParaRPr lang="en-US" b="1"/>
          </a:p>
        </p:txBody>
      </p:sp>
    </p:spTree>
    <p:extLst>
      <p:ext uri="{BB962C8B-B14F-4D97-AF65-F5344CB8AC3E}">
        <p14:creationId xmlns:p14="http://schemas.microsoft.com/office/powerpoint/2010/main" val="2121108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58EC2-7309-94DF-6E28-4B5053A30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DC8A8-4EF0-ADF1-5620-2D4EBB5357BE}"/>
              </a:ext>
            </a:extLst>
          </p:cNvPr>
          <p:cNvSpPr>
            <a:spLocks noGrp="1"/>
          </p:cNvSpPr>
          <p:nvPr>
            <p:ph type="title"/>
          </p:nvPr>
        </p:nvSpPr>
        <p:spPr>
          <a:xfrm>
            <a:off x="609600" y="422030"/>
            <a:ext cx="10058400" cy="1072662"/>
          </a:xfrm>
        </p:spPr>
        <p:txBody>
          <a:bodyPr>
            <a:normAutofit/>
          </a:bodyPr>
          <a:lstStyle/>
          <a:p>
            <a:r>
              <a:rPr lang="en-US"/>
              <a:t>All Applicants must include</a:t>
            </a:r>
          </a:p>
        </p:txBody>
      </p:sp>
      <p:graphicFrame>
        <p:nvGraphicFramePr>
          <p:cNvPr id="5" name="Content Placeholder 2">
            <a:extLst>
              <a:ext uri="{FF2B5EF4-FFF2-40B4-BE49-F238E27FC236}">
                <a16:creationId xmlns:a16="http://schemas.microsoft.com/office/drawing/2014/main" id="{A56F7438-76AA-EEA8-1D39-429C5B1BADF8}"/>
              </a:ext>
            </a:extLst>
          </p:cNvPr>
          <p:cNvGraphicFramePr>
            <a:graphicFrameLocks noGrp="1"/>
          </p:cNvGraphicFramePr>
          <p:nvPr>
            <p:ph sz="quarter" idx="1"/>
            <p:extLst>
              <p:ext uri="{D42A27DB-BD31-4B8C-83A1-F6EECF244321}">
                <p14:modId xmlns:p14="http://schemas.microsoft.com/office/powerpoint/2010/main" val="2918798102"/>
              </p:ext>
            </p:extLst>
          </p:nvPr>
        </p:nvGraphicFramePr>
        <p:xfrm>
          <a:off x="609600" y="1371600"/>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588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33DFA-14BC-36FD-28D4-CD8F35DCC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BAB98-3A29-7334-F2C5-C4A382AB4AC2}"/>
              </a:ext>
            </a:extLst>
          </p:cNvPr>
          <p:cNvSpPr>
            <a:spLocks noGrp="1"/>
          </p:cNvSpPr>
          <p:nvPr>
            <p:ph type="title"/>
          </p:nvPr>
        </p:nvSpPr>
        <p:spPr>
          <a:xfrm>
            <a:off x="609600" y="422030"/>
            <a:ext cx="10058400" cy="1072662"/>
          </a:xfrm>
        </p:spPr>
        <p:txBody>
          <a:bodyPr>
            <a:normAutofit/>
          </a:bodyPr>
          <a:lstStyle/>
          <a:p>
            <a:r>
              <a:rPr lang="en-US"/>
              <a:t>All Applicants must include</a:t>
            </a:r>
          </a:p>
        </p:txBody>
      </p:sp>
      <p:graphicFrame>
        <p:nvGraphicFramePr>
          <p:cNvPr id="5" name="Content Placeholder 2">
            <a:extLst>
              <a:ext uri="{FF2B5EF4-FFF2-40B4-BE49-F238E27FC236}">
                <a16:creationId xmlns:a16="http://schemas.microsoft.com/office/drawing/2014/main" id="{77E6FFBC-1D0B-533F-9309-4631AFBAB113}"/>
              </a:ext>
            </a:extLst>
          </p:cNvPr>
          <p:cNvGraphicFramePr>
            <a:graphicFrameLocks noGrp="1"/>
          </p:cNvGraphicFramePr>
          <p:nvPr>
            <p:ph sz="quarter" idx="1"/>
            <p:extLst>
              <p:ext uri="{D42A27DB-BD31-4B8C-83A1-F6EECF244321}">
                <p14:modId xmlns:p14="http://schemas.microsoft.com/office/powerpoint/2010/main" val="2979110816"/>
              </p:ext>
            </p:extLst>
          </p:nvPr>
        </p:nvGraphicFramePr>
        <p:xfrm>
          <a:off x="609600" y="1371600"/>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595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4A89-A230-AF09-F5A0-A32805C874F7}"/>
              </a:ext>
            </a:extLst>
          </p:cNvPr>
          <p:cNvSpPr>
            <a:spLocks noGrp="1"/>
          </p:cNvSpPr>
          <p:nvPr>
            <p:ph type="title"/>
          </p:nvPr>
        </p:nvSpPr>
        <p:spPr/>
        <p:txBody>
          <a:bodyPr>
            <a:normAutofit/>
          </a:bodyPr>
          <a:lstStyle/>
          <a:p>
            <a:r>
              <a:rPr lang="en-US"/>
              <a:t>All Applicants, as applicable</a:t>
            </a:r>
          </a:p>
        </p:txBody>
      </p:sp>
      <p:sp>
        <p:nvSpPr>
          <p:cNvPr id="3" name="Content Placeholder 2">
            <a:extLst>
              <a:ext uri="{FF2B5EF4-FFF2-40B4-BE49-F238E27FC236}">
                <a16:creationId xmlns:a16="http://schemas.microsoft.com/office/drawing/2014/main" id="{C07AA440-350F-5956-4113-E8A00DEAB366}"/>
              </a:ext>
            </a:extLst>
          </p:cNvPr>
          <p:cNvSpPr>
            <a:spLocks noGrp="1"/>
          </p:cNvSpPr>
          <p:nvPr>
            <p:ph sz="quarter" idx="1"/>
          </p:nvPr>
        </p:nvSpPr>
        <p:spPr/>
        <p:txBody>
          <a:bodyPr/>
          <a:lstStyle/>
          <a:p>
            <a:r>
              <a:rPr lang="en-US" dirty="0"/>
              <a:t>HUD Corrective Action Plan, if applicable</a:t>
            </a:r>
          </a:p>
          <a:p>
            <a:pPr lvl="1"/>
            <a:r>
              <a:rPr lang="en-US" sz="2600" dirty="0"/>
              <a:t>Any agency that has received any type of HUD Corrective Action Plan within the</a:t>
            </a:r>
            <a:r>
              <a:rPr lang="en-US" sz="2200" dirty="0"/>
              <a:t> </a:t>
            </a:r>
            <a:r>
              <a:rPr lang="en-US" sz="2800" dirty="0"/>
              <a:t>past 5 years (CY2022 through CY2026), must submit this plan for review, if applicable.</a:t>
            </a:r>
            <a:endParaRPr lang="en-US" sz="2400" dirty="0"/>
          </a:p>
          <a:p>
            <a:pPr lvl="1"/>
            <a:endParaRPr lang="en-US" dirty="0"/>
          </a:p>
          <a:p>
            <a:r>
              <a:rPr lang="en-US" dirty="0"/>
              <a:t>NC ESG Corrective Action Plan, if applicable</a:t>
            </a:r>
          </a:p>
          <a:p>
            <a:pPr lvl="1"/>
            <a:r>
              <a:rPr lang="en-US" sz="2600" dirty="0"/>
              <a:t>Any agency that has, at the request of the NC ESG Office, developed a Corrective Action Plan for the CY2025 or CY2026 ESG Program allocations must submit this plan for review.</a:t>
            </a:r>
          </a:p>
          <a:p>
            <a:endParaRPr lang="en-US" dirty="0"/>
          </a:p>
        </p:txBody>
      </p:sp>
    </p:spTree>
    <p:extLst>
      <p:ext uri="{BB962C8B-B14F-4D97-AF65-F5344CB8AC3E}">
        <p14:creationId xmlns:p14="http://schemas.microsoft.com/office/powerpoint/2010/main" val="4170516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0562-25F8-D474-F3F5-A398097D34B5}"/>
              </a:ext>
            </a:extLst>
          </p:cNvPr>
          <p:cNvSpPr>
            <a:spLocks noGrp="1"/>
          </p:cNvSpPr>
          <p:nvPr>
            <p:ph type="title"/>
          </p:nvPr>
        </p:nvSpPr>
        <p:spPr/>
        <p:txBody>
          <a:bodyPr>
            <a:normAutofit fontScale="90000"/>
          </a:bodyPr>
          <a:lstStyle/>
          <a:p>
            <a:r>
              <a:rPr lang="en-US" u="sng"/>
              <a:t>Non-profit</a:t>
            </a:r>
            <a:r>
              <a:rPr lang="en-US"/>
              <a:t> project applications should include:</a:t>
            </a:r>
          </a:p>
        </p:txBody>
      </p:sp>
      <p:sp>
        <p:nvSpPr>
          <p:cNvPr id="3" name="Content Placeholder 2">
            <a:extLst>
              <a:ext uri="{FF2B5EF4-FFF2-40B4-BE49-F238E27FC236}">
                <a16:creationId xmlns:a16="http://schemas.microsoft.com/office/drawing/2014/main" id="{6CEC00AB-9A73-955C-FF48-1A424DB611F4}"/>
              </a:ext>
            </a:extLst>
          </p:cNvPr>
          <p:cNvSpPr>
            <a:spLocks noGrp="1"/>
          </p:cNvSpPr>
          <p:nvPr>
            <p:ph sz="quarter" idx="1"/>
          </p:nvPr>
        </p:nvSpPr>
        <p:spPr/>
        <p:txBody>
          <a:bodyPr/>
          <a:lstStyle/>
          <a:p>
            <a:r>
              <a:rPr lang="en-US" dirty="0"/>
              <a:t>Board of Directors List: </a:t>
            </a:r>
          </a:p>
          <a:p>
            <a:pPr lvl="1"/>
            <a:r>
              <a:rPr lang="en-US" sz="2000" dirty="0"/>
              <a:t>Include: name, contact info, board position/officer/committee leadership, term, occupation &amp; employer or representing entity, homelessness experience of at least 1 member as required by HUD, professional skills that add to the capacity of your org’s leadership. </a:t>
            </a:r>
          </a:p>
        </p:txBody>
      </p:sp>
    </p:spTree>
    <p:extLst>
      <p:ext uri="{BB962C8B-B14F-4D97-AF65-F5344CB8AC3E}">
        <p14:creationId xmlns:p14="http://schemas.microsoft.com/office/powerpoint/2010/main" val="521374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4A89-A230-AF09-F5A0-A32805C874F7}"/>
              </a:ext>
            </a:extLst>
          </p:cNvPr>
          <p:cNvSpPr>
            <a:spLocks noGrp="1"/>
          </p:cNvSpPr>
          <p:nvPr>
            <p:ph type="title"/>
          </p:nvPr>
        </p:nvSpPr>
        <p:spPr>
          <a:xfrm>
            <a:off x="609600" y="274637"/>
            <a:ext cx="10058400" cy="871257"/>
          </a:xfrm>
        </p:spPr>
        <p:txBody>
          <a:bodyPr>
            <a:normAutofit/>
          </a:bodyPr>
          <a:lstStyle/>
          <a:p>
            <a:r>
              <a:rPr lang="en-US"/>
              <a:t>RETURNING APPLICANTS ONLY – </a:t>
            </a:r>
          </a:p>
        </p:txBody>
      </p:sp>
      <p:sp>
        <p:nvSpPr>
          <p:cNvPr id="3" name="Content Placeholder 2">
            <a:extLst>
              <a:ext uri="{FF2B5EF4-FFF2-40B4-BE49-F238E27FC236}">
                <a16:creationId xmlns:a16="http://schemas.microsoft.com/office/drawing/2014/main" id="{C07AA440-350F-5956-4113-E8A00DEAB366}"/>
              </a:ext>
            </a:extLst>
          </p:cNvPr>
          <p:cNvSpPr>
            <a:spLocks noGrp="1"/>
          </p:cNvSpPr>
          <p:nvPr>
            <p:ph sz="quarter" idx="1"/>
          </p:nvPr>
        </p:nvSpPr>
        <p:spPr>
          <a:xfrm>
            <a:off x="509285" y="1145894"/>
            <a:ext cx="10243595" cy="5289630"/>
          </a:xfrm>
        </p:spPr>
        <p:txBody>
          <a:bodyPr>
            <a:normAutofit fontScale="92500"/>
          </a:bodyPr>
          <a:lstStyle/>
          <a:p>
            <a:r>
              <a:rPr lang="en-US" sz="2800" dirty="0"/>
              <a:t>HMIS/Comparable Database Annual Performance Report (APR)</a:t>
            </a:r>
            <a:endParaRPr lang="en-US" sz="2800" dirty="0">
              <a:effectLst/>
              <a:latin typeface="+mn-lt"/>
              <a:ea typeface="MS Mincho" panose="02020609040205080304" pitchFamily="49" charset="-128"/>
              <a:cs typeface="Arial" panose="020B0604020202020204" pitchFamily="34" charset="0"/>
            </a:endParaRPr>
          </a:p>
          <a:p>
            <a:pPr lvl="1"/>
            <a:r>
              <a:rPr lang="en-US" sz="2200" dirty="0">
                <a:effectLst/>
                <a:latin typeface="+mn-lt"/>
                <a:ea typeface="MS Mincho" panose="02020609040205080304" pitchFamily="49" charset="-128"/>
                <a:cs typeface="Arial" panose="020B0604020202020204" pitchFamily="34" charset="0"/>
              </a:rPr>
              <a:t>Returning applicants must run &amp; submit a </a:t>
            </a:r>
            <a:r>
              <a:rPr lang="en-US" sz="2200" b="1" dirty="0">
                <a:effectLst/>
                <a:latin typeface="+mn-lt"/>
                <a:ea typeface="MS Mincho" panose="02020609040205080304" pitchFamily="49" charset="-128"/>
                <a:cs typeface="Arial" panose="020B0604020202020204" pitchFamily="34" charset="0"/>
              </a:rPr>
              <a:t>CSV </a:t>
            </a:r>
            <a:r>
              <a:rPr lang="en-US" sz="2200" b="1" dirty="0" err="1">
                <a:effectLst/>
                <a:latin typeface="+mn-lt"/>
                <a:ea typeface="MS Mincho" panose="02020609040205080304" pitchFamily="49" charset="-128"/>
                <a:cs typeface="Arial" panose="020B0604020202020204" pitchFamily="34" charset="0"/>
              </a:rPr>
              <a:t>zipfile</a:t>
            </a:r>
            <a:r>
              <a:rPr lang="en-US" sz="2200" b="1" dirty="0">
                <a:effectLst/>
                <a:latin typeface="+mn-lt"/>
                <a:ea typeface="MS Mincho" panose="02020609040205080304" pitchFamily="49" charset="-128"/>
                <a:cs typeface="Arial" panose="020B0604020202020204" pitchFamily="34" charset="0"/>
              </a:rPr>
              <a:t> </a:t>
            </a:r>
            <a:r>
              <a:rPr lang="en-US" sz="2200" dirty="0">
                <a:effectLst/>
                <a:latin typeface="+mn-lt"/>
                <a:ea typeface="MS Mincho" panose="02020609040205080304" pitchFamily="49" charset="-128"/>
                <a:cs typeface="Arial" panose="020B0604020202020204" pitchFamily="34" charset="0"/>
              </a:rPr>
              <a:t>of your </a:t>
            </a:r>
            <a:r>
              <a:rPr lang="en-US" sz="2200" u="sng" dirty="0">
                <a:effectLst/>
                <a:latin typeface="+mn-lt"/>
                <a:ea typeface="MS Mincho" panose="02020609040205080304" pitchFamily="49" charset="-128"/>
                <a:cs typeface="Arial" panose="020B0604020202020204" pitchFamily="34" charset="0"/>
              </a:rPr>
              <a:t>Annual Performance Report (APR) </a:t>
            </a:r>
            <a:r>
              <a:rPr lang="en-US" sz="2200" dirty="0">
                <a:effectLst/>
                <a:latin typeface="+mn-lt"/>
                <a:ea typeface="MS Mincho" panose="02020609040205080304" pitchFamily="49" charset="-128"/>
                <a:cs typeface="Arial" panose="020B0604020202020204" pitchFamily="34" charset="0"/>
              </a:rPr>
              <a:t>from HMIS (or their comparable database) for the period of June 01, 2025 - May 31, 2026.  </a:t>
            </a:r>
          </a:p>
          <a:p>
            <a:pPr lvl="2"/>
            <a:r>
              <a:rPr lang="en-US" sz="2200" b="1" dirty="0">
                <a:effectLst/>
                <a:latin typeface="+mn-lt"/>
                <a:ea typeface="MS Mincho" panose="02020609040205080304" pitchFamily="49" charset="-128"/>
                <a:cs typeface="Arial" panose="020B0604020202020204" pitchFamily="34" charset="0"/>
              </a:rPr>
              <a:t>This report is different from the CAPER usually associated with ESG reporting</a:t>
            </a:r>
            <a:r>
              <a:rPr lang="en-US" sz="2200" dirty="0">
                <a:effectLst/>
                <a:latin typeface="+mn-lt"/>
                <a:ea typeface="MS Mincho" panose="02020609040205080304" pitchFamily="49" charset="-128"/>
                <a:cs typeface="Arial" panose="020B0604020202020204" pitchFamily="34" charset="0"/>
              </a:rPr>
              <a:t>.</a:t>
            </a:r>
          </a:p>
          <a:p>
            <a:pPr lvl="1"/>
            <a:r>
              <a:rPr lang="en-US" sz="2200" dirty="0">
                <a:effectLst/>
                <a:latin typeface="+mn-lt"/>
                <a:ea typeface="MS Mincho" panose="02020609040205080304" pitchFamily="49" charset="-128"/>
                <a:cs typeface="Arial" panose="020B0604020202020204" pitchFamily="34" charset="0"/>
              </a:rPr>
              <a:t>Please follow the instructions at this link to run the APR:</a:t>
            </a:r>
            <a:r>
              <a:rPr lang="en-US" sz="18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 https://ncceh.zendesk.com/hc/en-us/article_attachments/36936413842835</a:t>
            </a:r>
            <a:r>
              <a:rPr lang="en-US" sz="2200" dirty="0">
                <a:effectLst/>
                <a:latin typeface="+mn-lt"/>
                <a:ea typeface="MS Mincho" panose="02020609040205080304" pitchFamily="49" charset="-128"/>
                <a:cs typeface="Arial" panose="020B0604020202020204" pitchFamily="34" charset="0"/>
              </a:rPr>
              <a:t>.  </a:t>
            </a:r>
          </a:p>
          <a:p>
            <a:pPr lvl="1"/>
            <a:r>
              <a:rPr lang="en-US" sz="2200" dirty="0">
                <a:effectLst/>
                <a:latin typeface="+mn-lt"/>
                <a:ea typeface="MS Mincho" panose="02020609040205080304" pitchFamily="49" charset="-128"/>
                <a:cs typeface="Arial" panose="020B0604020202020204" pitchFamily="34" charset="0"/>
              </a:rPr>
              <a:t>If you have questions about running your APR, contact the NCCEH Data Center at </a:t>
            </a:r>
            <a:r>
              <a:rPr lang="en-US" sz="2200" u="sng" dirty="0">
                <a:solidFill>
                  <a:srgbClr val="0000FF"/>
                </a:solidFill>
                <a:effectLst/>
                <a:latin typeface="+mn-lt"/>
                <a:ea typeface="MS Mincho" panose="02020609040205080304" pitchFamily="49" charset="-128"/>
                <a:cs typeface="Arial" panose="020B0604020202020204" pitchFamily="34" charset="0"/>
                <a:hlinkClick r:id="rId4"/>
              </a:rPr>
              <a:t>hmis@ncceh.org</a:t>
            </a:r>
            <a:r>
              <a:rPr lang="en-US" sz="2200" dirty="0">
                <a:effectLst/>
                <a:latin typeface="+mn-lt"/>
                <a:ea typeface="MS Mincho" panose="02020609040205080304" pitchFamily="49" charset="-128"/>
                <a:cs typeface="Arial" panose="020B0604020202020204" pitchFamily="34" charset="0"/>
              </a:rPr>
              <a:t>.  Please contact the Data </a:t>
            </a:r>
            <a:r>
              <a:rPr lang="en-US" sz="2200" dirty="0">
                <a:latin typeface="+mn-lt"/>
                <a:ea typeface="MS Mincho" panose="02020609040205080304" pitchFamily="49" charset="-128"/>
                <a:cs typeface="Arial" panose="020B0604020202020204" pitchFamily="34" charset="0"/>
              </a:rPr>
              <a:t>Team</a:t>
            </a:r>
            <a:r>
              <a:rPr lang="en-US" sz="2200" dirty="0">
                <a:effectLst/>
                <a:latin typeface="+mn-lt"/>
                <a:ea typeface="MS Mincho" panose="02020609040205080304" pitchFamily="49" charset="-128"/>
                <a:cs typeface="Arial" panose="020B0604020202020204" pitchFamily="34" charset="0"/>
              </a:rPr>
              <a:t> early with your questions.</a:t>
            </a:r>
          </a:p>
          <a:p>
            <a:pPr lvl="2"/>
            <a:r>
              <a:rPr lang="en-US" sz="2200" dirty="0">
                <a:effectLst/>
                <a:latin typeface="+mn-lt"/>
                <a:ea typeface="MS Mincho" panose="02020609040205080304" pitchFamily="49" charset="-128"/>
                <a:cs typeface="Arial" panose="020B0604020202020204" pitchFamily="34" charset="0"/>
              </a:rPr>
              <a:t>Questions regarding the APR received after July 8, 2026, are not guaranteed review.</a:t>
            </a:r>
          </a:p>
          <a:p>
            <a:pPr lvl="1"/>
            <a:r>
              <a:rPr lang="en-US" sz="2200" dirty="0"/>
              <a:t>If you are a Victim Service Provider, please reach out to your comparable database software vendor for information on running an APR.</a:t>
            </a:r>
          </a:p>
          <a:p>
            <a:pPr lvl="1"/>
            <a:r>
              <a:rPr lang="en-US" sz="2200" dirty="0"/>
              <a:t>This is a requirement only of the NC BoS CoC, so we can score the performance measure sections in the scorecard. Approved agencies will need to submit a CAPER report to the NC ESG office. </a:t>
            </a:r>
          </a:p>
          <a:p>
            <a:pPr lvl="1"/>
            <a:endParaRPr lang="en-US" sz="2200" dirty="0"/>
          </a:p>
        </p:txBody>
      </p:sp>
    </p:spTree>
    <p:extLst>
      <p:ext uri="{BB962C8B-B14F-4D97-AF65-F5344CB8AC3E}">
        <p14:creationId xmlns:p14="http://schemas.microsoft.com/office/powerpoint/2010/main" val="3034379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61BD5-6B3A-04B8-1EDF-3DD337C94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EA0BEA-8111-C342-DF35-3FC78236268B}"/>
              </a:ext>
            </a:extLst>
          </p:cNvPr>
          <p:cNvSpPr>
            <a:spLocks noGrp="1"/>
          </p:cNvSpPr>
          <p:nvPr>
            <p:ph type="title"/>
          </p:nvPr>
        </p:nvSpPr>
        <p:spPr>
          <a:xfrm>
            <a:off x="609600" y="274637"/>
            <a:ext cx="10058400" cy="871257"/>
          </a:xfrm>
        </p:spPr>
        <p:txBody>
          <a:bodyPr>
            <a:normAutofit/>
          </a:bodyPr>
          <a:lstStyle/>
          <a:p>
            <a:r>
              <a:rPr lang="en-US" dirty="0"/>
              <a:t>ESG Grantee Agreement</a:t>
            </a:r>
          </a:p>
        </p:txBody>
      </p:sp>
      <p:sp>
        <p:nvSpPr>
          <p:cNvPr id="3" name="Content Placeholder 2">
            <a:extLst>
              <a:ext uri="{FF2B5EF4-FFF2-40B4-BE49-F238E27FC236}">
                <a16:creationId xmlns:a16="http://schemas.microsoft.com/office/drawing/2014/main" id="{BEE70312-D468-A0CD-8321-10D6DBD6D0DE}"/>
              </a:ext>
            </a:extLst>
          </p:cNvPr>
          <p:cNvSpPr>
            <a:spLocks noGrp="1"/>
          </p:cNvSpPr>
          <p:nvPr>
            <p:ph sz="quarter" idx="1"/>
          </p:nvPr>
        </p:nvSpPr>
        <p:spPr>
          <a:xfrm>
            <a:off x="509285" y="1145894"/>
            <a:ext cx="10243595" cy="5289630"/>
          </a:xfrm>
        </p:spPr>
        <p:txBody>
          <a:bodyPr>
            <a:normAutofit/>
          </a:bodyPr>
          <a:lstStyle/>
          <a:p>
            <a:pPr marL="0" indent="0">
              <a:buNone/>
            </a:pPr>
            <a:r>
              <a:rPr lang="en-US" sz="2800" dirty="0"/>
              <a:t>All applicant agencies are expected to agree to the terms in the ESG Grantee Agreement by signing and submitting the agreement to the NC BoS CoC.</a:t>
            </a:r>
          </a:p>
          <a:p>
            <a:pPr marL="0" indent="0">
              <a:buNone/>
            </a:pPr>
            <a:endParaRPr lang="en-US" sz="2800" dirty="0"/>
          </a:p>
          <a:p>
            <a:r>
              <a:rPr lang="en-US" b="1" dirty="0"/>
              <a:t>HMIS/Comparable Database Participation </a:t>
            </a:r>
            <a:r>
              <a:rPr lang="en-US" dirty="0"/>
              <a:t> </a:t>
            </a:r>
          </a:p>
          <a:p>
            <a:r>
              <a:rPr lang="en-US" b="1" dirty="0"/>
              <a:t>Project Compliance</a:t>
            </a:r>
            <a:endParaRPr lang="en-US" dirty="0"/>
          </a:p>
          <a:p>
            <a:pPr lvl="1"/>
            <a:r>
              <a:rPr lang="en-US" dirty="0"/>
              <a:t>Follow:</a:t>
            </a:r>
          </a:p>
          <a:p>
            <a:pPr lvl="2"/>
            <a:r>
              <a:rPr lang="en-US" dirty="0"/>
              <a:t>NC ESG Office Desk Guide</a:t>
            </a:r>
          </a:p>
          <a:p>
            <a:pPr lvl="2"/>
            <a:r>
              <a:rPr lang="en-US" dirty="0"/>
              <a:t>NC BoS CoC’s ESG Written Standards per project type &amp; Coordinated Entry</a:t>
            </a:r>
          </a:p>
          <a:p>
            <a:pPr lvl="2"/>
            <a:r>
              <a:rPr lang="en-US" dirty="0"/>
              <a:t>The organization’s financial policies are in line with </a:t>
            </a:r>
            <a:r>
              <a:rPr lang="en-US" u="sng" dirty="0">
                <a:hlinkClick r:id="rId3"/>
              </a:rPr>
              <a:t>2 CFR Part 200</a:t>
            </a:r>
            <a:r>
              <a:rPr lang="en-US" dirty="0"/>
              <a:t>, as required, and include a procurement policy.</a:t>
            </a:r>
          </a:p>
          <a:p>
            <a:pPr marL="0" indent="0">
              <a:buNone/>
            </a:pPr>
            <a:endParaRPr lang="en-US" sz="2800" dirty="0"/>
          </a:p>
          <a:p>
            <a:endParaRPr lang="en-US" sz="2800" dirty="0"/>
          </a:p>
          <a:p>
            <a:pPr lvl="1"/>
            <a:endParaRPr lang="en-US" sz="2200" dirty="0"/>
          </a:p>
        </p:txBody>
      </p:sp>
    </p:spTree>
    <p:extLst>
      <p:ext uri="{BB962C8B-B14F-4D97-AF65-F5344CB8AC3E}">
        <p14:creationId xmlns:p14="http://schemas.microsoft.com/office/powerpoint/2010/main" val="1496271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A5DB0-C448-ACA6-AB67-C8E32C75B6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7983B7-8B50-1081-78A1-5DBFA9105588}"/>
              </a:ext>
            </a:extLst>
          </p:cNvPr>
          <p:cNvSpPr>
            <a:spLocks noGrp="1"/>
          </p:cNvSpPr>
          <p:nvPr>
            <p:ph type="title"/>
          </p:nvPr>
        </p:nvSpPr>
        <p:spPr>
          <a:xfrm>
            <a:off x="609600" y="274637"/>
            <a:ext cx="10058400" cy="871257"/>
          </a:xfrm>
        </p:spPr>
        <p:txBody>
          <a:bodyPr>
            <a:normAutofit/>
          </a:bodyPr>
          <a:lstStyle/>
          <a:p>
            <a:r>
              <a:rPr lang="en-US" dirty="0"/>
              <a:t>ESG Grantee Agreement</a:t>
            </a:r>
          </a:p>
        </p:txBody>
      </p:sp>
      <p:sp>
        <p:nvSpPr>
          <p:cNvPr id="3" name="Content Placeholder 2">
            <a:extLst>
              <a:ext uri="{FF2B5EF4-FFF2-40B4-BE49-F238E27FC236}">
                <a16:creationId xmlns:a16="http://schemas.microsoft.com/office/drawing/2014/main" id="{908A2407-53B7-EA49-8A9F-62AF91856C33}"/>
              </a:ext>
            </a:extLst>
          </p:cNvPr>
          <p:cNvSpPr>
            <a:spLocks noGrp="1"/>
          </p:cNvSpPr>
          <p:nvPr>
            <p:ph sz="quarter" idx="1"/>
          </p:nvPr>
        </p:nvSpPr>
        <p:spPr>
          <a:xfrm>
            <a:off x="509285" y="1145894"/>
            <a:ext cx="10243595" cy="5289630"/>
          </a:xfrm>
        </p:spPr>
        <p:txBody>
          <a:bodyPr>
            <a:normAutofit fontScale="85000" lnSpcReduction="10000"/>
          </a:bodyPr>
          <a:lstStyle/>
          <a:p>
            <a:pPr marL="0" indent="0">
              <a:buNone/>
            </a:pPr>
            <a:r>
              <a:rPr lang="en-US" sz="2800" dirty="0"/>
              <a:t>All applicant agencies are expected to agree to the terms in the ESG Grantee Agreement by signing and submitting the agreement to the NC BoS CoC.</a:t>
            </a:r>
          </a:p>
          <a:p>
            <a:pPr marL="0" indent="0">
              <a:buNone/>
            </a:pPr>
            <a:endParaRPr lang="en-US" sz="2800" dirty="0"/>
          </a:p>
          <a:p>
            <a:r>
              <a:rPr lang="en-US" b="1" dirty="0"/>
              <a:t>Project Expectations</a:t>
            </a:r>
          </a:p>
          <a:p>
            <a:pPr lvl="1"/>
            <a:r>
              <a:rPr lang="en-US" dirty="0"/>
              <a:t>Notify NCCEH prior to making any significant change in the provision of service delivery.</a:t>
            </a:r>
          </a:p>
          <a:p>
            <a:pPr lvl="1"/>
            <a:r>
              <a:rPr lang="en-US" dirty="0"/>
              <a:t>Notify NCCEH within 24 to 48 hours of any significant disruption to service delivery. </a:t>
            </a:r>
          </a:p>
          <a:p>
            <a:pPr lvl="1"/>
            <a:r>
              <a:rPr lang="en-US" dirty="0"/>
              <a:t>Notify NCCEH prior to requesting a budget amendment.</a:t>
            </a:r>
          </a:p>
          <a:p>
            <a:pPr lvl="1"/>
            <a:r>
              <a:rPr lang="en-US" dirty="0"/>
              <a:t>Follow the Data Quality Plan for the CoC and the project type.</a:t>
            </a:r>
          </a:p>
          <a:p>
            <a:pPr lvl="1"/>
            <a:r>
              <a:rPr lang="en-US" dirty="0"/>
              <a:t>Send NCCEH a copy of the signed ESG contract for CY2027 upon award.</a:t>
            </a:r>
          </a:p>
          <a:p>
            <a:pPr lvl="1"/>
            <a:r>
              <a:rPr lang="en-US" dirty="0"/>
              <a:t>Participate in any monitoring, performance evaluation, or technical assistance by NCCEH</a:t>
            </a:r>
          </a:p>
          <a:p>
            <a:pPr lvl="1"/>
            <a:r>
              <a:rPr lang="en-US" dirty="0"/>
              <a:t>Share monitoring results/corrective action plans with the CoC as necessary</a:t>
            </a:r>
          </a:p>
          <a:p>
            <a:pPr lvl="1"/>
            <a:r>
              <a:rPr lang="en-US" dirty="0"/>
              <a:t>Participate in required trainings</a:t>
            </a:r>
          </a:p>
          <a:p>
            <a:pPr lvl="1"/>
            <a:r>
              <a:rPr lang="en-US" dirty="0"/>
              <a:t>Contact the HMIS Lead Agency, NCCEH’s Data Team, to set up projects in HMIS</a:t>
            </a:r>
          </a:p>
          <a:p>
            <a:pPr lvl="1"/>
            <a:r>
              <a:rPr lang="en-US" dirty="0"/>
              <a:t>Maintain HMIS /Comparable database license, license requirements, and participation in annual trainings as required</a:t>
            </a:r>
          </a:p>
          <a:p>
            <a:pPr marL="0" indent="0">
              <a:buNone/>
            </a:pPr>
            <a:endParaRPr lang="en-US" sz="2800" dirty="0"/>
          </a:p>
          <a:p>
            <a:endParaRPr lang="en-US" sz="2800" dirty="0"/>
          </a:p>
          <a:p>
            <a:pPr lvl="1"/>
            <a:endParaRPr lang="en-US" sz="2200" dirty="0"/>
          </a:p>
        </p:txBody>
      </p:sp>
    </p:spTree>
    <p:extLst>
      <p:ext uri="{BB962C8B-B14F-4D97-AF65-F5344CB8AC3E}">
        <p14:creationId xmlns:p14="http://schemas.microsoft.com/office/powerpoint/2010/main" val="195490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8A84C-ECA9-D9D1-2DB4-41103C9DD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BBA92-FD57-89F3-E7B8-4071CB8046B1}"/>
              </a:ext>
            </a:extLst>
          </p:cNvPr>
          <p:cNvSpPr>
            <a:spLocks noGrp="1"/>
          </p:cNvSpPr>
          <p:nvPr>
            <p:ph type="title"/>
          </p:nvPr>
        </p:nvSpPr>
        <p:spPr>
          <a:xfrm>
            <a:off x="609600" y="274637"/>
            <a:ext cx="10058400" cy="871257"/>
          </a:xfrm>
        </p:spPr>
        <p:txBody>
          <a:bodyPr>
            <a:normAutofit/>
          </a:bodyPr>
          <a:lstStyle/>
          <a:p>
            <a:r>
              <a:rPr lang="en-US" dirty="0"/>
              <a:t>ESG Grantee Agreement</a:t>
            </a:r>
          </a:p>
        </p:txBody>
      </p:sp>
      <p:sp>
        <p:nvSpPr>
          <p:cNvPr id="3" name="Content Placeholder 2">
            <a:extLst>
              <a:ext uri="{FF2B5EF4-FFF2-40B4-BE49-F238E27FC236}">
                <a16:creationId xmlns:a16="http://schemas.microsoft.com/office/drawing/2014/main" id="{F5DBEF17-BE5C-B601-B02F-979DF9F7B75B}"/>
              </a:ext>
            </a:extLst>
          </p:cNvPr>
          <p:cNvSpPr>
            <a:spLocks noGrp="1"/>
          </p:cNvSpPr>
          <p:nvPr>
            <p:ph sz="quarter" idx="1"/>
          </p:nvPr>
        </p:nvSpPr>
        <p:spPr>
          <a:xfrm>
            <a:off x="509285" y="1145894"/>
            <a:ext cx="10243595" cy="5289630"/>
          </a:xfrm>
        </p:spPr>
        <p:txBody>
          <a:bodyPr>
            <a:normAutofit lnSpcReduction="10000"/>
          </a:bodyPr>
          <a:lstStyle/>
          <a:p>
            <a:r>
              <a:rPr lang="en-US" b="1" dirty="0"/>
              <a:t>Project Performance &amp; Reports</a:t>
            </a:r>
            <a:r>
              <a:rPr lang="en-US" dirty="0"/>
              <a:t> </a:t>
            </a:r>
          </a:p>
          <a:p>
            <a:pPr lvl="1"/>
            <a:r>
              <a:rPr lang="en-US" dirty="0"/>
              <a:t>Meet Data Quality Benchmarks deadlines</a:t>
            </a:r>
          </a:p>
          <a:p>
            <a:pPr lvl="1"/>
            <a:r>
              <a:rPr lang="en-US" dirty="0"/>
              <a:t>Understand that NCCEH will reach out to the NC ESG Office biannually to obtain spending reports (6 months and 12 months)</a:t>
            </a:r>
          </a:p>
          <a:p>
            <a:pPr lvl="1"/>
            <a:r>
              <a:rPr lang="en-US" dirty="0"/>
              <a:t>Understand performance measure benchmarks set by the CoC each year</a:t>
            </a:r>
          </a:p>
          <a:p>
            <a:pPr lvl="1"/>
            <a:r>
              <a:rPr lang="en-US" dirty="0"/>
              <a:t>Participate in the annual Point In Time/Housing Inventory Count</a:t>
            </a:r>
          </a:p>
          <a:p>
            <a:pPr lvl="1"/>
            <a:r>
              <a:rPr lang="en-US" dirty="0"/>
              <a:t>Submit CAPERs and APRs to NCCEH quarterly</a:t>
            </a:r>
          </a:p>
          <a:p>
            <a:pPr lvl="1"/>
            <a:endParaRPr lang="en-US" dirty="0"/>
          </a:p>
          <a:p>
            <a:r>
              <a:rPr lang="en-US" b="1" dirty="0"/>
              <a:t>Regional Committee Engagement</a:t>
            </a:r>
          </a:p>
          <a:p>
            <a:pPr lvl="1"/>
            <a:r>
              <a:rPr lang="en-US" dirty="0"/>
              <a:t>Participate in at least 75% of Regional committee/membership meetings in a 12-month period</a:t>
            </a:r>
          </a:p>
          <a:p>
            <a:pPr lvl="1"/>
            <a:r>
              <a:rPr lang="en-US" dirty="0"/>
              <a:t>Participate in at least 85% of case conferencing meetings for Coordinated Entry</a:t>
            </a:r>
          </a:p>
          <a:p>
            <a:endParaRPr lang="en-US" sz="2800" dirty="0"/>
          </a:p>
          <a:p>
            <a:endParaRPr lang="en-US" sz="2800" dirty="0"/>
          </a:p>
          <a:p>
            <a:pPr lvl="1"/>
            <a:endParaRPr lang="en-US" sz="2200" dirty="0"/>
          </a:p>
        </p:txBody>
      </p:sp>
    </p:spTree>
    <p:extLst>
      <p:ext uri="{BB962C8B-B14F-4D97-AF65-F5344CB8AC3E}">
        <p14:creationId xmlns:p14="http://schemas.microsoft.com/office/powerpoint/2010/main" val="899976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C91A-7B78-52E8-5958-E4390A5002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50E417-1723-88DA-497E-C9F6563AFC4A}"/>
              </a:ext>
            </a:extLst>
          </p:cNvPr>
          <p:cNvSpPr>
            <a:spLocks noGrp="1"/>
          </p:cNvSpPr>
          <p:nvPr>
            <p:ph type="title"/>
          </p:nvPr>
        </p:nvSpPr>
        <p:spPr>
          <a:xfrm>
            <a:off x="609600" y="274637"/>
            <a:ext cx="10058400" cy="871257"/>
          </a:xfrm>
        </p:spPr>
        <p:txBody>
          <a:bodyPr>
            <a:normAutofit/>
          </a:bodyPr>
          <a:lstStyle/>
          <a:p>
            <a:r>
              <a:rPr lang="en-US"/>
              <a:t>NO SUPPLEMENTAL INFORMATION FORM!</a:t>
            </a:r>
          </a:p>
        </p:txBody>
      </p:sp>
      <p:sp>
        <p:nvSpPr>
          <p:cNvPr id="3" name="Content Placeholder 2">
            <a:extLst>
              <a:ext uri="{FF2B5EF4-FFF2-40B4-BE49-F238E27FC236}">
                <a16:creationId xmlns:a16="http://schemas.microsoft.com/office/drawing/2014/main" id="{A877B52F-AEAA-BE52-16E7-88AD9E4DA105}"/>
              </a:ext>
            </a:extLst>
          </p:cNvPr>
          <p:cNvSpPr>
            <a:spLocks noGrp="1"/>
          </p:cNvSpPr>
          <p:nvPr>
            <p:ph sz="quarter" idx="1"/>
          </p:nvPr>
        </p:nvSpPr>
        <p:spPr>
          <a:xfrm>
            <a:off x="509285" y="1145894"/>
            <a:ext cx="10243595" cy="5289630"/>
          </a:xfrm>
        </p:spPr>
        <p:txBody>
          <a:bodyPr>
            <a:normAutofit/>
          </a:bodyPr>
          <a:lstStyle/>
          <a:p>
            <a:endParaRPr lang="en-US" sz="2800" dirty="0"/>
          </a:p>
          <a:p>
            <a:pPr marL="0" indent="0">
              <a:buNone/>
            </a:pPr>
            <a:r>
              <a:rPr lang="en-US" sz="2800" dirty="0"/>
              <a:t>Please note there is </a:t>
            </a:r>
            <a:r>
              <a:rPr lang="en-US" sz="2800" u="sng" dirty="0"/>
              <a:t>NO SUPPLEMENTAL INFORMATION FORM</a:t>
            </a:r>
          </a:p>
          <a:p>
            <a:pPr marL="0" indent="0">
              <a:buNone/>
            </a:pPr>
            <a:r>
              <a:rPr lang="en-US" sz="2800" dirty="0"/>
              <a:t>to complete in this year’s ESG Program competition</a:t>
            </a:r>
            <a:endParaRPr lang="en-US" sz="2200" dirty="0"/>
          </a:p>
          <a:p>
            <a:pPr lvl="1"/>
            <a:endParaRPr lang="en-US" sz="2200" dirty="0"/>
          </a:p>
        </p:txBody>
      </p:sp>
    </p:spTree>
    <p:extLst>
      <p:ext uri="{BB962C8B-B14F-4D97-AF65-F5344CB8AC3E}">
        <p14:creationId xmlns:p14="http://schemas.microsoft.com/office/powerpoint/2010/main" val="1822034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3BF8-F90C-94A0-E76F-8B558F0A7FEE}"/>
              </a:ext>
            </a:extLst>
          </p:cNvPr>
          <p:cNvSpPr>
            <a:spLocks noGrp="1"/>
          </p:cNvSpPr>
          <p:nvPr>
            <p:ph type="title"/>
          </p:nvPr>
        </p:nvSpPr>
        <p:spPr/>
        <p:txBody>
          <a:bodyPr>
            <a:normAutofit fontScale="90000"/>
          </a:bodyPr>
          <a:lstStyle/>
          <a:p>
            <a:r>
              <a:rPr lang="en-US" dirty="0"/>
              <a:t>New Applicant (Finalized instructions in </a:t>
            </a:r>
            <a:r>
              <a:rPr lang="en-US" dirty="0" err="1"/>
              <a:t>ZoomGrants</a:t>
            </a:r>
            <a:r>
              <a:rPr lang="en-US" dirty="0"/>
              <a:t> by 5 PM on June 10</a:t>
            </a:r>
            <a:r>
              <a:rPr lang="en-US" baseline="30000" dirty="0"/>
              <a:t>th</a:t>
            </a:r>
            <a:r>
              <a:rPr lang="en-US" dirty="0"/>
              <a:t>): </a:t>
            </a:r>
          </a:p>
        </p:txBody>
      </p:sp>
      <p:sp>
        <p:nvSpPr>
          <p:cNvPr id="3" name="Content Placeholder 2">
            <a:extLst>
              <a:ext uri="{FF2B5EF4-FFF2-40B4-BE49-F238E27FC236}">
                <a16:creationId xmlns:a16="http://schemas.microsoft.com/office/drawing/2014/main" id="{EA5CBAD7-015C-957A-67E8-F2A461451E88}"/>
              </a:ext>
            </a:extLst>
          </p:cNvPr>
          <p:cNvSpPr>
            <a:spLocks noGrp="1"/>
          </p:cNvSpPr>
          <p:nvPr>
            <p:ph sz="quarter" idx="1"/>
          </p:nvPr>
        </p:nvSpPr>
        <p:spPr>
          <a:xfrm>
            <a:off x="609599" y="1371600"/>
            <a:ext cx="10446328" cy="4648200"/>
          </a:xfrm>
        </p:spPr>
        <p:txBody>
          <a:bodyPr>
            <a:normAutofit fontScale="85000" lnSpcReduction="20000"/>
          </a:bodyPr>
          <a:lstStyle/>
          <a:p>
            <a:pPr marL="0" indent="0">
              <a:buNone/>
            </a:pPr>
            <a:r>
              <a:rPr lang="en-US" sz="2800" dirty="0"/>
              <a:t>Application materials to submit in </a:t>
            </a:r>
            <a:r>
              <a:rPr lang="en-US" sz="2800" dirty="0" err="1"/>
              <a:t>ZoomGrants</a:t>
            </a:r>
            <a:r>
              <a:rPr lang="en-US" sz="2800" dirty="0"/>
              <a:t>. </a:t>
            </a:r>
          </a:p>
          <a:p>
            <a:r>
              <a:rPr lang="en-US" sz="2400" dirty="0"/>
              <a:t>New Project Application Form (with fully completed sections for the organization and project type sections for which you are seeking funding)</a:t>
            </a:r>
          </a:p>
          <a:p>
            <a:r>
              <a:rPr lang="en-US" sz="2400" dirty="0"/>
              <a:t>Project Budget Form (with fully completed tabs for which you are seeking funding along with the totals tab)</a:t>
            </a:r>
          </a:p>
          <a:p>
            <a:r>
              <a:rPr lang="en-US" sz="2400" dirty="0"/>
              <a:t>Program Operations Guidelines/Policies &amp; Procedures per project type for which you are seeking funding</a:t>
            </a:r>
          </a:p>
          <a:p>
            <a:r>
              <a:rPr lang="en-US" sz="2400" dirty="0"/>
              <a:t>Current fiscal year operating budget for the organization</a:t>
            </a:r>
          </a:p>
          <a:p>
            <a:r>
              <a:rPr lang="en-US" sz="2400" dirty="0"/>
              <a:t>Organizational Chart – with staff involved in the project types for which you are seeking funding are highlighted or noted</a:t>
            </a:r>
          </a:p>
          <a:p>
            <a:r>
              <a:rPr lang="en-US" sz="2400" dirty="0"/>
              <a:t>NON-PROFITS: Board of Directors List</a:t>
            </a:r>
          </a:p>
          <a:p>
            <a:r>
              <a:rPr lang="en-US" sz="2400" dirty="0"/>
              <a:t>ESG Grantee Agreement</a:t>
            </a:r>
          </a:p>
          <a:p>
            <a:r>
              <a:rPr lang="en-US" sz="2400" dirty="0"/>
              <a:t>HUD Corrective Action Plan – if applicable</a:t>
            </a:r>
          </a:p>
          <a:p>
            <a:r>
              <a:rPr lang="en-US" sz="2400" dirty="0"/>
              <a:t>NC ESG Corrective Action Plan– if applicable </a:t>
            </a:r>
          </a:p>
          <a:p>
            <a:r>
              <a:rPr lang="en-US" sz="2400" dirty="0"/>
              <a:t>Organization audit or 990</a:t>
            </a:r>
          </a:p>
          <a:p>
            <a:endParaRPr lang="en-US" dirty="0"/>
          </a:p>
        </p:txBody>
      </p:sp>
    </p:spTree>
    <p:extLst>
      <p:ext uri="{BB962C8B-B14F-4D97-AF65-F5344CB8AC3E}">
        <p14:creationId xmlns:p14="http://schemas.microsoft.com/office/powerpoint/2010/main" val="144840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2D5D-CB3C-4DA9-AA2C-24D5177DCDB2}"/>
              </a:ext>
            </a:extLst>
          </p:cNvPr>
          <p:cNvSpPr>
            <a:spLocks noGrp="1"/>
          </p:cNvSpPr>
          <p:nvPr>
            <p:ph type="title"/>
          </p:nvPr>
        </p:nvSpPr>
        <p:spPr/>
        <p:txBody>
          <a:bodyPr/>
          <a:lstStyle/>
          <a:p>
            <a:r>
              <a:rPr lang="en-US"/>
              <a:t>Five eligible components under ESG</a:t>
            </a:r>
          </a:p>
        </p:txBody>
      </p:sp>
      <p:sp>
        <p:nvSpPr>
          <p:cNvPr id="4" name="Content Placeholder 2">
            <a:extLst>
              <a:ext uri="{FF2B5EF4-FFF2-40B4-BE49-F238E27FC236}">
                <a16:creationId xmlns:a16="http://schemas.microsoft.com/office/drawing/2014/main" id="{268AFB77-500F-4B31-816F-8B53CB998330}"/>
              </a:ext>
            </a:extLst>
          </p:cNvPr>
          <p:cNvSpPr txBox="1">
            <a:spLocks/>
          </p:cNvSpPr>
          <p:nvPr/>
        </p:nvSpPr>
        <p:spPr>
          <a:xfrm>
            <a:off x="609600" y="3034553"/>
            <a:ext cx="1828800" cy="990600"/>
          </a:xfrm>
          <a:prstGeom prst="rect">
            <a:avLst/>
          </a:prstGeom>
          <a:ln>
            <a:solidFill>
              <a:schemeClr val="accent1">
                <a:lumMod val="75000"/>
              </a:schemeClr>
            </a:solidFill>
          </a:ln>
        </p:spPr>
        <p:txBody>
          <a:bodyPr vert="horz">
            <a:normAutofit/>
          </a:bodyPr>
          <a:lstStyle>
            <a:lvl1pPr marL="274320" indent="-274320" algn="l" rtl="0" eaLnBrk="1" latinLnBrk="0" hangingPunct="1">
              <a:spcBef>
                <a:spcPts val="580"/>
              </a:spcBef>
              <a:buClr>
                <a:schemeClr val="accent1"/>
              </a:buClr>
              <a:buSzPct val="85000"/>
              <a:buFont typeface="Arial" panose="020B0604020202020204" pitchFamily="34" charset="0"/>
              <a:buChar char="•"/>
              <a:defRPr kumimoji="0" sz="2600" kern="1200">
                <a:solidFill>
                  <a:schemeClr val="tx2"/>
                </a:solidFill>
                <a:latin typeface="Franklin Gothic Book" panose="020B0503020102020204" pitchFamily="34" charset="0"/>
                <a:ea typeface="+mn-ea"/>
                <a:cs typeface="+mn-cs"/>
              </a:defRPr>
            </a:lvl1pPr>
            <a:lvl2pPr marL="548640" indent="-228600" algn="l" rtl="0" eaLnBrk="1" latinLnBrk="0" hangingPunct="1">
              <a:spcBef>
                <a:spcPts val="370"/>
              </a:spcBef>
              <a:buClr>
                <a:schemeClr val="accent2"/>
              </a:buClr>
              <a:buSzPct val="85000"/>
              <a:buFont typeface="Arial" panose="020B0604020202020204" pitchFamily="34" charset="0"/>
              <a:buChar char="•"/>
              <a:defRPr kumimoji="0" sz="2400" kern="1200">
                <a:solidFill>
                  <a:schemeClr val="tx2"/>
                </a:solidFill>
                <a:latin typeface="Franklin Gothic Book" panose="020B0503020102020204"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3pPr>
            <a:lvl4pPr marL="1097280" indent="-228600" algn="l" rtl="0" eaLnBrk="1" latinLnBrk="0" hangingPunct="1">
              <a:spcBef>
                <a:spcPts val="370"/>
              </a:spcBef>
              <a:buClr>
                <a:schemeClr val="accent3"/>
              </a:buClr>
              <a:buSzPct val="80000"/>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4pPr>
            <a:lvl5pPr marL="1371600" indent="-228600" algn="l" rtl="0" eaLnBrk="1" latinLnBrk="0" hangingPunct="1">
              <a:spcBef>
                <a:spcPts val="370"/>
              </a:spcBef>
              <a:buClr>
                <a:schemeClr val="accent3"/>
              </a:buClr>
              <a:buFont typeface="Arial" panose="020B0604020202020204" pitchFamily="34" charset="0"/>
              <a:buChar char="•"/>
              <a:defRPr kumimoji="0" sz="2000" kern="1200">
                <a:solidFill>
                  <a:schemeClr val="tx2"/>
                </a:solidFill>
                <a:latin typeface="Franklin Gothic Book" panose="020B0503020102020204"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Arial" panose="020B0604020202020204" pitchFamily="34" charset="0"/>
              <a:buNone/>
            </a:pPr>
            <a:r>
              <a:rPr lang="en-US" u="sng">
                <a:solidFill>
                  <a:schemeClr val="accent1">
                    <a:lumMod val="50000"/>
                  </a:schemeClr>
                </a:solidFill>
              </a:rPr>
              <a:t>Street Outreach</a:t>
            </a:r>
          </a:p>
          <a:p>
            <a:endParaRPr lang="en-US"/>
          </a:p>
        </p:txBody>
      </p:sp>
      <p:sp>
        <p:nvSpPr>
          <p:cNvPr id="5" name="Content Placeholder 2">
            <a:extLst>
              <a:ext uri="{FF2B5EF4-FFF2-40B4-BE49-F238E27FC236}">
                <a16:creationId xmlns:a16="http://schemas.microsoft.com/office/drawing/2014/main" id="{6141764F-26F3-41C0-BE99-0AB9957084C4}"/>
              </a:ext>
            </a:extLst>
          </p:cNvPr>
          <p:cNvSpPr txBox="1">
            <a:spLocks/>
          </p:cNvSpPr>
          <p:nvPr/>
        </p:nvSpPr>
        <p:spPr>
          <a:xfrm>
            <a:off x="2818849" y="3034553"/>
            <a:ext cx="1925050" cy="990600"/>
          </a:xfrm>
          <a:prstGeom prst="rect">
            <a:avLst/>
          </a:prstGeom>
          <a:ln>
            <a:solidFill>
              <a:schemeClr val="accent1">
                <a:lumMod val="75000"/>
              </a:schemeClr>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a:solidFill>
                  <a:schemeClr val="accent1">
                    <a:lumMod val="50000"/>
                  </a:schemeClr>
                </a:solidFill>
              </a:rPr>
              <a:t>Emergency Shelter</a:t>
            </a:r>
          </a:p>
          <a:p>
            <a:endParaRPr lang="en-US"/>
          </a:p>
        </p:txBody>
      </p:sp>
      <p:sp>
        <p:nvSpPr>
          <p:cNvPr id="6" name="Content Placeholder 2">
            <a:extLst>
              <a:ext uri="{FF2B5EF4-FFF2-40B4-BE49-F238E27FC236}">
                <a16:creationId xmlns:a16="http://schemas.microsoft.com/office/drawing/2014/main" id="{A2832056-BF14-49AC-A6BE-9E61F186CD30}"/>
              </a:ext>
            </a:extLst>
          </p:cNvPr>
          <p:cNvSpPr txBox="1">
            <a:spLocks/>
          </p:cNvSpPr>
          <p:nvPr/>
        </p:nvSpPr>
        <p:spPr>
          <a:xfrm>
            <a:off x="6038748" y="3034553"/>
            <a:ext cx="1856874" cy="990600"/>
          </a:xfrm>
          <a:prstGeom prst="rect">
            <a:avLst/>
          </a:prstGeom>
          <a:ln>
            <a:solidFill>
              <a:schemeClr val="accent1">
                <a:lumMod val="75000"/>
              </a:schemeClr>
            </a:solidFill>
          </a:ln>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a:solidFill>
                  <a:schemeClr val="accent1">
                    <a:lumMod val="50000"/>
                  </a:schemeClr>
                </a:solidFill>
              </a:rPr>
              <a:t>Rapid </a:t>
            </a:r>
          </a:p>
          <a:p>
            <a:pPr marL="0" indent="0" algn="ctr">
              <a:buFont typeface="Wingdings 2"/>
              <a:buNone/>
            </a:pPr>
            <a:r>
              <a:rPr lang="en-US" u="sng">
                <a:solidFill>
                  <a:schemeClr val="accent1">
                    <a:lumMod val="50000"/>
                  </a:schemeClr>
                </a:solidFill>
              </a:rPr>
              <a:t>Rehousing</a:t>
            </a:r>
          </a:p>
          <a:p>
            <a:endParaRPr lang="en-US"/>
          </a:p>
        </p:txBody>
      </p:sp>
      <p:sp>
        <p:nvSpPr>
          <p:cNvPr id="7" name="Content Placeholder 2">
            <a:extLst>
              <a:ext uri="{FF2B5EF4-FFF2-40B4-BE49-F238E27FC236}">
                <a16:creationId xmlns:a16="http://schemas.microsoft.com/office/drawing/2014/main" id="{E8B55821-5D41-4F54-A17E-674F6D4CCF01}"/>
              </a:ext>
            </a:extLst>
          </p:cNvPr>
          <p:cNvSpPr txBox="1">
            <a:spLocks/>
          </p:cNvSpPr>
          <p:nvPr/>
        </p:nvSpPr>
        <p:spPr>
          <a:xfrm>
            <a:off x="8248545" y="3038564"/>
            <a:ext cx="2419455" cy="986589"/>
          </a:xfrm>
          <a:prstGeom prst="rect">
            <a:avLst/>
          </a:prstGeom>
          <a:ln>
            <a:solidFill>
              <a:schemeClr val="accent1">
                <a:lumMod val="75000"/>
              </a:schemeClr>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8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8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4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4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4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buFont typeface="Wingdings 2"/>
              <a:buNone/>
            </a:pPr>
            <a:r>
              <a:rPr lang="en-US" u="sng">
                <a:solidFill>
                  <a:schemeClr val="accent1">
                    <a:lumMod val="50000"/>
                  </a:schemeClr>
                </a:solidFill>
              </a:rPr>
              <a:t>Homelessness Prevention</a:t>
            </a:r>
          </a:p>
          <a:p>
            <a:endParaRPr lang="en-US"/>
          </a:p>
        </p:txBody>
      </p:sp>
      <p:sp>
        <p:nvSpPr>
          <p:cNvPr id="8" name="TextBox 7">
            <a:extLst>
              <a:ext uri="{FF2B5EF4-FFF2-40B4-BE49-F238E27FC236}">
                <a16:creationId xmlns:a16="http://schemas.microsoft.com/office/drawing/2014/main" id="{5036ECF0-03F3-4C86-A9E0-884CE4C86ADB}"/>
              </a:ext>
            </a:extLst>
          </p:cNvPr>
          <p:cNvSpPr txBox="1"/>
          <p:nvPr/>
        </p:nvSpPr>
        <p:spPr>
          <a:xfrm>
            <a:off x="609601" y="1711609"/>
            <a:ext cx="4134298" cy="523220"/>
          </a:xfrm>
          <a:prstGeom prst="rect">
            <a:avLst/>
          </a:prstGeom>
          <a:noFill/>
          <a:ln w="19050">
            <a:solidFill>
              <a:schemeClr val="accent1">
                <a:lumMod val="75000"/>
              </a:schemeClr>
            </a:solidFill>
          </a:ln>
        </p:spPr>
        <p:txBody>
          <a:bodyPr wrap="square" rtlCol="0">
            <a:spAutoFit/>
          </a:bodyPr>
          <a:lstStyle/>
          <a:p>
            <a:pPr algn="ctr"/>
            <a:r>
              <a:rPr lang="en-US" sz="2800" b="1"/>
              <a:t>Emergency Response</a:t>
            </a:r>
          </a:p>
        </p:txBody>
      </p:sp>
      <p:sp>
        <p:nvSpPr>
          <p:cNvPr id="9" name="TextBox 8">
            <a:extLst>
              <a:ext uri="{FF2B5EF4-FFF2-40B4-BE49-F238E27FC236}">
                <a16:creationId xmlns:a16="http://schemas.microsoft.com/office/drawing/2014/main" id="{5219C49E-0D04-43EA-A82B-4D72C5577AE2}"/>
              </a:ext>
            </a:extLst>
          </p:cNvPr>
          <p:cNvSpPr txBox="1"/>
          <p:nvPr/>
        </p:nvSpPr>
        <p:spPr>
          <a:xfrm>
            <a:off x="6038748" y="1711609"/>
            <a:ext cx="3914275" cy="523220"/>
          </a:xfrm>
          <a:prstGeom prst="rect">
            <a:avLst/>
          </a:prstGeom>
          <a:noFill/>
          <a:ln w="19050">
            <a:solidFill>
              <a:schemeClr val="accent1">
                <a:lumMod val="75000"/>
              </a:schemeClr>
            </a:solidFill>
          </a:ln>
        </p:spPr>
        <p:txBody>
          <a:bodyPr wrap="square" rtlCol="0">
            <a:spAutoFit/>
          </a:bodyPr>
          <a:lstStyle/>
          <a:p>
            <a:pPr algn="ctr"/>
            <a:r>
              <a:rPr lang="en-US" sz="2800" b="1"/>
              <a:t>Housing Stabilization</a:t>
            </a:r>
          </a:p>
        </p:txBody>
      </p:sp>
      <p:cxnSp>
        <p:nvCxnSpPr>
          <p:cNvPr id="10" name="Straight Connector 9">
            <a:extLst>
              <a:ext uri="{FF2B5EF4-FFF2-40B4-BE49-F238E27FC236}">
                <a16:creationId xmlns:a16="http://schemas.microsoft.com/office/drawing/2014/main" id="{AA231C11-EA99-481C-86ED-990B0F2E54A4}"/>
              </a:ext>
            </a:extLst>
          </p:cNvPr>
          <p:cNvCxnSpPr>
            <a:cxnSpLocks/>
            <a:stCxn id="8" idx="2"/>
            <a:endCxn id="4" idx="0"/>
          </p:cNvCxnSpPr>
          <p:nvPr/>
        </p:nvCxnSpPr>
        <p:spPr>
          <a:xfrm flipH="1">
            <a:off x="1524000" y="2234829"/>
            <a:ext cx="1152750" cy="799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25C3726-D63F-4B85-8C1B-A2B72D35C461}"/>
              </a:ext>
            </a:extLst>
          </p:cNvPr>
          <p:cNvCxnSpPr>
            <a:cxnSpLocks/>
            <a:stCxn id="9" idx="2"/>
            <a:endCxn id="6" idx="0"/>
          </p:cNvCxnSpPr>
          <p:nvPr/>
        </p:nvCxnSpPr>
        <p:spPr>
          <a:xfrm flipH="1">
            <a:off x="6967185" y="2234829"/>
            <a:ext cx="1028701" cy="799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672ACF-8743-4FDC-AE81-D3F3A7B95AEB}"/>
              </a:ext>
            </a:extLst>
          </p:cNvPr>
          <p:cNvCxnSpPr>
            <a:cxnSpLocks/>
            <a:stCxn id="8" idx="2"/>
            <a:endCxn id="5" idx="0"/>
          </p:cNvCxnSpPr>
          <p:nvPr/>
        </p:nvCxnSpPr>
        <p:spPr>
          <a:xfrm>
            <a:off x="2676750" y="2234829"/>
            <a:ext cx="1104624" cy="7997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68D01E-2211-45A4-8BE8-F198DF7DCD46}"/>
              </a:ext>
            </a:extLst>
          </p:cNvPr>
          <p:cNvCxnSpPr>
            <a:cxnSpLocks/>
            <a:stCxn id="9" idx="2"/>
            <a:endCxn id="7" idx="0"/>
          </p:cNvCxnSpPr>
          <p:nvPr/>
        </p:nvCxnSpPr>
        <p:spPr>
          <a:xfrm>
            <a:off x="7995886" y="2234829"/>
            <a:ext cx="1462387" cy="803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9D30B1-9F25-4F45-9F3A-B9CEE8FBCCA1}"/>
              </a:ext>
            </a:extLst>
          </p:cNvPr>
          <p:cNvCxnSpPr>
            <a:cxnSpLocks/>
            <a:stCxn id="16" idx="1"/>
            <a:endCxn id="4" idx="2"/>
          </p:cNvCxnSpPr>
          <p:nvPr/>
        </p:nvCxnSpPr>
        <p:spPr>
          <a:xfrm flipH="1" flipV="1">
            <a:off x="1524000" y="4025153"/>
            <a:ext cx="3019926" cy="1247682"/>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FDDD50F-60B0-4A2C-8F37-0F7CF60F7628}"/>
              </a:ext>
            </a:extLst>
          </p:cNvPr>
          <p:cNvSpPr/>
          <p:nvPr/>
        </p:nvSpPr>
        <p:spPr>
          <a:xfrm>
            <a:off x="4543926" y="4623172"/>
            <a:ext cx="2025686" cy="12993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u="sng">
                <a:solidFill>
                  <a:schemeClr val="accent1">
                    <a:lumMod val="50000"/>
                  </a:schemeClr>
                </a:solidFill>
              </a:rPr>
              <a:t>HMIS/</a:t>
            </a:r>
          </a:p>
          <a:p>
            <a:pPr algn="ctr"/>
            <a:r>
              <a:rPr lang="en-US" sz="2800" u="sng">
                <a:solidFill>
                  <a:schemeClr val="accent1">
                    <a:lumMod val="50000"/>
                  </a:schemeClr>
                </a:solidFill>
              </a:rPr>
              <a:t>Comparable Database</a:t>
            </a:r>
          </a:p>
        </p:txBody>
      </p:sp>
      <p:cxnSp>
        <p:nvCxnSpPr>
          <p:cNvPr id="17" name="Straight Connector 16">
            <a:extLst>
              <a:ext uri="{FF2B5EF4-FFF2-40B4-BE49-F238E27FC236}">
                <a16:creationId xmlns:a16="http://schemas.microsoft.com/office/drawing/2014/main" id="{CB8049F6-1BAB-411E-B8C0-B942B85773FE}"/>
              </a:ext>
            </a:extLst>
          </p:cNvPr>
          <p:cNvCxnSpPr>
            <a:cxnSpLocks/>
            <a:stCxn id="16" idx="1"/>
            <a:endCxn id="5" idx="2"/>
          </p:cNvCxnSpPr>
          <p:nvPr/>
        </p:nvCxnSpPr>
        <p:spPr>
          <a:xfrm flipH="1" flipV="1">
            <a:off x="3781374" y="4025153"/>
            <a:ext cx="762552" cy="1247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548875-240A-422D-9E34-0189C990B141}"/>
              </a:ext>
            </a:extLst>
          </p:cNvPr>
          <p:cNvCxnSpPr>
            <a:cxnSpLocks/>
            <a:stCxn id="16" idx="3"/>
            <a:endCxn id="6" idx="2"/>
          </p:cNvCxnSpPr>
          <p:nvPr/>
        </p:nvCxnSpPr>
        <p:spPr>
          <a:xfrm flipV="1">
            <a:off x="6569612" y="4025153"/>
            <a:ext cx="397573" cy="1247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425507-781B-441A-A441-A57455B5AAD5}"/>
              </a:ext>
            </a:extLst>
          </p:cNvPr>
          <p:cNvCxnSpPr>
            <a:cxnSpLocks/>
            <a:stCxn id="16" idx="3"/>
            <a:endCxn id="7" idx="2"/>
          </p:cNvCxnSpPr>
          <p:nvPr/>
        </p:nvCxnSpPr>
        <p:spPr>
          <a:xfrm flipV="1">
            <a:off x="6569612" y="4025153"/>
            <a:ext cx="2888661" cy="12476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023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8E9DC-17DE-AEBF-0F83-756A3027F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E49F1-4D5D-B059-BA51-82C328058A96}"/>
              </a:ext>
            </a:extLst>
          </p:cNvPr>
          <p:cNvSpPr>
            <a:spLocks noGrp="1"/>
          </p:cNvSpPr>
          <p:nvPr>
            <p:ph type="title"/>
          </p:nvPr>
        </p:nvSpPr>
        <p:spPr/>
        <p:txBody>
          <a:bodyPr>
            <a:normAutofit fontScale="90000"/>
          </a:bodyPr>
          <a:lstStyle/>
          <a:p>
            <a:r>
              <a:rPr lang="en-US" dirty="0"/>
              <a:t>Returning Applicant (Finalized instructions in </a:t>
            </a:r>
            <a:r>
              <a:rPr lang="en-US" dirty="0" err="1"/>
              <a:t>ZoomGrants</a:t>
            </a:r>
            <a:r>
              <a:rPr lang="en-US" dirty="0"/>
              <a:t> by 5 PM June 10</a:t>
            </a:r>
            <a:r>
              <a:rPr lang="en-US" baseline="30000" dirty="0"/>
              <a:t>th</a:t>
            </a:r>
            <a:r>
              <a:rPr lang="en-US" dirty="0"/>
              <a:t>): </a:t>
            </a:r>
          </a:p>
        </p:txBody>
      </p:sp>
      <p:sp>
        <p:nvSpPr>
          <p:cNvPr id="3" name="Content Placeholder 2">
            <a:extLst>
              <a:ext uri="{FF2B5EF4-FFF2-40B4-BE49-F238E27FC236}">
                <a16:creationId xmlns:a16="http://schemas.microsoft.com/office/drawing/2014/main" id="{A39A4313-8CCC-BFBD-4ECF-EF593EF1904F}"/>
              </a:ext>
            </a:extLst>
          </p:cNvPr>
          <p:cNvSpPr>
            <a:spLocks noGrp="1"/>
          </p:cNvSpPr>
          <p:nvPr>
            <p:ph sz="quarter" idx="1"/>
          </p:nvPr>
        </p:nvSpPr>
        <p:spPr>
          <a:xfrm>
            <a:off x="609599" y="1371600"/>
            <a:ext cx="10446328" cy="4648200"/>
          </a:xfrm>
        </p:spPr>
        <p:txBody>
          <a:bodyPr>
            <a:normAutofit fontScale="62500" lnSpcReduction="20000"/>
          </a:bodyPr>
          <a:lstStyle/>
          <a:p>
            <a:pPr marL="0" indent="0">
              <a:buNone/>
            </a:pPr>
            <a:r>
              <a:rPr lang="en-US" sz="3200" dirty="0"/>
              <a:t>Application materials to submit in </a:t>
            </a:r>
            <a:r>
              <a:rPr lang="en-US" sz="3200" dirty="0" err="1"/>
              <a:t>ZoomGrants</a:t>
            </a:r>
            <a:r>
              <a:rPr lang="en-US" sz="3200" dirty="0"/>
              <a:t>. </a:t>
            </a:r>
          </a:p>
          <a:p>
            <a:r>
              <a:rPr lang="en-US" sz="2800" dirty="0"/>
              <a:t>Returning Project Application Form (with fully completed sections for the organization and project type sections for which you are seeking funding)</a:t>
            </a:r>
          </a:p>
          <a:p>
            <a:r>
              <a:rPr lang="en-US" sz="2800" dirty="0"/>
              <a:t>Project Budget Form (with fully completed tabs for which you are seeking funding along with the totals tab)</a:t>
            </a:r>
          </a:p>
          <a:p>
            <a:r>
              <a:rPr lang="en-US" sz="2800" dirty="0"/>
              <a:t>Program Operations Guidelines/Policies &amp; Procedures per project type for which you are seeking funding</a:t>
            </a:r>
          </a:p>
          <a:p>
            <a:r>
              <a:rPr lang="en-US" sz="2800" dirty="0"/>
              <a:t>Current fiscal year operating budget for the organization</a:t>
            </a:r>
          </a:p>
          <a:p>
            <a:r>
              <a:rPr lang="en-US" sz="2800" dirty="0"/>
              <a:t>Organizational Chart – with staff involved in the project types for which you are seeking funding are highlighted or noted</a:t>
            </a:r>
          </a:p>
          <a:p>
            <a:r>
              <a:rPr lang="en-US" sz="2800" dirty="0"/>
              <a:t>NON-PROFITS: Board of Directors List</a:t>
            </a:r>
          </a:p>
          <a:p>
            <a:r>
              <a:rPr lang="en-US" sz="2800" dirty="0"/>
              <a:t>ESG Grantee Agreement</a:t>
            </a:r>
          </a:p>
          <a:p>
            <a:r>
              <a:rPr lang="en-US" sz="2800" dirty="0"/>
              <a:t>HUD Corrective Action Plan – if applicable</a:t>
            </a:r>
          </a:p>
          <a:p>
            <a:r>
              <a:rPr lang="en-US" sz="2800" dirty="0"/>
              <a:t>NC ESG Corrective Action Plan– if applicable </a:t>
            </a:r>
          </a:p>
          <a:p>
            <a:r>
              <a:rPr lang="en-US" sz="2800" dirty="0"/>
              <a:t>Organization audit or 990</a:t>
            </a:r>
          </a:p>
          <a:p>
            <a:r>
              <a:rPr lang="en-US" sz="2800" dirty="0"/>
              <a:t>Annual Performance Report (APR) – CSV file</a:t>
            </a:r>
          </a:p>
          <a:p>
            <a:endParaRPr lang="en-US" dirty="0"/>
          </a:p>
        </p:txBody>
      </p:sp>
    </p:spTree>
    <p:extLst>
      <p:ext uri="{BB962C8B-B14F-4D97-AF65-F5344CB8AC3E}">
        <p14:creationId xmlns:p14="http://schemas.microsoft.com/office/powerpoint/2010/main" val="18259963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9ECE1-4DA4-44A0-E3B5-1BDC26328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E3F7E-F263-4BCF-1DD2-41EF056410EC}"/>
              </a:ext>
            </a:extLst>
          </p:cNvPr>
          <p:cNvSpPr>
            <a:spLocks noGrp="1"/>
          </p:cNvSpPr>
          <p:nvPr>
            <p:ph type="title"/>
          </p:nvPr>
        </p:nvSpPr>
        <p:spPr/>
        <p:txBody>
          <a:bodyPr lIns="91440" tIns="45720" rIns="91440" bIns="91440" anchor="b" anchorCtr="0">
            <a:normAutofit fontScale="90000"/>
          </a:bodyPr>
          <a:lstStyle/>
          <a:p>
            <a:r>
              <a:rPr lang="en-US" dirty="0">
                <a:latin typeface="Franklin Gothic Medium"/>
              </a:rPr>
              <a:t>Applicants with Fiscal Sponsors </a:t>
            </a:r>
            <a:r>
              <a:rPr lang="en-US" dirty="0"/>
              <a:t>(Finalized instructions in </a:t>
            </a:r>
            <a:r>
              <a:rPr lang="en-US" dirty="0" err="1"/>
              <a:t>ZoomGrants</a:t>
            </a:r>
            <a:r>
              <a:rPr lang="en-US" dirty="0"/>
              <a:t> by 5 PM on June 10</a:t>
            </a:r>
            <a:r>
              <a:rPr lang="en-US" baseline="30000" dirty="0"/>
              <a:t>th</a:t>
            </a:r>
            <a:r>
              <a:rPr lang="en-US" dirty="0"/>
              <a:t>)</a:t>
            </a:r>
            <a:r>
              <a:rPr lang="en-US" dirty="0">
                <a:latin typeface="Franklin Gothic Medium"/>
              </a:rPr>
              <a:t>: </a:t>
            </a:r>
          </a:p>
        </p:txBody>
      </p:sp>
      <p:sp>
        <p:nvSpPr>
          <p:cNvPr id="3" name="Content Placeholder 2">
            <a:extLst>
              <a:ext uri="{FF2B5EF4-FFF2-40B4-BE49-F238E27FC236}">
                <a16:creationId xmlns:a16="http://schemas.microsoft.com/office/drawing/2014/main" id="{5BB19A59-A9CC-4DD9-B524-105AE558A552}"/>
              </a:ext>
            </a:extLst>
          </p:cNvPr>
          <p:cNvSpPr>
            <a:spLocks noGrp="1"/>
          </p:cNvSpPr>
          <p:nvPr>
            <p:ph sz="quarter" idx="1"/>
          </p:nvPr>
        </p:nvSpPr>
        <p:spPr>
          <a:xfrm>
            <a:off x="609599" y="1371600"/>
            <a:ext cx="10446328" cy="4648200"/>
          </a:xfrm>
        </p:spPr>
        <p:txBody>
          <a:bodyPr vert="horz" lIns="91440" tIns="45720" rIns="91440" bIns="45720" anchor="t">
            <a:normAutofit fontScale="25000" lnSpcReduction="20000"/>
          </a:bodyPr>
          <a:lstStyle/>
          <a:p>
            <a:pPr marL="0" indent="0">
              <a:buNone/>
            </a:pPr>
            <a:r>
              <a:rPr lang="en-US" sz="5600" dirty="0">
                <a:latin typeface="+mn-lt"/>
              </a:rPr>
              <a:t>The Fiscal Sponsor should submit these application materials in </a:t>
            </a:r>
            <a:r>
              <a:rPr lang="en-US" sz="5600" dirty="0" err="1">
                <a:latin typeface="+mn-lt"/>
              </a:rPr>
              <a:t>ZoomGrants</a:t>
            </a:r>
            <a:r>
              <a:rPr lang="en-US" sz="5600" dirty="0">
                <a:latin typeface="+mn-lt"/>
              </a:rPr>
              <a:t> OR the operating agency can submit these on behalf of the Fiscal Sponsor in </a:t>
            </a:r>
            <a:r>
              <a:rPr lang="en-US" sz="5600" dirty="0" err="1">
                <a:latin typeface="+mn-lt"/>
              </a:rPr>
              <a:t>ZoomGrants</a:t>
            </a:r>
            <a:r>
              <a:rPr lang="en-US" sz="5600" dirty="0">
                <a:latin typeface="+mn-lt"/>
              </a:rPr>
              <a:t>. </a:t>
            </a:r>
          </a:p>
          <a:p>
            <a:r>
              <a:rPr lang="en-US" sz="5600" dirty="0">
                <a:latin typeface="+mn-lt"/>
              </a:rPr>
              <a:t>Fiscal Sponsor Application</a:t>
            </a:r>
          </a:p>
          <a:p>
            <a:r>
              <a:rPr lang="en-US" sz="5600" dirty="0">
                <a:latin typeface="+mn-lt"/>
              </a:rPr>
              <a:t>Current fiscal year operating budget for the organization</a:t>
            </a:r>
          </a:p>
          <a:p>
            <a:r>
              <a:rPr lang="en-US" sz="5600" dirty="0">
                <a:latin typeface="+mn-lt"/>
              </a:rPr>
              <a:t>NON-PROFITS: Board of Directors List</a:t>
            </a:r>
          </a:p>
          <a:p>
            <a:r>
              <a:rPr lang="en-US" sz="5600" dirty="0">
                <a:latin typeface="+mn-lt"/>
              </a:rPr>
              <a:t>HUD Corrective Action Plan – if applicable</a:t>
            </a:r>
          </a:p>
          <a:p>
            <a:r>
              <a:rPr lang="en-US" sz="5600" dirty="0">
                <a:latin typeface="+mn-lt"/>
              </a:rPr>
              <a:t>NC ESG Corrective Action Plan– if applicable </a:t>
            </a:r>
          </a:p>
          <a:p>
            <a:r>
              <a:rPr lang="en-US" sz="5600" dirty="0">
                <a:latin typeface="+mn-lt"/>
              </a:rPr>
              <a:t>Organization audit or 990</a:t>
            </a:r>
          </a:p>
          <a:p>
            <a:pPr marL="0" indent="0">
              <a:buNone/>
            </a:pPr>
            <a:br>
              <a:rPr lang="en-US" sz="5600" dirty="0">
                <a:latin typeface="+mn-lt"/>
              </a:rPr>
            </a:br>
            <a:endParaRPr lang="en-US" sz="5600" dirty="0">
              <a:latin typeface="+mn-lt"/>
            </a:endParaRPr>
          </a:p>
          <a:p>
            <a:pPr marL="0" indent="0">
              <a:buNone/>
            </a:pPr>
            <a:r>
              <a:rPr lang="en-US" sz="5600" dirty="0">
                <a:highlight>
                  <a:srgbClr val="FFFFFF"/>
                </a:highlight>
                <a:latin typeface="+mn-lt"/>
                <a:cs typeface="Arial"/>
              </a:rPr>
              <a:t>The agency operating the ESG program needs to submit in </a:t>
            </a:r>
            <a:r>
              <a:rPr lang="en-US" sz="5600" dirty="0" err="1">
                <a:highlight>
                  <a:srgbClr val="FFFFFF"/>
                </a:highlight>
                <a:latin typeface="+mn-lt"/>
                <a:cs typeface="Arial"/>
              </a:rPr>
              <a:t>ZoomGrants</a:t>
            </a:r>
            <a:r>
              <a:rPr lang="en-US" sz="5600" dirty="0">
                <a:highlight>
                  <a:srgbClr val="FFFFFF"/>
                </a:highlight>
                <a:latin typeface="+mn-lt"/>
                <a:cs typeface="Arial"/>
              </a:rPr>
              <a:t>: </a:t>
            </a:r>
            <a:endParaRPr lang="en-US" sz="5600" dirty="0">
              <a:latin typeface="+mn-lt"/>
            </a:endParaRPr>
          </a:p>
          <a:p>
            <a:r>
              <a:rPr lang="en-US" sz="5600" dirty="0">
                <a:highlight>
                  <a:srgbClr val="FFFFFF"/>
                </a:highlight>
                <a:latin typeface="+mn-lt"/>
                <a:cs typeface="Arial"/>
              </a:rPr>
              <a:t>a New or Returning Project Application, </a:t>
            </a:r>
            <a:endParaRPr lang="en-US" sz="5600" dirty="0">
              <a:latin typeface="+mn-lt"/>
            </a:endParaRPr>
          </a:p>
          <a:p>
            <a:r>
              <a:rPr lang="en-US" sz="5600" dirty="0">
                <a:highlight>
                  <a:srgbClr val="FFFFFF"/>
                </a:highlight>
                <a:latin typeface="+mn-lt"/>
                <a:cs typeface="Arial"/>
              </a:rPr>
              <a:t>project budget </a:t>
            </a:r>
            <a:r>
              <a:rPr lang="en-US" sz="5600" dirty="0">
                <a:highlight>
                  <a:srgbClr val="FFFFFF"/>
                </a:highlight>
                <a:latin typeface="+mn-lt"/>
              </a:rPr>
              <a:t>(with fully completed tabs for which you are seeking funding along with the totals tab)</a:t>
            </a:r>
            <a:endParaRPr lang="en-US" sz="5600" dirty="0">
              <a:latin typeface="+mn-lt"/>
            </a:endParaRPr>
          </a:p>
          <a:p>
            <a:r>
              <a:rPr lang="en-US" sz="5600" dirty="0">
                <a:highlight>
                  <a:srgbClr val="FFFFFF"/>
                </a:highlight>
                <a:latin typeface="+mn-lt"/>
                <a:cs typeface="Arial"/>
              </a:rPr>
              <a:t>Program </a:t>
            </a:r>
            <a:r>
              <a:rPr lang="en-US" sz="5600" dirty="0">
                <a:highlight>
                  <a:srgbClr val="FFFFFF"/>
                </a:highlight>
                <a:latin typeface="+mn-lt"/>
              </a:rPr>
              <a:t>Operations Guidelines/Policies &amp; Procedures per project type for which you are seeking funding</a:t>
            </a:r>
            <a:r>
              <a:rPr lang="en-US" sz="5600" dirty="0">
                <a:highlight>
                  <a:srgbClr val="FFFFFF"/>
                </a:highlight>
                <a:latin typeface="+mn-lt"/>
                <a:cs typeface="Arial"/>
              </a:rPr>
              <a:t>, </a:t>
            </a:r>
            <a:endParaRPr lang="en-US" sz="5600" dirty="0">
              <a:latin typeface="+mn-lt"/>
            </a:endParaRPr>
          </a:p>
          <a:p>
            <a:r>
              <a:rPr lang="en-US" sz="5600" dirty="0">
                <a:highlight>
                  <a:srgbClr val="FFFFFF"/>
                </a:highlight>
                <a:latin typeface="+mn-lt"/>
                <a:cs typeface="Arial"/>
              </a:rPr>
              <a:t>ESG Grantee Agreement, </a:t>
            </a:r>
            <a:endParaRPr lang="en-US" sz="5600" dirty="0">
              <a:latin typeface="+mn-lt"/>
            </a:endParaRPr>
          </a:p>
          <a:p>
            <a:r>
              <a:rPr lang="en-US" sz="5600" dirty="0">
                <a:highlight>
                  <a:srgbClr val="FFFFFF"/>
                </a:highlight>
                <a:latin typeface="+mn-lt"/>
                <a:cs typeface="Arial"/>
              </a:rPr>
              <a:t>Non-Profits: board of directors list, </a:t>
            </a:r>
          </a:p>
          <a:p>
            <a:r>
              <a:rPr lang="en-US" sz="5600" dirty="0">
                <a:highlight>
                  <a:srgbClr val="FFFFFF"/>
                </a:highlight>
                <a:latin typeface="+mn-lt"/>
              </a:rPr>
              <a:t>HUD Corrective Action Plan – if applicable</a:t>
            </a:r>
          </a:p>
          <a:p>
            <a:r>
              <a:rPr lang="en-US" sz="5600" dirty="0">
                <a:highlight>
                  <a:srgbClr val="FFFFFF"/>
                </a:highlight>
                <a:latin typeface="+mn-lt"/>
              </a:rPr>
              <a:t>NC ESG Corrective Action Plan– if applicable </a:t>
            </a:r>
            <a:endParaRPr lang="en-US" sz="5600" dirty="0">
              <a:latin typeface="+mn-lt"/>
            </a:endParaRPr>
          </a:p>
          <a:p>
            <a:r>
              <a:rPr lang="en-US" sz="5600" dirty="0">
                <a:highlight>
                  <a:srgbClr val="FFFFFF"/>
                </a:highlight>
                <a:latin typeface="+mn-lt"/>
                <a:cs typeface="Arial"/>
              </a:rPr>
              <a:t>current fiscal year budget, </a:t>
            </a:r>
            <a:endParaRPr lang="en-US" sz="5600" dirty="0">
              <a:latin typeface="+mn-lt"/>
            </a:endParaRPr>
          </a:p>
          <a:p>
            <a:r>
              <a:rPr lang="en-US" sz="5600" dirty="0">
                <a:highlight>
                  <a:srgbClr val="FFFFFF"/>
                </a:highlight>
                <a:latin typeface="+mn-lt"/>
                <a:cs typeface="Arial"/>
              </a:rPr>
              <a:t>organizational chart</a:t>
            </a:r>
          </a:p>
          <a:p>
            <a:r>
              <a:rPr lang="en-US" sz="5600" dirty="0">
                <a:highlight>
                  <a:srgbClr val="FFFFFF"/>
                </a:highlight>
                <a:latin typeface="+mn-lt"/>
              </a:rPr>
              <a:t>Annual Performance Report (APR) – CSV </a:t>
            </a:r>
            <a:r>
              <a:rPr lang="en-US" sz="5600" dirty="0" err="1">
                <a:highlight>
                  <a:srgbClr val="FFFFFF"/>
                </a:highlight>
                <a:latin typeface="+mn-lt"/>
              </a:rPr>
              <a:t>zipfile</a:t>
            </a:r>
            <a:endParaRPr lang="en-US" sz="5600" dirty="0">
              <a:highlight>
                <a:srgbClr val="FFFFFF"/>
              </a:highlight>
              <a:latin typeface="+mn-lt"/>
            </a:endParaRPr>
          </a:p>
          <a:p>
            <a:endParaRPr lang="en-US" sz="4200" dirty="0"/>
          </a:p>
          <a:p>
            <a:endParaRPr lang="en-US" sz="2800" dirty="0"/>
          </a:p>
          <a:p>
            <a:endParaRPr lang="en-US" dirty="0"/>
          </a:p>
        </p:txBody>
      </p:sp>
    </p:spTree>
    <p:extLst>
      <p:ext uri="{BB962C8B-B14F-4D97-AF65-F5344CB8AC3E}">
        <p14:creationId xmlns:p14="http://schemas.microsoft.com/office/powerpoint/2010/main" val="1381114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7FB1-A416-1B2B-42AA-8A6063BB233E}"/>
              </a:ext>
            </a:extLst>
          </p:cNvPr>
          <p:cNvSpPr>
            <a:spLocks noGrp="1"/>
          </p:cNvSpPr>
          <p:nvPr>
            <p:ph type="title"/>
          </p:nvPr>
        </p:nvSpPr>
        <p:spPr/>
        <p:txBody>
          <a:bodyPr>
            <a:normAutofit/>
          </a:bodyPr>
          <a:lstStyle/>
          <a:p>
            <a:r>
              <a:rPr lang="en-US" dirty="0"/>
              <a:t>Step 2 in </a:t>
            </a:r>
            <a:r>
              <a:rPr lang="en-US" dirty="0" err="1"/>
              <a:t>ZoomGrants</a:t>
            </a:r>
            <a:endParaRPr lang="en-US" dirty="0"/>
          </a:p>
        </p:txBody>
      </p:sp>
      <p:sp>
        <p:nvSpPr>
          <p:cNvPr id="3" name="Content Placeholder 2">
            <a:extLst>
              <a:ext uri="{FF2B5EF4-FFF2-40B4-BE49-F238E27FC236}">
                <a16:creationId xmlns:a16="http://schemas.microsoft.com/office/drawing/2014/main" id="{3677693A-C01F-4FE3-AE28-B400EBAAF006}"/>
              </a:ext>
            </a:extLst>
          </p:cNvPr>
          <p:cNvSpPr>
            <a:spLocks noGrp="1"/>
          </p:cNvSpPr>
          <p:nvPr>
            <p:ph sz="quarter" idx="1"/>
          </p:nvPr>
        </p:nvSpPr>
        <p:spPr/>
        <p:txBody>
          <a:bodyPr/>
          <a:lstStyle/>
          <a:p>
            <a:r>
              <a:rPr lang="en-US"/>
              <a:t>Set up agency account in </a:t>
            </a:r>
            <a:r>
              <a:rPr lang="en-US" err="1"/>
              <a:t>ZoomGrants</a:t>
            </a:r>
            <a:endParaRPr lang="en-US"/>
          </a:p>
          <a:p>
            <a:r>
              <a:rPr lang="en-US"/>
              <a:t>Submit and Complete application requirements in </a:t>
            </a:r>
            <a:r>
              <a:rPr lang="en-US" err="1"/>
              <a:t>ZoomGrants</a:t>
            </a:r>
            <a:endParaRPr lang="en-US"/>
          </a:p>
          <a:p>
            <a:r>
              <a:rPr lang="en-US"/>
              <a:t>Webinar on Thursday, June 18</a:t>
            </a:r>
            <a:r>
              <a:rPr lang="en-US" baseline="30000"/>
              <a:t>th</a:t>
            </a:r>
            <a:r>
              <a:rPr lang="en-US"/>
              <a:t> at 10 AM on </a:t>
            </a:r>
            <a:r>
              <a:rPr lang="en-US" err="1"/>
              <a:t>ZoomGrants</a:t>
            </a:r>
            <a:endParaRPr lang="en-US"/>
          </a:p>
        </p:txBody>
      </p:sp>
      <p:sp>
        <p:nvSpPr>
          <p:cNvPr id="4" name="Ribbon: Curved and Tilted Up 3">
            <a:extLst>
              <a:ext uri="{FF2B5EF4-FFF2-40B4-BE49-F238E27FC236}">
                <a16:creationId xmlns:a16="http://schemas.microsoft.com/office/drawing/2014/main" id="{E34A995C-878B-AA49-2F01-117B731CB3F9}"/>
              </a:ext>
            </a:extLst>
          </p:cNvPr>
          <p:cNvSpPr/>
          <p:nvPr/>
        </p:nvSpPr>
        <p:spPr>
          <a:xfrm>
            <a:off x="1768098" y="3160731"/>
            <a:ext cx="7741403" cy="3120326"/>
          </a:xfrm>
          <a:prstGeom prst="ellipseRibbon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u="sng">
                <a:solidFill>
                  <a:sysClr val="windowText" lastClr="000000"/>
                </a:solidFill>
                <a:latin typeface="Roboto" panose="02000000000000000000" pitchFamily="2" charset="0"/>
                <a:ea typeface="MS Mincho" panose="02020609040205080304" pitchFamily="49" charset="-128"/>
                <a:cs typeface="Arial" panose="020B0604020202020204" pitchFamily="34" charset="0"/>
              </a:rPr>
              <a:t>A</a:t>
            </a:r>
            <a:r>
              <a:rPr lang="en-US" sz="2800" b="1" u="sng">
                <a:solidFill>
                  <a:sysClr val="windowText" lastClr="000000"/>
                </a:solidFill>
                <a:effectLst/>
                <a:latin typeface="Roboto" panose="02000000000000000000" pitchFamily="2" charset="0"/>
                <a:ea typeface="MS Mincho" panose="02020609040205080304" pitchFamily="49" charset="-128"/>
                <a:cs typeface="Arial" panose="020B0604020202020204" pitchFamily="34" charset="0"/>
              </a:rPr>
              <a:t>pplications are due to the NC BoS CoC at NCCEH by </a:t>
            </a:r>
          </a:p>
          <a:p>
            <a:pPr algn="ctr"/>
            <a:r>
              <a:rPr lang="en-US" sz="2800" b="1" u="sng">
                <a:solidFill>
                  <a:sysClr val="windowText" lastClr="000000"/>
                </a:solidFill>
                <a:latin typeface="Roboto" panose="02000000000000000000" pitchFamily="2" charset="0"/>
                <a:ea typeface="MS Mincho" panose="02020609040205080304" pitchFamily="49" charset="-128"/>
                <a:cs typeface="Arial" panose="020B0604020202020204" pitchFamily="34" charset="0"/>
              </a:rPr>
              <a:t>5 PM </a:t>
            </a:r>
            <a:r>
              <a:rPr lang="en-US" sz="2800" b="1" u="sng">
                <a:solidFill>
                  <a:sysClr val="windowText" lastClr="000000"/>
                </a:solidFill>
                <a:effectLst/>
                <a:latin typeface="Roboto" panose="02000000000000000000" pitchFamily="2" charset="0"/>
                <a:ea typeface="MS Mincho" panose="02020609040205080304" pitchFamily="49" charset="-128"/>
                <a:cs typeface="Arial" panose="020B0604020202020204" pitchFamily="34" charset="0"/>
              </a:rPr>
              <a:t>on Monday, </a:t>
            </a:r>
          </a:p>
          <a:p>
            <a:pPr algn="ctr"/>
            <a:r>
              <a:rPr lang="en-US" sz="2800" b="1" u="sng">
                <a:solidFill>
                  <a:sysClr val="windowText" lastClr="000000"/>
                </a:solidFill>
                <a:effectLst/>
                <a:latin typeface="Roboto" panose="02000000000000000000" pitchFamily="2" charset="0"/>
                <a:ea typeface="MS Mincho" panose="02020609040205080304" pitchFamily="49" charset="-128"/>
                <a:cs typeface="Arial" panose="020B0604020202020204" pitchFamily="34" charset="0"/>
              </a:rPr>
              <a:t>July 13, 2026</a:t>
            </a:r>
          </a:p>
          <a:p>
            <a:pPr algn="ctr"/>
            <a:endParaRPr lang="en-US">
              <a:solidFill>
                <a:sysClr val="windowText" lastClr="000000"/>
              </a:solidFill>
            </a:endParaRPr>
          </a:p>
        </p:txBody>
      </p:sp>
    </p:spTree>
    <p:extLst>
      <p:ext uri="{BB962C8B-B14F-4D97-AF65-F5344CB8AC3E}">
        <p14:creationId xmlns:p14="http://schemas.microsoft.com/office/powerpoint/2010/main" val="342055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D7BE9-D9AE-FDFE-DD6F-806D9C1766BD}"/>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916D551A-BAF9-7EC1-09E2-1638B6E3BA46}"/>
              </a:ext>
            </a:extLst>
          </p:cNvPr>
          <p:cNvSpPr>
            <a:spLocks noGrp="1"/>
          </p:cNvSpPr>
          <p:nvPr>
            <p:ph type="subTitle" idx="1"/>
          </p:nvPr>
        </p:nvSpPr>
        <p:spPr/>
        <p:txBody>
          <a:bodyPr>
            <a:normAutofit/>
          </a:bodyPr>
          <a:lstStyle/>
          <a:p>
            <a:r>
              <a:rPr lang="en-US" sz="5400" dirty="0"/>
              <a:t>Scorecard</a:t>
            </a:r>
          </a:p>
          <a:p>
            <a:endParaRPr lang="en-US" dirty="0"/>
          </a:p>
        </p:txBody>
      </p:sp>
    </p:spTree>
    <p:extLst>
      <p:ext uri="{BB962C8B-B14F-4D97-AF65-F5344CB8AC3E}">
        <p14:creationId xmlns:p14="http://schemas.microsoft.com/office/powerpoint/2010/main" val="1945794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A011-31B1-BCBA-9B71-841AACB5337C}"/>
              </a:ext>
            </a:extLst>
          </p:cNvPr>
          <p:cNvSpPr>
            <a:spLocks noGrp="1"/>
          </p:cNvSpPr>
          <p:nvPr>
            <p:ph type="title"/>
          </p:nvPr>
        </p:nvSpPr>
        <p:spPr/>
        <p:txBody>
          <a:bodyPr/>
          <a:lstStyle/>
          <a:p>
            <a:r>
              <a:rPr lang="en-US"/>
              <a:t>Updates to ESG Scorecard</a:t>
            </a:r>
          </a:p>
        </p:txBody>
      </p:sp>
      <p:sp>
        <p:nvSpPr>
          <p:cNvPr id="3" name="Content Placeholder 2">
            <a:extLst>
              <a:ext uri="{FF2B5EF4-FFF2-40B4-BE49-F238E27FC236}">
                <a16:creationId xmlns:a16="http://schemas.microsoft.com/office/drawing/2014/main" id="{9BC10329-D4E4-DFB3-6291-384E86B51F62}"/>
              </a:ext>
            </a:extLst>
          </p:cNvPr>
          <p:cNvSpPr>
            <a:spLocks noGrp="1"/>
          </p:cNvSpPr>
          <p:nvPr>
            <p:ph sz="quarter" idx="1"/>
          </p:nvPr>
        </p:nvSpPr>
        <p:spPr/>
        <p:txBody>
          <a:bodyPr>
            <a:normAutofit/>
          </a:bodyPr>
          <a:lstStyle/>
          <a:p>
            <a:r>
              <a:rPr lang="en-US" dirty="0"/>
              <a:t>A scorecard in Excel will be finalized for this year’s competition and posted by 5 PM on Wednesday, June 10</a:t>
            </a:r>
            <a:r>
              <a:rPr lang="en-US" baseline="30000" dirty="0"/>
              <a:t>th</a:t>
            </a:r>
            <a:r>
              <a:rPr lang="en-US" dirty="0"/>
              <a:t> on the NCCEH website: </a:t>
            </a:r>
            <a:r>
              <a:rPr lang="en-US" dirty="0">
                <a:hlinkClick r:id="rId3"/>
              </a:rPr>
              <a:t>https://ncceh.org/funding-opportunities/</a:t>
            </a:r>
            <a:endParaRPr lang="en-US" dirty="0"/>
          </a:p>
          <a:p>
            <a:pPr marL="0" indent="0">
              <a:buNone/>
            </a:pPr>
            <a:endParaRPr lang="en-US" dirty="0"/>
          </a:p>
          <a:p>
            <a:r>
              <a:rPr lang="en-US" dirty="0"/>
              <a:t>Scorecard is now in Excel – with corresponding tabs for instructions, thresholds, standards, all project types, SO, ES, RRH, HP, HMIS</a:t>
            </a:r>
          </a:p>
          <a:p>
            <a:endParaRPr lang="en-US" dirty="0"/>
          </a:p>
          <a:p>
            <a:pPr lvl="1"/>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375135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9222-8A05-DF95-A7E5-A992BC6D3B7B}"/>
              </a:ext>
            </a:extLst>
          </p:cNvPr>
          <p:cNvSpPr>
            <a:spLocks noGrp="1"/>
          </p:cNvSpPr>
          <p:nvPr>
            <p:ph type="title"/>
          </p:nvPr>
        </p:nvSpPr>
        <p:spPr>
          <a:xfrm>
            <a:off x="609599" y="274638"/>
            <a:ext cx="10688515" cy="1020762"/>
          </a:xfrm>
        </p:spPr>
        <p:txBody>
          <a:bodyPr>
            <a:normAutofit/>
          </a:bodyPr>
          <a:lstStyle/>
          <a:p>
            <a:r>
              <a:rPr lang="en-US"/>
              <a:t>Threshold – “Go” or “No Go” Staff Review</a:t>
            </a:r>
          </a:p>
        </p:txBody>
      </p:sp>
      <p:graphicFrame>
        <p:nvGraphicFramePr>
          <p:cNvPr id="5" name="Content Placeholder 2">
            <a:extLst>
              <a:ext uri="{FF2B5EF4-FFF2-40B4-BE49-F238E27FC236}">
                <a16:creationId xmlns:a16="http://schemas.microsoft.com/office/drawing/2014/main" id="{6D88847D-AABD-74B7-E141-7E6556284DB5}"/>
              </a:ext>
            </a:extLst>
          </p:cNvPr>
          <p:cNvGraphicFramePr>
            <a:graphicFrameLocks noGrp="1"/>
          </p:cNvGraphicFramePr>
          <p:nvPr>
            <p:ph sz="quarter" idx="1"/>
            <p:extLst>
              <p:ext uri="{D42A27DB-BD31-4B8C-83A1-F6EECF244321}">
                <p14:modId xmlns:p14="http://schemas.microsoft.com/office/powerpoint/2010/main" val="1583050384"/>
              </p:ext>
            </p:extLst>
          </p:nvPr>
        </p:nvGraphicFramePr>
        <p:xfrm>
          <a:off x="609600" y="1371600"/>
          <a:ext cx="10058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87661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972F-0157-BB60-D51B-21F014E41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AF47A-6466-FBF5-1C9B-E21504362797}"/>
              </a:ext>
            </a:extLst>
          </p:cNvPr>
          <p:cNvSpPr>
            <a:spLocks noGrp="1"/>
          </p:cNvSpPr>
          <p:nvPr>
            <p:ph type="title"/>
          </p:nvPr>
        </p:nvSpPr>
        <p:spPr/>
        <p:txBody>
          <a:bodyPr>
            <a:normAutofit/>
          </a:bodyPr>
          <a:lstStyle/>
          <a:p>
            <a:r>
              <a:rPr lang="en-US"/>
              <a:t>Regional Committee Involvement</a:t>
            </a:r>
          </a:p>
        </p:txBody>
      </p:sp>
      <p:sp>
        <p:nvSpPr>
          <p:cNvPr id="3" name="Content Placeholder 2">
            <a:extLst>
              <a:ext uri="{FF2B5EF4-FFF2-40B4-BE49-F238E27FC236}">
                <a16:creationId xmlns:a16="http://schemas.microsoft.com/office/drawing/2014/main" id="{2AC899BD-CA54-0C1C-F727-F27C41FDE6C2}"/>
              </a:ext>
            </a:extLst>
          </p:cNvPr>
          <p:cNvSpPr>
            <a:spLocks noGrp="1"/>
          </p:cNvSpPr>
          <p:nvPr>
            <p:ph sz="quarter" idx="1"/>
          </p:nvPr>
        </p:nvSpPr>
        <p:spPr/>
        <p:txBody>
          <a:bodyPr>
            <a:normAutofit fontScale="77500" lnSpcReduction="20000"/>
          </a:bodyPr>
          <a:lstStyle/>
          <a:p>
            <a:r>
              <a:rPr lang="en-US" dirty="0"/>
              <a:t>Regional Leadership will be informed of agencies that submit Intent to Apply/Intent to Renew, and for which project types</a:t>
            </a:r>
          </a:p>
          <a:p>
            <a:pPr lvl="1"/>
            <a:r>
              <a:rPr lang="en-US" dirty="0"/>
              <a:t>Regional Leadership to inform regional members </a:t>
            </a:r>
          </a:p>
          <a:p>
            <a:pPr lvl="1"/>
            <a:r>
              <a:rPr lang="en-US" dirty="0"/>
              <a:t>Regions are encouraged to discuss coordination and coverage of ESG Program funded services in their regions to </a:t>
            </a:r>
            <a:r>
              <a:rPr lang="en-US" b="1" dirty="0"/>
              <a:t>ensure</a:t>
            </a:r>
            <a:r>
              <a:rPr lang="en-US" dirty="0"/>
              <a:t> </a:t>
            </a:r>
            <a:r>
              <a:rPr lang="en-US" b="1" dirty="0"/>
              <a:t>people experiencing homelessness in the CoC have access to a continuum of ESG Program-funded homeless and housing services (Funding Priority)</a:t>
            </a:r>
            <a:r>
              <a:rPr lang="en-US" dirty="0"/>
              <a:t>.</a:t>
            </a:r>
          </a:p>
          <a:p>
            <a:pPr lvl="1"/>
            <a:r>
              <a:rPr lang="en-US" dirty="0"/>
              <a:t>ESG Program applicants in a region are encouraged to talk about what their needs are and what they want to apply for to support this funding priority as well.</a:t>
            </a:r>
          </a:p>
          <a:p>
            <a:pPr lvl="1"/>
            <a:r>
              <a:rPr lang="en-US" dirty="0"/>
              <a:t>Each region’s Project Review Committee member will bring what has been discussed in the region to the applicant selection meeting as they make funding recommendations to the Governance Board.</a:t>
            </a:r>
          </a:p>
          <a:p>
            <a:pPr marL="320040" lvl="1" indent="0">
              <a:buNone/>
            </a:pPr>
            <a:endParaRPr lang="en-US" dirty="0"/>
          </a:p>
          <a:p>
            <a:r>
              <a:rPr lang="en-US" dirty="0"/>
              <a:t>Regional Leadership provides data on participation</a:t>
            </a:r>
          </a:p>
          <a:p>
            <a:pPr lvl="1"/>
            <a:r>
              <a:rPr lang="en-US" sz="2000" dirty="0"/>
              <a:t>Benchmark of attending 75% of Regional Committee meetings &amp; 85% of case conferencing meetings annually, as applicable.</a:t>
            </a:r>
          </a:p>
          <a:p>
            <a:pPr lvl="1"/>
            <a:endParaRPr lang="en-US" sz="2000" dirty="0"/>
          </a:p>
          <a:p>
            <a:pPr lvl="1"/>
            <a:r>
              <a:rPr lang="en-US" sz="2000" dirty="0"/>
              <a:t>Find your Regional Committee representatives here: </a:t>
            </a:r>
            <a:r>
              <a:rPr lang="en-US" sz="2000" dirty="0">
                <a:hlinkClick r:id="rId3"/>
              </a:rPr>
              <a:t>https://ncceh.org/regional-committees/</a:t>
            </a:r>
            <a:endParaRPr lang="en-US" sz="2000" dirty="0"/>
          </a:p>
        </p:txBody>
      </p:sp>
    </p:spTree>
    <p:extLst>
      <p:ext uri="{BB962C8B-B14F-4D97-AF65-F5344CB8AC3E}">
        <p14:creationId xmlns:p14="http://schemas.microsoft.com/office/powerpoint/2010/main" val="136290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51C37-9C4D-B5EE-4BB4-1D30AC5DA5FE}"/>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C5AE6F3D-C280-2189-1ECA-E1F84050AC6F}"/>
              </a:ext>
            </a:extLst>
          </p:cNvPr>
          <p:cNvSpPr>
            <a:spLocks noGrp="1"/>
          </p:cNvSpPr>
          <p:nvPr>
            <p:ph type="subTitle" idx="1"/>
          </p:nvPr>
        </p:nvSpPr>
        <p:spPr/>
        <p:txBody>
          <a:bodyPr>
            <a:normAutofit/>
          </a:bodyPr>
          <a:lstStyle/>
          <a:p>
            <a:r>
              <a:rPr lang="en-US" sz="5400"/>
              <a:t>Step 3: Application Submission to the NC ESG Office</a:t>
            </a:r>
            <a:endParaRPr lang="en-US"/>
          </a:p>
        </p:txBody>
      </p:sp>
    </p:spTree>
    <p:extLst>
      <p:ext uri="{BB962C8B-B14F-4D97-AF65-F5344CB8AC3E}">
        <p14:creationId xmlns:p14="http://schemas.microsoft.com/office/powerpoint/2010/main" val="3404049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093D-6958-5848-58B2-D9A6EE62498E}"/>
              </a:ext>
            </a:extLst>
          </p:cNvPr>
          <p:cNvSpPr>
            <a:spLocks noGrp="1"/>
          </p:cNvSpPr>
          <p:nvPr>
            <p:ph type="title"/>
          </p:nvPr>
        </p:nvSpPr>
        <p:spPr/>
        <p:txBody>
          <a:bodyPr/>
          <a:lstStyle/>
          <a:p>
            <a:r>
              <a:rPr lang="en-US"/>
              <a:t>NC BoS CoC Approved Applicants Only: 	</a:t>
            </a:r>
          </a:p>
        </p:txBody>
      </p:sp>
      <p:sp>
        <p:nvSpPr>
          <p:cNvPr id="3" name="Content Placeholder 2">
            <a:extLst>
              <a:ext uri="{FF2B5EF4-FFF2-40B4-BE49-F238E27FC236}">
                <a16:creationId xmlns:a16="http://schemas.microsoft.com/office/drawing/2014/main" id="{4B95B542-B532-AA58-091B-E5A4B684F850}"/>
              </a:ext>
            </a:extLst>
          </p:cNvPr>
          <p:cNvSpPr>
            <a:spLocks noGrp="1"/>
          </p:cNvSpPr>
          <p:nvPr>
            <p:ph sz="quarter" idx="1"/>
          </p:nvPr>
        </p:nvSpPr>
        <p:spPr/>
        <p:txBody>
          <a:bodyPr/>
          <a:lstStyle/>
          <a:p>
            <a:r>
              <a:rPr lang="en-US" dirty="0"/>
              <a:t>Applicants approved by the NC BoS CoC’s Governance Board must submit their applications directly to the NC ESG office by 5 PM on Monday, August 24 via a Smartsheet link that will be emailed to agencies approved to apply. </a:t>
            </a:r>
          </a:p>
          <a:p>
            <a:pPr marL="0" indent="0">
              <a:buNone/>
            </a:pPr>
            <a:endParaRPr lang="en-US" dirty="0"/>
          </a:p>
          <a:p>
            <a:r>
              <a:rPr lang="en-US" b="1" u="sng" dirty="0"/>
              <a:t>The NC ESG Office has a slightly different list of supporting materials to include.</a:t>
            </a:r>
            <a:endParaRPr lang="en-US" dirty="0"/>
          </a:p>
          <a:p>
            <a:pPr lvl="1"/>
            <a:r>
              <a:rPr lang="en-US" dirty="0"/>
              <a:t>The “Attachment Checklist” can be found on the last pages of the New &amp; Returning project application forms. </a:t>
            </a:r>
          </a:p>
        </p:txBody>
      </p:sp>
    </p:spTree>
    <p:extLst>
      <p:ext uri="{BB962C8B-B14F-4D97-AF65-F5344CB8AC3E}">
        <p14:creationId xmlns:p14="http://schemas.microsoft.com/office/powerpoint/2010/main" val="3358771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9222-8A05-DF95-A7E5-A992BC6D3B7B}"/>
              </a:ext>
            </a:extLst>
          </p:cNvPr>
          <p:cNvSpPr>
            <a:spLocks noGrp="1"/>
          </p:cNvSpPr>
          <p:nvPr>
            <p:ph type="title"/>
          </p:nvPr>
        </p:nvSpPr>
        <p:spPr>
          <a:xfrm>
            <a:off x="609599" y="274638"/>
            <a:ext cx="11198469" cy="1020762"/>
          </a:xfrm>
        </p:spPr>
        <p:txBody>
          <a:bodyPr>
            <a:normAutofit/>
          </a:bodyPr>
          <a:lstStyle/>
          <a:p>
            <a:r>
              <a:rPr lang="en-US" dirty="0"/>
              <a:t>Next Steps – Important Considerations</a:t>
            </a:r>
          </a:p>
        </p:txBody>
      </p:sp>
      <p:graphicFrame>
        <p:nvGraphicFramePr>
          <p:cNvPr id="5" name="Content Placeholder 2">
            <a:extLst>
              <a:ext uri="{FF2B5EF4-FFF2-40B4-BE49-F238E27FC236}">
                <a16:creationId xmlns:a16="http://schemas.microsoft.com/office/drawing/2014/main" id="{6D88847D-AABD-74B7-E141-7E6556284DB5}"/>
              </a:ext>
            </a:extLst>
          </p:cNvPr>
          <p:cNvGraphicFramePr>
            <a:graphicFrameLocks noGrp="1"/>
          </p:cNvGraphicFramePr>
          <p:nvPr>
            <p:ph sz="quarter" idx="1"/>
            <p:extLst>
              <p:ext uri="{D42A27DB-BD31-4B8C-83A1-F6EECF244321}">
                <p14:modId xmlns:p14="http://schemas.microsoft.com/office/powerpoint/2010/main" val="1827280069"/>
              </p:ext>
            </p:extLst>
          </p:nvPr>
        </p:nvGraphicFramePr>
        <p:xfrm>
          <a:off x="609600" y="1371600"/>
          <a:ext cx="10058400" cy="5211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55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0A49-A1F5-49A2-A647-EBB2C7E4ED9D}"/>
              </a:ext>
            </a:extLst>
          </p:cNvPr>
          <p:cNvSpPr>
            <a:spLocks noGrp="1"/>
          </p:cNvSpPr>
          <p:nvPr>
            <p:ph type="title"/>
          </p:nvPr>
        </p:nvSpPr>
        <p:spPr/>
        <p:txBody>
          <a:bodyPr/>
          <a:lstStyle/>
          <a:p>
            <a:r>
              <a:rPr lang="en-US"/>
              <a:t>HUD’s priorities for the ESG Program</a:t>
            </a:r>
          </a:p>
        </p:txBody>
      </p:sp>
      <p:sp>
        <p:nvSpPr>
          <p:cNvPr id="3" name="Content Placeholder 2">
            <a:extLst>
              <a:ext uri="{FF2B5EF4-FFF2-40B4-BE49-F238E27FC236}">
                <a16:creationId xmlns:a16="http://schemas.microsoft.com/office/drawing/2014/main" id="{79D9562B-CF66-461D-88BC-076764899F5E}"/>
              </a:ext>
            </a:extLst>
          </p:cNvPr>
          <p:cNvSpPr>
            <a:spLocks noGrp="1"/>
          </p:cNvSpPr>
          <p:nvPr>
            <p:ph sz="quarter" idx="1"/>
          </p:nvPr>
        </p:nvSpPr>
        <p:spPr/>
        <p:txBody>
          <a:bodyPr vert="horz" lIns="91440" tIns="45720" rIns="91440" bIns="45720" anchor="t">
            <a:normAutofit/>
          </a:bodyPr>
          <a:lstStyle/>
          <a:p>
            <a:r>
              <a:rPr lang="en-US"/>
              <a:t>Broaden existing emergency shelter &amp; homelessness prevention activities</a:t>
            </a:r>
          </a:p>
          <a:p>
            <a:r>
              <a:rPr lang="en-US"/>
              <a:t>Emphasize rapid rehousing</a:t>
            </a:r>
          </a:p>
          <a:p>
            <a:r>
              <a:rPr lang="en-US"/>
              <a:t>Help people quickly regain stability in permanent housing after experiencing a housing crisis &amp;/or homelessness</a:t>
            </a:r>
          </a:p>
          <a:p>
            <a:pPr marL="0" indent="0">
              <a:buNone/>
            </a:pPr>
            <a:endParaRPr lang="en-US"/>
          </a:p>
          <a:p>
            <a:pPr marL="0" indent="0">
              <a:buNone/>
            </a:pPr>
            <a:r>
              <a:rPr lang="en-US" b="1">
                <a:latin typeface="Franklin Gothic Book"/>
              </a:rPr>
              <a:t>For every activity type, ESG Program funding should be assisting people to access or maintain permanent housing!</a:t>
            </a:r>
          </a:p>
        </p:txBody>
      </p:sp>
    </p:spTree>
    <p:extLst>
      <p:ext uri="{BB962C8B-B14F-4D97-AF65-F5344CB8AC3E}">
        <p14:creationId xmlns:p14="http://schemas.microsoft.com/office/powerpoint/2010/main" val="2966210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8937-8B98-D815-9E84-87F2B40E8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E3601-3B8C-6BF9-5170-CEBCA54CD50E}"/>
              </a:ext>
            </a:extLst>
          </p:cNvPr>
          <p:cNvSpPr>
            <a:spLocks noGrp="1"/>
          </p:cNvSpPr>
          <p:nvPr>
            <p:ph type="title"/>
          </p:nvPr>
        </p:nvSpPr>
        <p:spPr/>
        <p:txBody>
          <a:bodyPr/>
          <a:lstStyle/>
          <a:p>
            <a:r>
              <a:rPr lang="en-US"/>
              <a:t>Contact Us!</a:t>
            </a:r>
          </a:p>
        </p:txBody>
      </p:sp>
      <p:sp>
        <p:nvSpPr>
          <p:cNvPr id="3" name="Content Placeholder 2">
            <a:extLst>
              <a:ext uri="{FF2B5EF4-FFF2-40B4-BE49-F238E27FC236}">
                <a16:creationId xmlns:a16="http://schemas.microsoft.com/office/drawing/2014/main" id="{207E3E5E-D8BA-9266-37CB-968D08F65F9D}"/>
              </a:ext>
            </a:extLst>
          </p:cNvPr>
          <p:cNvSpPr>
            <a:spLocks noGrp="1"/>
          </p:cNvSpPr>
          <p:nvPr>
            <p:ph sz="quarter" idx="1"/>
          </p:nvPr>
        </p:nvSpPr>
        <p:spPr/>
        <p:txBody>
          <a:bodyPr/>
          <a:lstStyle/>
          <a:p>
            <a:pPr marL="0" indent="0">
              <a:buNone/>
            </a:pPr>
            <a:r>
              <a:rPr lang="en-US" dirty="0"/>
              <a:t>Contact NC Balance of State CoC Staff</a:t>
            </a:r>
          </a:p>
          <a:p>
            <a:pPr marL="320040" lvl="1" indent="0">
              <a:buNone/>
            </a:pPr>
            <a:r>
              <a:rPr lang="en-US" dirty="0">
                <a:hlinkClick r:id="rId3"/>
              </a:rPr>
              <a:t>bos@ncceh.org</a:t>
            </a:r>
            <a:endParaRPr lang="en-US" dirty="0"/>
          </a:p>
          <a:p>
            <a:pPr marL="320040" lvl="1" indent="0">
              <a:buNone/>
            </a:pPr>
            <a:r>
              <a:rPr lang="en-US" dirty="0"/>
              <a:t>919-755-4393</a:t>
            </a:r>
          </a:p>
          <a:p>
            <a:pPr marL="320040" lvl="1" indent="0">
              <a:buNone/>
            </a:pPr>
            <a:endParaRPr lang="en-US" dirty="0"/>
          </a:p>
          <a:p>
            <a:pPr marL="320040" lvl="1" indent="0">
              <a:buNone/>
            </a:pPr>
            <a:r>
              <a:rPr lang="en-US" dirty="0"/>
              <a:t>ESG Program Competition Staff at NCCEH:</a:t>
            </a:r>
          </a:p>
          <a:p>
            <a:pPr marL="320040" lvl="1" indent="0">
              <a:buNone/>
            </a:pPr>
            <a:r>
              <a:rPr lang="en-US" dirty="0"/>
              <a:t>Jenny Simmons</a:t>
            </a:r>
          </a:p>
          <a:p>
            <a:pPr marL="320040" lvl="1" indent="0">
              <a:buNone/>
            </a:pPr>
            <a:r>
              <a:rPr lang="en-US" dirty="0"/>
              <a:t>Tamara Owens</a:t>
            </a:r>
          </a:p>
          <a:p>
            <a:pPr marL="320040" lvl="1" indent="0">
              <a:buNone/>
            </a:pPr>
            <a:r>
              <a:rPr lang="en-US" dirty="0"/>
              <a:t>Alicia Price-Blanks</a:t>
            </a:r>
          </a:p>
          <a:p>
            <a:pPr marL="320040" lvl="1" indent="0">
              <a:buNone/>
            </a:pPr>
            <a:r>
              <a:rPr lang="en-US" dirty="0"/>
              <a:t>Mira Sanderson</a:t>
            </a:r>
          </a:p>
          <a:p>
            <a:pPr marL="320040" lvl="1" indent="0">
              <a:buNone/>
            </a:pPr>
            <a:endParaRPr lang="en-US" dirty="0"/>
          </a:p>
          <a:p>
            <a:pPr marL="320040" lvl="1" indent="0">
              <a:buNone/>
            </a:pPr>
            <a:endParaRPr lang="en-US" dirty="0"/>
          </a:p>
          <a:p>
            <a:pPr marL="320040" lvl="1" indent="0">
              <a:buNone/>
            </a:pPr>
            <a:endParaRPr lang="en-US" dirty="0"/>
          </a:p>
          <a:p>
            <a:endParaRPr lang="en-US" dirty="0"/>
          </a:p>
        </p:txBody>
      </p:sp>
    </p:spTree>
    <p:extLst>
      <p:ext uri="{BB962C8B-B14F-4D97-AF65-F5344CB8AC3E}">
        <p14:creationId xmlns:p14="http://schemas.microsoft.com/office/powerpoint/2010/main" val="1574587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3F528B-48FB-053D-6E85-B9FF7C4B7F34}"/>
              </a:ext>
            </a:extLst>
          </p:cNvPr>
          <p:cNvSpPr>
            <a:spLocks noGrp="1"/>
          </p:cNvSpPr>
          <p:nvPr>
            <p:ph type="body" sz="quarter" idx="10"/>
          </p:nvPr>
        </p:nvSpPr>
        <p:spPr/>
        <p:txBody>
          <a:bodyPr/>
          <a:lstStyle/>
          <a:p>
            <a:r>
              <a:rPr lang="en-US"/>
              <a:t>Q&amp;A </a:t>
            </a:r>
          </a:p>
        </p:txBody>
      </p:sp>
    </p:spTree>
    <p:extLst>
      <p:ext uri="{BB962C8B-B14F-4D97-AF65-F5344CB8AC3E}">
        <p14:creationId xmlns:p14="http://schemas.microsoft.com/office/powerpoint/2010/main" val="252991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2D5D-CB3C-4DA9-AA2C-24D5177DCDB2}"/>
              </a:ext>
            </a:extLst>
          </p:cNvPr>
          <p:cNvSpPr>
            <a:spLocks noGrp="1"/>
          </p:cNvSpPr>
          <p:nvPr>
            <p:ph type="title"/>
          </p:nvPr>
        </p:nvSpPr>
        <p:spPr/>
        <p:txBody>
          <a:bodyPr/>
          <a:lstStyle/>
          <a:p>
            <a:r>
              <a:rPr lang="en-US" sz="4000">
                <a:solidFill>
                  <a:schemeClr val="tx1"/>
                </a:solidFill>
              </a:rPr>
              <a:t>Flow of ESG Program </a:t>
            </a:r>
            <a:r>
              <a:rPr lang="en-US"/>
              <a:t>F</a:t>
            </a:r>
            <a:r>
              <a:rPr lang="en-US" sz="4000">
                <a:solidFill>
                  <a:schemeClr val="tx1"/>
                </a:solidFill>
              </a:rPr>
              <a:t>unds</a:t>
            </a:r>
            <a:endParaRPr lang="en-US"/>
          </a:p>
        </p:txBody>
      </p:sp>
      <p:sp>
        <p:nvSpPr>
          <p:cNvPr id="6" name="Oval 5">
            <a:extLst>
              <a:ext uri="{FF2B5EF4-FFF2-40B4-BE49-F238E27FC236}">
                <a16:creationId xmlns:a16="http://schemas.microsoft.com/office/drawing/2014/main" id="{04EDF545-281F-4896-8CD6-939F49918164}"/>
              </a:ext>
            </a:extLst>
          </p:cNvPr>
          <p:cNvSpPr/>
          <p:nvPr/>
        </p:nvSpPr>
        <p:spPr>
          <a:xfrm>
            <a:off x="3792682" y="1345627"/>
            <a:ext cx="2315461" cy="2693347"/>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CED3F73-2C90-4171-945D-5FEB164B3E3C}"/>
              </a:ext>
            </a:extLst>
          </p:cNvPr>
          <p:cNvSpPr/>
          <p:nvPr/>
        </p:nvSpPr>
        <p:spPr>
          <a:xfrm>
            <a:off x="7676762" y="2191643"/>
            <a:ext cx="1889268" cy="218985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26F5F7-1CD3-460A-A55C-8DD680E8AEE0}"/>
              </a:ext>
            </a:extLst>
          </p:cNvPr>
          <p:cNvSpPr txBox="1"/>
          <p:nvPr/>
        </p:nvSpPr>
        <p:spPr>
          <a:xfrm>
            <a:off x="3792682" y="2209885"/>
            <a:ext cx="2315461" cy="584775"/>
          </a:xfrm>
          <a:prstGeom prst="rect">
            <a:avLst/>
          </a:prstGeom>
          <a:noFill/>
        </p:spPr>
        <p:txBody>
          <a:bodyPr wrap="square" rtlCol="0">
            <a:spAutoFit/>
          </a:bodyPr>
          <a:lstStyle/>
          <a:p>
            <a:pPr algn="ctr"/>
            <a:r>
              <a:rPr lang="en-US" sz="3200">
                <a:solidFill>
                  <a:schemeClr val="bg1">
                    <a:lumMod val="95000"/>
                  </a:schemeClr>
                </a:solidFill>
              </a:rPr>
              <a:t>HUD</a:t>
            </a:r>
          </a:p>
        </p:txBody>
      </p:sp>
      <p:sp>
        <p:nvSpPr>
          <p:cNvPr id="10" name="TextBox 9">
            <a:extLst>
              <a:ext uri="{FF2B5EF4-FFF2-40B4-BE49-F238E27FC236}">
                <a16:creationId xmlns:a16="http://schemas.microsoft.com/office/drawing/2014/main" id="{135A190C-B033-4CBB-94C0-D61A53AAF26D}"/>
              </a:ext>
            </a:extLst>
          </p:cNvPr>
          <p:cNvSpPr txBox="1"/>
          <p:nvPr/>
        </p:nvSpPr>
        <p:spPr>
          <a:xfrm>
            <a:off x="7770394" y="2861310"/>
            <a:ext cx="1706115" cy="707886"/>
          </a:xfrm>
          <a:prstGeom prst="rect">
            <a:avLst/>
          </a:prstGeom>
          <a:noFill/>
        </p:spPr>
        <p:txBody>
          <a:bodyPr wrap="square" rtlCol="0">
            <a:spAutoFit/>
          </a:bodyPr>
          <a:lstStyle/>
          <a:p>
            <a:pPr algn="ctr"/>
            <a:r>
              <a:rPr lang="en-US" sz="2000"/>
              <a:t>NC ESG Office at NC DHHS</a:t>
            </a:r>
          </a:p>
        </p:txBody>
      </p:sp>
      <p:cxnSp>
        <p:nvCxnSpPr>
          <p:cNvPr id="20" name="Straight Arrow Connector 19">
            <a:extLst>
              <a:ext uri="{FF2B5EF4-FFF2-40B4-BE49-F238E27FC236}">
                <a16:creationId xmlns:a16="http://schemas.microsoft.com/office/drawing/2014/main" id="{C90187A9-43E3-41D2-9064-293906A137DB}"/>
              </a:ext>
            </a:extLst>
          </p:cNvPr>
          <p:cNvCxnSpPr>
            <a:cxnSpLocks/>
          </p:cNvCxnSpPr>
          <p:nvPr/>
        </p:nvCxnSpPr>
        <p:spPr>
          <a:xfrm>
            <a:off x="6250202" y="2473397"/>
            <a:ext cx="1316789" cy="3799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6760A6C-624E-43B3-B4EB-4AD57C516181}"/>
              </a:ext>
            </a:extLst>
          </p:cNvPr>
          <p:cNvCxnSpPr>
            <a:cxnSpLocks/>
          </p:cNvCxnSpPr>
          <p:nvPr/>
        </p:nvCxnSpPr>
        <p:spPr>
          <a:xfrm flipH="1">
            <a:off x="7067162" y="4001533"/>
            <a:ext cx="703232" cy="3799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23144A-61C2-946D-A108-54A6714A0CC2}"/>
              </a:ext>
            </a:extLst>
          </p:cNvPr>
          <p:cNvCxnSpPr>
            <a:cxnSpLocks/>
          </p:cNvCxnSpPr>
          <p:nvPr/>
        </p:nvCxnSpPr>
        <p:spPr>
          <a:xfrm flipH="1">
            <a:off x="7201821" y="4238863"/>
            <a:ext cx="886277" cy="812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09FB047-6810-9B16-2B94-27CBCC4B0303}"/>
              </a:ext>
            </a:extLst>
          </p:cNvPr>
          <p:cNvCxnSpPr>
            <a:cxnSpLocks/>
          </p:cNvCxnSpPr>
          <p:nvPr/>
        </p:nvCxnSpPr>
        <p:spPr>
          <a:xfrm flipH="1">
            <a:off x="7260202" y="4381500"/>
            <a:ext cx="1022407" cy="1478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B91B1C-7184-0A77-F1A2-93330F68FADB}"/>
              </a:ext>
            </a:extLst>
          </p:cNvPr>
          <p:cNvSpPr txBox="1"/>
          <p:nvPr/>
        </p:nvSpPr>
        <p:spPr>
          <a:xfrm>
            <a:off x="609599" y="3299792"/>
            <a:ext cx="3283547" cy="3139321"/>
          </a:xfrm>
          <a:prstGeom prst="rect">
            <a:avLst/>
          </a:prstGeom>
          <a:noFill/>
        </p:spPr>
        <p:txBody>
          <a:bodyPr wrap="square" rtlCol="0">
            <a:spAutoFit/>
          </a:bodyPr>
          <a:lstStyle/>
          <a:p>
            <a:pPr marL="285750" indent="-285750">
              <a:buFont typeface="Arial" panose="020B0604020202020204" pitchFamily="34" charset="0"/>
              <a:buChar char="•"/>
            </a:pPr>
            <a:r>
              <a:rPr lang="en-US"/>
              <a:t>The NC ESG Office is the recipient of ESG Program funds from HUD. </a:t>
            </a:r>
          </a:p>
          <a:p>
            <a:endParaRPr lang="en-US"/>
          </a:p>
          <a:p>
            <a:pPr marL="285750" indent="-285750">
              <a:buFont typeface="Arial" panose="020B0604020202020204" pitchFamily="34" charset="0"/>
              <a:buChar char="•"/>
            </a:pPr>
            <a:r>
              <a:rPr lang="en-US"/>
              <a:t>The NC BoS CoC is required to run a competition for ESG Program funds.</a:t>
            </a:r>
          </a:p>
          <a:p>
            <a:endParaRPr lang="en-US"/>
          </a:p>
          <a:p>
            <a:pPr marL="285750" indent="-285750">
              <a:buFont typeface="Arial" panose="020B0604020202020204" pitchFamily="34" charset="0"/>
              <a:buChar char="•"/>
            </a:pPr>
            <a:r>
              <a:rPr lang="en-US"/>
              <a:t>Agencies within the NC BoS CoC that receive funds are subrecipients. </a:t>
            </a:r>
          </a:p>
        </p:txBody>
      </p:sp>
      <p:sp>
        <p:nvSpPr>
          <p:cNvPr id="24" name="TextBox 23">
            <a:extLst>
              <a:ext uri="{FF2B5EF4-FFF2-40B4-BE49-F238E27FC236}">
                <a16:creationId xmlns:a16="http://schemas.microsoft.com/office/drawing/2014/main" id="{24D7825A-354B-AFF5-1562-60D6F4BC8586}"/>
              </a:ext>
            </a:extLst>
          </p:cNvPr>
          <p:cNvSpPr txBox="1"/>
          <p:nvPr/>
        </p:nvSpPr>
        <p:spPr>
          <a:xfrm>
            <a:off x="4779819" y="4533900"/>
            <a:ext cx="1677744" cy="369332"/>
          </a:xfrm>
          <a:prstGeom prst="rect">
            <a:avLst/>
          </a:prstGeom>
          <a:noFill/>
        </p:spPr>
        <p:txBody>
          <a:bodyPr wrap="square" rtlCol="0">
            <a:spAutoFit/>
          </a:bodyPr>
          <a:lstStyle/>
          <a:p>
            <a:pPr algn="ctr"/>
            <a:r>
              <a:rPr lang="en-US">
                <a:solidFill>
                  <a:schemeClr val="bg1"/>
                </a:solidFill>
              </a:rPr>
              <a:t>NC BoS CoC</a:t>
            </a:r>
          </a:p>
        </p:txBody>
      </p:sp>
      <p:sp>
        <p:nvSpPr>
          <p:cNvPr id="26" name="Oval 25">
            <a:extLst>
              <a:ext uri="{FF2B5EF4-FFF2-40B4-BE49-F238E27FC236}">
                <a16:creationId xmlns:a16="http://schemas.microsoft.com/office/drawing/2014/main" id="{4D56057F-6E02-E9C1-3BD7-A8DCB207ED26}"/>
              </a:ext>
            </a:extLst>
          </p:cNvPr>
          <p:cNvSpPr/>
          <p:nvPr/>
        </p:nvSpPr>
        <p:spPr>
          <a:xfrm>
            <a:off x="4779819" y="3975351"/>
            <a:ext cx="2315461" cy="269334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A24179A-0604-897D-98E6-7EB288438ECA}"/>
              </a:ext>
            </a:extLst>
          </p:cNvPr>
          <p:cNvSpPr txBox="1"/>
          <p:nvPr/>
        </p:nvSpPr>
        <p:spPr>
          <a:xfrm>
            <a:off x="5029200" y="4381500"/>
            <a:ext cx="1775338" cy="369332"/>
          </a:xfrm>
          <a:prstGeom prst="rect">
            <a:avLst/>
          </a:prstGeom>
          <a:noFill/>
        </p:spPr>
        <p:txBody>
          <a:bodyPr wrap="square" rtlCol="0">
            <a:spAutoFit/>
          </a:bodyPr>
          <a:lstStyle/>
          <a:p>
            <a:pPr algn="ctr"/>
            <a:r>
              <a:rPr lang="en-US"/>
              <a:t>NC BoS CoC</a:t>
            </a:r>
          </a:p>
        </p:txBody>
      </p:sp>
      <p:sp>
        <p:nvSpPr>
          <p:cNvPr id="29" name="Oval 28">
            <a:extLst>
              <a:ext uri="{FF2B5EF4-FFF2-40B4-BE49-F238E27FC236}">
                <a16:creationId xmlns:a16="http://schemas.microsoft.com/office/drawing/2014/main" id="{FD9287DD-A7A0-F5E1-2C63-D42D5A0C9879}"/>
              </a:ext>
            </a:extLst>
          </p:cNvPr>
          <p:cNvSpPr/>
          <p:nvPr/>
        </p:nvSpPr>
        <p:spPr>
          <a:xfrm>
            <a:off x="5091233" y="5383588"/>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80DED07-311B-03CD-87C9-EF58632894C4}"/>
              </a:ext>
            </a:extLst>
          </p:cNvPr>
          <p:cNvSpPr/>
          <p:nvPr/>
        </p:nvSpPr>
        <p:spPr>
          <a:xfrm>
            <a:off x="5366049" y="5824704"/>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A6DEAAF-C1F2-B867-27AE-69983DAE7D8E}"/>
              </a:ext>
            </a:extLst>
          </p:cNvPr>
          <p:cNvSpPr/>
          <p:nvPr/>
        </p:nvSpPr>
        <p:spPr>
          <a:xfrm>
            <a:off x="5596468" y="5445753"/>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20FBDA3-F4AC-233E-ED0E-AEF1183F16A4}"/>
              </a:ext>
            </a:extLst>
          </p:cNvPr>
          <p:cNvSpPr/>
          <p:nvPr/>
        </p:nvSpPr>
        <p:spPr>
          <a:xfrm>
            <a:off x="5387961" y="5011940"/>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D11D3FB-BE74-B8EB-3152-7F4B7C4E157F}"/>
              </a:ext>
            </a:extLst>
          </p:cNvPr>
          <p:cNvSpPr/>
          <p:nvPr/>
        </p:nvSpPr>
        <p:spPr>
          <a:xfrm>
            <a:off x="5869202" y="4900377"/>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ACDBBF9-CC79-74CF-B53B-2455D33ECFBE}"/>
              </a:ext>
            </a:extLst>
          </p:cNvPr>
          <p:cNvSpPr/>
          <p:nvPr/>
        </p:nvSpPr>
        <p:spPr>
          <a:xfrm>
            <a:off x="6083677" y="5378800"/>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E1C0B68-7176-F6AB-521D-39FC767FF76A}"/>
              </a:ext>
            </a:extLst>
          </p:cNvPr>
          <p:cNvSpPr/>
          <p:nvPr/>
        </p:nvSpPr>
        <p:spPr>
          <a:xfrm>
            <a:off x="5929289" y="5879566"/>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2EC117F-37B7-44E4-AD5B-67F7680BA471}"/>
              </a:ext>
            </a:extLst>
          </p:cNvPr>
          <p:cNvSpPr/>
          <p:nvPr/>
        </p:nvSpPr>
        <p:spPr>
          <a:xfrm>
            <a:off x="6355793" y="4966481"/>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CFAAD0E-9379-CF35-AA83-CD0E79C23702}"/>
              </a:ext>
            </a:extLst>
          </p:cNvPr>
          <p:cNvSpPr/>
          <p:nvPr/>
        </p:nvSpPr>
        <p:spPr>
          <a:xfrm>
            <a:off x="4880284" y="4900377"/>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14700FF-6E8E-3A6E-AD8D-C02CEE7BE296}"/>
              </a:ext>
            </a:extLst>
          </p:cNvPr>
          <p:cNvSpPr/>
          <p:nvPr/>
        </p:nvSpPr>
        <p:spPr>
          <a:xfrm>
            <a:off x="6515519" y="5563130"/>
            <a:ext cx="381000" cy="381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94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81E6E-5662-567C-793B-52BBB2C1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B6226-4174-D9DF-B4F9-255A46D3DDD1}"/>
              </a:ext>
            </a:extLst>
          </p:cNvPr>
          <p:cNvSpPr>
            <a:spLocks noGrp="1"/>
          </p:cNvSpPr>
          <p:nvPr>
            <p:ph type="title"/>
          </p:nvPr>
        </p:nvSpPr>
        <p:spPr/>
        <p:txBody>
          <a:bodyPr/>
          <a:lstStyle/>
          <a:p>
            <a:r>
              <a:rPr lang="en-US" dirty="0"/>
              <a:t>Competitive Funding Opportunity</a:t>
            </a:r>
          </a:p>
        </p:txBody>
      </p:sp>
      <p:sp>
        <p:nvSpPr>
          <p:cNvPr id="3" name="Content Placeholder 2">
            <a:extLst>
              <a:ext uri="{FF2B5EF4-FFF2-40B4-BE49-F238E27FC236}">
                <a16:creationId xmlns:a16="http://schemas.microsoft.com/office/drawing/2014/main" id="{585251CA-820D-1483-1BC3-B1C20FA15BBA}"/>
              </a:ext>
            </a:extLst>
          </p:cNvPr>
          <p:cNvSpPr>
            <a:spLocks noGrp="1"/>
          </p:cNvSpPr>
          <p:nvPr>
            <p:ph sz="quarter" idx="1"/>
          </p:nvPr>
        </p:nvSpPr>
        <p:spPr/>
        <p:txBody>
          <a:bodyPr vert="horz" lIns="91440" tIns="45720" rIns="91440" bIns="45720" anchor="t">
            <a:normAutofit/>
          </a:bodyPr>
          <a:lstStyle/>
          <a:p>
            <a:pPr marL="0" indent="0">
              <a:buNone/>
            </a:pPr>
            <a:r>
              <a:rPr lang="en-US" dirty="0">
                <a:latin typeface="Franklin Gothic Book"/>
              </a:rPr>
              <a:t>Each year the state releases a Request for Applications for ESG Program funding. </a:t>
            </a:r>
          </a:p>
          <a:p>
            <a:pPr marL="0" indent="0">
              <a:buNone/>
            </a:pPr>
            <a:endParaRPr lang="en-US" dirty="0">
              <a:latin typeface="Franklin Gothic Book"/>
            </a:endParaRPr>
          </a:p>
          <a:p>
            <a:pPr marL="0" indent="0">
              <a:buNone/>
            </a:pPr>
            <a:r>
              <a:rPr lang="en-US" dirty="0">
                <a:latin typeface="Franklin Gothic Book"/>
              </a:rPr>
              <a:t>This year, the NC BoS CoC has $2,526,210 available to us. This amount is divided among the 13 regions of the CoC. </a:t>
            </a:r>
          </a:p>
          <a:p>
            <a:pPr marL="0" indent="0">
              <a:buNone/>
            </a:pPr>
            <a:endParaRPr lang="en-US" dirty="0">
              <a:latin typeface="Franklin Gothic Book"/>
            </a:endParaRPr>
          </a:p>
          <a:p>
            <a:pPr marL="0" indent="0">
              <a:buNone/>
            </a:pPr>
            <a:r>
              <a:rPr lang="en-US" dirty="0">
                <a:latin typeface="Franklin Gothic Book"/>
              </a:rPr>
              <a:t>This is a competitive funding opportunity. Your application matters! </a:t>
            </a:r>
          </a:p>
        </p:txBody>
      </p:sp>
    </p:spTree>
    <p:extLst>
      <p:ext uri="{BB962C8B-B14F-4D97-AF65-F5344CB8AC3E}">
        <p14:creationId xmlns:p14="http://schemas.microsoft.com/office/powerpoint/2010/main" val="362989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E379-1B02-C344-A091-6D3FEF148329}"/>
              </a:ext>
            </a:extLst>
          </p:cNvPr>
          <p:cNvSpPr>
            <a:spLocks noGrp="1"/>
          </p:cNvSpPr>
          <p:nvPr>
            <p:ph type="title"/>
          </p:nvPr>
        </p:nvSpPr>
        <p:spPr>
          <a:xfrm>
            <a:off x="609600" y="274638"/>
            <a:ext cx="10411968" cy="1020762"/>
          </a:xfrm>
        </p:spPr>
        <p:txBody>
          <a:bodyPr>
            <a:normAutofit fontScale="90000"/>
          </a:bodyPr>
          <a:lstStyle/>
          <a:p>
            <a:r>
              <a:rPr lang="en-US"/>
              <a:t>Key eligibility criteria for ESG Program subrecipients</a:t>
            </a:r>
          </a:p>
        </p:txBody>
      </p:sp>
      <p:sp>
        <p:nvSpPr>
          <p:cNvPr id="3" name="Content Placeholder 2">
            <a:extLst>
              <a:ext uri="{FF2B5EF4-FFF2-40B4-BE49-F238E27FC236}">
                <a16:creationId xmlns:a16="http://schemas.microsoft.com/office/drawing/2014/main" id="{F5E8BD6D-B385-141C-E083-EB1DB74810A1}"/>
              </a:ext>
            </a:extLst>
          </p:cNvPr>
          <p:cNvSpPr>
            <a:spLocks noGrp="1"/>
          </p:cNvSpPr>
          <p:nvPr>
            <p:ph sz="quarter" idx="1"/>
          </p:nvPr>
        </p:nvSpPr>
        <p:spPr>
          <a:xfrm>
            <a:off x="609600" y="1371600"/>
            <a:ext cx="10594848" cy="4648200"/>
          </a:xfrm>
        </p:spPr>
        <p:txBody>
          <a:bodyPr vert="horz" lIns="91440" tIns="45720" rIns="91440" bIns="45720" anchor="t">
            <a:normAutofit fontScale="85000" lnSpcReduction="20000"/>
          </a:bodyPr>
          <a:lstStyle/>
          <a:p>
            <a:r>
              <a:rPr lang="en-US"/>
              <a:t>Must be a </a:t>
            </a:r>
            <a:r>
              <a:rPr lang="en-US">
                <a:hlinkClick r:id="rId3"/>
              </a:rPr>
              <a:t>member organization </a:t>
            </a:r>
            <a:r>
              <a:rPr lang="en-US"/>
              <a:t>of the NC BoS CoC</a:t>
            </a:r>
          </a:p>
          <a:p>
            <a:endParaRPr lang="en-US"/>
          </a:p>
          <a:p>
            <a:r>
              <a:rPr lang="en-US"/>
              <a:t>Must be a 501(c)3 or a unit of local government</a:t>
            </a:r>
          </a:p>
          <a:p>
            <a:pPr lvl="1"/>
            <a:r>
              <a:rPr lang="en-US"/>
              <a:t>Public Housing Authorities (PHAs) are not eligible for ESG Program funds.</a:t>
            </a:r>
          </a:p>
          <a:p>
            <a:pPr lvl="1"/>
            <a:endParaRPr lang="en-US"/>
          </a:p>
          <a:p>
            <a:r>
              <a:rPr lang="en-US">
                <a:latin typeface="Franklin Gothic Book"/>
              </a:rPr>
              <a:t>Must have an active UEI#</a:t>
            </a:r>
          </a:p>
          <a:p>
            <a:pPr marL="0" indent="0">
              <a:buNone/>
            </a:pPr>
            <a:endParaRPr lang="en-US">
              <a:latin typeface="Franklin Gothic Book"/>
            </a:endParaRPr>
          </a:p>
          <a:p>
            <a:r>
              <a:rPr lang="en-US">
                <a:latin typeface="Franklin Gothic Book"/>
              </a:rPr>
              <a:t>Must apply for eligible activities: Street Outreach, Emergency Shelter, Rapid Rehousing, Homelessness Prevention, HMIS (Comparable Database for Victim Service Providers)</a:t>
            </a:r>
          </a:p>
          <a:p>
            <a:pPr lvl="1"/>
            <a:r>
              <a:rPr lang="en-US">
                <a:latin typeface="Franklin Gothic Book"/>
              </a:rPr>
              <a:t>ESG Program funds cannot be used for transitional housing (TH) projects. </a:t>
            </a:r>
          </a:p>
          <a:p>
            <a:pPr lvl="1"/>
            <a:r>
              <a:rPr lang="en-US">
                <a:latin typeface="Franklin Gothic Book"/>
              </a:rPr>
              <a:t>ESG Program funds cannot be used for capital improvement projects, new construction, or acquisition of real property. </a:t>
            </a:r>
          </a:p>
          <a:p>
            <a:pPr lvl="2"/>
            <a:r>
              <a:rPr lang="en-US">
                <a:latin typeface="Franklin Gothic Book"/>
              </a:rPr>
              <a:t>ESG Program funds can be used for facility maintenance of existing program space for Emergency Shelters only. </a:t>
            </a:r>
            <a:endParaRPr lang="en-US"/>
          </a:p>
        </p:txBody>
      </p:sp>
    </p:spTree>
    <p:extLst>
      <p:ext uri="{BB962C8B-B14F-4D97-AF65-F5344CB8AC3E}">
        <p14:creationId xmlns:p14="http://schemas.microsoft.com/office/powerpoint/2010/main" val="2309713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BoS Fonts">
      <a:majorFont>
        <a:latin typeface="Franklin Gothic Demi"/>
        <a:ea typeface=""/>
        <a:cs typeface=""/>
      </a:majorFont>
      <a:minorFont>
        <a:latin typeface="Franklin Gothic Book"/>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54DE32D-4F36-4A8E-BB36-273F23B5C007}"/>
    </a:ext>
  </a:extLst>
</a:theme>
</file>

<file path=ppt/theme/theme2.xml><?xml version="1.0" encoding="utf-8"?>
<a:theme xmlns:a="http://schemas.openxmlformats.org/drawingml/2006/main" name="NCCEH Master, Section, and Text Layout">
  <a:themeElements>
    <a:clrScheme name="NCCEH Template">
      <a:dk1>
        <a:srgbClr val="2D737E"/>
      </a:dk1>
      <a:lt1>
        <a:sysClr val="window" lastClr="FFFFFF"/>
      </a:lt1>
      <a:dk2>
        <a:srgbClr val="726E6E"/>
      </a:dk2>
      <a:lt2>
        <a:srgbClr val="E7E6E6"/>
      </a:lt2>
      <a:accent1>
        <a:srgbClr val="2D737E"/>
      </a:accent1>
      <a:accent2>
        <a:srgbClr val="88C1CF"/>
      </a:accent2>
      <a:accent3>
        <a:srgbClr val="726E6E"/>
      </a:accent3>
      <a:accent4>
        <a:srgbClr val="A5A5A5"/>
      </a:accent4>
      <a:accent5>
        <a:srgbClr val="88C1CF"/>
      </a:accent5>
      <a:accent6>
        <a:srgbClr val="CDE8ED"/>
      </a:accent6>
      <a:hlink>
        <a:srgbClr val="2D737E"/>
      </a:hlink>
      <a:folHlink>
        <a:srgbClr val="2D73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C_BoS_Steering Committee_Slide_Template" id="{45725B28-1385-42CB-BCB6-B06CD2584DBE}" vid="{66E2DA0B-A932-4C8B-91CE-007AF01B14BD}"/>
    </a:ext>
  </a:extLst>
</a:theme>
</file>

<file path=ppt/theme/theme3.xml><?xml version="1.0" encoding="utf-8"?>
<a:theme xmlns:a="http://schemas.openxmlformats.org/drawingml/2006/main" name="Blank Background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800" dirty="0"/>
        </a:defPPr>
      </a:lstStyle>
    </a:txDef>
  </a:objectDefaults>
  <a:extraClrSchemeLst/>
  <a:extLst>
    <a:ext uri="{05A4C25C-085E-4340-85A3-A5531E510DB2}">
      <thm15:themeFamily xmlns:thm15="http://schemas.microsoft.com/office/thememl/2012/main" name="NC_BoS_Steering Committee_Slide_Template" id="{45725B28-1385-42CB-BCB6-B06CD2584DBE}" vid="{4E4BA73E-09DC-422D-9871-BF1B6E6B77EB}"/>
    </a:ext>
  </a:extLst>
</a:theme>
</file>

<file path=ppt/theme/theme4.xml><?xml version="1.0" encoding="utf-8"?>
<a:theme xmlns:a="http://schemas.openxmlformats.org/drawingml/2006/main" name="Quote Blocks">
  <a:themeElements>
    <a:clrScheme name="Custom 1">
      <a:dk1>
        <a:sysClr val="windowText" lastClr="000000"/>
      </a:dk1>
      <a:lt1>
        <a:sysClr val="window" lastClr="FFFFFF"/>
      </a:lt1>
      <a:dk2>
        <a:srgbClr val="44546A"/>
      </a:dk2>
      <a:lt2>
        <a:srgbClr val="E7E6E6"/>
      </a:lt2>
      <a:accent1>
        <a:srgbClr val="2D737E"/>
      </a:accent1>
      <a:accent2>
        <a:srgbClr val="ED7D31"/>
      </a:accent2>
      <a:accent3>
        <a:srgbClr val="A5A5A5"/>
      </a:accent3>
      <a:accent4>
        <a:srgbClr val="474747"/>
      </a:accent4>
      <a:accent5>
        <a:srgbClr val="88C1C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BAB28026-7471-4C41-ADE2-528D91302A69}"/>
    </a:ext>
  </a:extLst>
</a:theme>
</file>

<file path=ppt/theme/theme5.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teering Committee_Slide_Template" id="{45725B28-1385-42CB-BCB6-B06CD2584DBE}" vid="{A0C3A505-DE73-4CB1-B07B-F3DC99F7C9C8}"/>
    </a:ext>
  </a:extLst>
</a:theme>
</file>

<file path=ppt/theme/theme6.xml><?xml version="1.0" encoding="utf-8"?>
<a:theme xmlns:a="http://schemas.openxmlformats.org/drawingml/2006/main" name="E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_BoS_Slide_Template" id="{20466223-A9DE-44B1-A5DB-75949BA897F9}" vid="{93DCB676-0195-42DE-87EA-44558916A47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6b0203-40b3-4ae0-8284-bd269c2fbee7" xsi:nil="true"/>
    <lcf76f155ced4ddcb4097134ff3c332f xmlns="53927e87-1b32-475c-b281-99d885c5cde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3CFAF44E3AB04A9A0E06B990BF752B" ma:contentTypeVersion="17" ma:contentTypeDescription="Create a new document." ma:contentTypeScope="" ma:versionID="a0b924b9ee03e341bfc51c27750aca41">
  <xsd:schema xmlns:xsd="http://www.w3.org/2001/XMLSchema" xmlns:xs="http://www.w3.org/2001/XMLSchema" xmlns:p="http://schemas.microsoft.com/office/2006/metadata/properties" xmlns:ns2="e56b0203-40b3-4ae0-8284-bd269c2fbee7" xmlns:ns3="53927e87-1b32-475c-b281-99d885c5cde6" targetNamespace="http://schemas.microsoft.com/office/2006/metadata/properties" ma:root="true" ma:fieldsID="f6a52bd697f5d596dd546efb0daf3b8a" ns2:_="" ns3:_="">
    <xsd:import namespace="e56b0203-40b3-4ae0-8284-bd269c2fbee7"/>
    <xsd:import namespace="53927e87-1b32-475c-b281-99d885c5cde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b0203-40b3-4ae0-8284-bd269c2fbe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2efe47f-bbdb-4dbb-bcfa-14cabf0dc8a5}" ma:internalName="TaxCatchAll" ma:showField="CatchAllData" ma:web="e56b0203-40b3-4ae0-8284-bd269c2fbe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3927e87-1b32-475c-b281-99d885c5cde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70233ef-df2a-47a5-ab0f-101b351e9c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1AFFB9-3E65-43EE-9219-9464FB813334}">
  <ds:schemaRefs>
    <ds:schemaRef ds:uri="http://schemas.microsoft.com/sharepoint/v3/contenttype/forms"/>
  </ds:schemaRefs>
</ds:datastoreItem>
</file>

<file path=customXml/itemProps2.xml><?xml version="1.0" encoding="utf-8"?>
<ds:datastoreItem xmlns:ds="http://schemas.openxmlformats.org/officeDocument/2006/customXml" ds:itemID="{E8AE7DBE-8BB0-4E62-883B-EB13DB771C3E}">
  <ds:schemaRefs>
    <ds:schemaRef ds:uri="53927e87-1b32-475c-b281-99d885c5cde6"/>
    <ds:schemaRef ds:uri="e56b0203-40b3-4ae0-8284-bd269c2fbe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2CF70DB-D869-4EC0-AF83-F9B20D506AC7}">
  <ds:schemaRefs>
    <ds:schemaRef ds:uri="53927e87-1b32-475c-b281-99d885c5cde6"/>
    <ds:schemaRef ds:uri="e56b0203-40b3-4ae0-8284-bd269c2fbe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NC_BoS_Steering Committee_Slide_Template (1)</Template>
  <TotalTime>2128</TotalTime>
  <Words>13476</Words>
  <Application>Microsoft Office PowerPoint</Application>
  <PresentationFormat>Widescreen</PresentationFormat>
  <Paragraphs>1151</Paragraphs>
  <Slides>61</Slides>
  <Notes>61</Notes>
  <HiddenSlides>1</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61</vt:i4>
      </vt:variant>
    </vt:vector>
  </HeadingPairs>
  <TitlesOfParts>
    <vt:vector size="76" baseType="lpstr">
      <vt:lpstr>Arial</vt:lpstr>
      <vt:lpstr>Arial Narrow</vt:lpstr>
      <vt:lpstr>Calibri</vt:lpstr>
      <vt:lpstr>Calibri Light</vt:lpstr>
      <vt:lpstr>Courier New</vt:lpstr>
      <vt:lpstr>Franklin Gothic Book</vt:lpstr>
      <vt:lpstr>Franklin Gothic Medium</vt:lpstr>
      <vt:lpstr>Roboto</vt:lpstr>
      <vt:lpstr>Wingdings 2</vt:lpstr>
      <vt:lpstr>Equity</vt:lpstr>
      <vt:lpstr>NCCEH Master, Section, and Text Layout</vt:lpstr>
      <vt:lpstr>Blank Backgrounds</vt:lpstr>
      <vt:lpstr>Quote Blocks</vt:lpstr>
      <vt:lpstr>End Slides</vt:lpstr>
      <vt:lpstr>End Slides</vt:lpstr>
      <vt:lpstr>CY27 ESG Program Competition Webinar  for Project Applicants in the NC Balance of State CoC </vt:lpstr>
      <vt:lpstr>Agenda</vt:lpstr>
      <vt:lpstr>PowerPoint Presentation</vt:lpstr>
      <vt:lpstr>ESG: Emergency Solutions Grants </vt:lpstr>
      <vt:lpstr>Five eligible components under ESG</vt:lpstr>
      <vt:lpstr>HUD’s priorities for the ESG Program</vt:lpstr>
      <vt:lpstr>Flow of ESG Program Funds</vt:lpstr>
      <vt:lpstr>Competitive Funding Opportunity</vt:lpstr>
      <vt:lpstr>Key eligibility criteria for ESG Program subrecipients</vt:lpstr>
      <vt:lpstr>ESG Program Federal and State Compliance</vt:lpstr>
      <vt:lpstr>ESG Program NC BoS CoC Compliance</vt:lpstr>
      <vt:lpstr>CY2027 ESG Program Funding Priorities </vt:lpstr>
      <vt:lpstr>PowerPoint Presentation</vt:lpstr>
      <vt:lpstr>Regional Fair Share </vt:lpstr>
      <vt:lpstr>What is the 60/40 split? </vt:lpstr>
      <vt:lpstr>CY2026 Total amount available: $2,515,216</vt:lpstr>
      <vt:lpstr>CY2027 Total amount available: $2,526,210</vt:lpstr>
      <vt:lpstr>What is the 60/40 split? </vt:lpstr>
      <vt:lpstr>HMIS/Comparable Database Funding  </vt:lpstr>
      <vt:lpstr>PowerPoint Presentation</vt:lpstr>
      <vt:lpstr>MANDATORY Step 1: Intent Process Flowchart</vt:lpstr>
      <vt:lpstr>Step 2: Submit Project Application to NC BoS CoC</vt:lpstr>
      <vt:lpstr>Step 3: Submit Application to NC ESG Office</vt:lpstr>
      <vt:lpstr>PowerPoint Presentation</vt:lpstr>
      <vt:lpstr>CY2027 ESG Competition Timeline</vt:lpstr>
      <vt:lpstr>ESG Competition Timeline: </vt:lpstr>
      <vt:lpstr>PowerPoint Presentation</vt:lpstr>
      <vt:lpstr>PowerPoint Presentation</vt:lpstr>
      <vt:lpstr>Mandatory Intent to Apply</vt:lpstr>
      <vt:lpstr>Mandatory Intent to Return</vt:lpstr>
      <vt:lpstr>Intent to Apply/Intent to Return</vt:lpstr>
      <vt:lpstr>Intent to Apply/Intent to Return</vt:lpstr>
      <vt:lpstr>PowerPoint Presentation</vt:lpstr>
      <vt:lpstr>Application in ZoomGrants – available June 10th.</vt:lpstr>
      <vt:lpstr>Complete and Submit through ZoomGrants:</vt:lpstr>
      <vt:lpstr>All project applications should include:</vt:lpstr>
      <vt:lpstr>60/40 split also exists within project activity budgets.</vt:lpstr>
      <vt:lpstr>All project applications must include:</vt:lpstr>
      <vt:lpstr>All Applicants must include</vt:lpstr>
      <vt:lpstr>All Applicants must include</vt:lpstr>
      <vt:lpstr>All Applicants must include</vt:lpstr>
      <vt:lpstr>All Applicants, as applicable</vt:lpstr>
      <vt:lpstr>Non-profit project applications should include:</vt:lpstr>
      <vt:lpstr>RETURNING APPLICANTS ONLY – </vt:lpstr>
      <vt:lpstr>ESG Grantee Agreement</vt:lpstr>
      <vt:lpstr>ESG Grantee Agreement</vt:lpstr>
      <vt:lpstr>ESG Grantee Agreement</vt:lpstr>
      <vt:lpstr>NO SUPPLEMENTAL INFORMATION FORM!</vt:lpstr>
      <vt:lpstr>New Applicant (Finalized instructions in ZoomGrants by 5 PM on June 10th): </vt:lpstr>
      <vt:lpstr>Returning Applicant (Finalized instructions in ZoomGrants by 5 PM June 10th): </vt:lpstr>
      <vt:lpstr>Applicants with Fiscal Sponsors (Finalized instructions in ZoomGrants by 5 PM on June 10th): </vt:lpstr>
      <vt:lpstr>Step 2 in ZoomGrants</vt:lpstr>
      <vt:lpstr>PowerPoint Presentation</vt:lpstr>
      <vt:lpstr>Updates to ESG Scorecard</vt:lpstr>
      <vt:lpstr>Threshold – “Go” or “No Go” Staff Review</vt:lpstr>
      <vt:lpstr>Regional Committee Involvement</vt:lpstr>
      <vt:lpstr>PowerPoint Presentation</vt:lpstr>
      <vt:lpstr>NC BoS CoC Approved Applicants Only:  </vt:lpstr>
      <vt:lpstr>Next Steps – Important Considerations</vt:lpstr>
      <vt:lpstr>Contact Us!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Susie</dc:creator>
  <cp:lastModifiedBy>Jenny Simmons</cp:lastModifiedBy>
  <cp:revision>1</cp:revision>
  <cp:lastPrinted>2020-01-27T18:02:50Z</cp:lastPrinted>
  <dcterms:created xsi:type="dcterms:W3CDTF">2020-01-27T17:05:34Z</dcterms:created>
  <dcterms:modified xsi:type="dcterms:W3CDTF">2026-05-21T01:54:50Z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0x0101008D3CFAF44E3AB04A9A0E06B990BF752B</vt:lpwstr>
  </property>
  <property fmtid="{D5CDD505-2E9C-101B-9397-08002B2CF9AE}" pid="3" name="MediaServiceImageTags">
    <vt:lpwstr/>
  </property>
</Properties>
</file>