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595_E7387D5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8BF_93E53253.xml" ContentType="application/vnd.ms-powerpoint.comments+xml"/>
  <Override PartName="/ppt/notesSlides/notesSlide12.xml" ContentType="application/vnd.openxmlformats-officedocument.presentationml.notesSlide+xml"/>
  <Override PartName="/ppt/comments/modernComment_596_EDEC8DA7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8CB_24395303.xml" ContentType="application/vnd.ms-powerpoint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  <p:sldMasterId id="2147483867" r:id="rId5"/>
    <p:sldMasterId id="2147483879" r:id="rId6"/>
    <p:sldMasterId id="2147483892" r:id="rId7"/>
    <p:sldMasterId id="2147483902" r:id="rId8"/>
    <p:sldMasterId id="2147483771" r:id="rId9"/>
  </p:sldMasterIdLst>
  <p:notesMasterIdLst>
    <p:notesMasterId r:id="rId38"/>
  </p:notesMasterIdLst>
  <p:handoutMasterIdLst>
    <p:handoutMasterId r:id="rId39"/>
  </p:handoutMasterIdLst>
  <p:sldIdLst>
    <p:sldId id="260" r:id="rId10"/>
    <p:sldId id="1812" r:id="rId11"/>
    <p:sldId id="1817" r:id="rId12"/>
    <p:sldId id="2051" r:id="rId13"/>
    <p:sldId id="1816" r:id="rId14"/>
    <p:sldId id="2246" r:id="rId15"/>
    <p:sldId id="2245" r:id="rId16"/>
    <p:sldId id="2257" r:id="rId17"/>
    <p:sldId id="1429" r:id="rId18"/>
    <p:sldId id="2259" r:id="rId19"/>
    <p:sldId id="2239" r:id="rId20"/>
    <p:sldId id="1430" r:id="rId21"/>
    <p:sldId id="1431" r:id="rId22"/>
    <p:sldId id="2255" r:id="rId23"/>
    <p:sldId id="2254" r:id="rId24"/>
    <p:sldId id="2144" r:id="rId25"/>
    <p:sldId id="2145" r:id="rId26"/>
    <p:sldId id="2260" r:id="rId27"/>
    <p:sldId id="2242" r:id="rId28"/>
    <p:sldId id="2247" r:id="rId29"/>
    <p:sldId id="2248" r:id="rId30"/>
    <p:sldId id="2251" r:id="rId31"/>
    <p:sldId id="2256" r:id="rId32"/>
    <p:sldId id="2253" r:id="rId33"/>
    <p:sldId id="2249" r:id="rId34"/>
    <p:sldId id="2252" r:id="rId35"/>
    <p:sldId id="2250" r:id="rId36"/>
    <p:sldId id="2225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87EB14-BB90-27F5-D671-67E36BB0DC92}" name="Andrea Carey" initials="AC" userId="Andrea Carey" providerId="None"/>
  <p188:author id="{2C637A2D-46D3-B9CD-EF1D-E1BA2B75ED6D}" name="Andrea Carey" initials="AC" userId="S::andrea@ncceh.org::3ab4e1cf-553a-42ad-8143-2b079aa354ae" providerId="AD"/>
  <p188:author id="{A1723E3C-3E6C-4556-5BCC-216A4D3718BC}" name="Allie Card" initials="AC" userId="S::allie.card@ncceh.org::6993cc25-4b9b-45ac-a906-797857374ce6" providerId="AD"/>
  <p188:author id="{95397953-24EA-D710-1998-BAC39429593E}" name="Elliot Rhodes" initials="ER" userId="S::elliot.rhodes@ncceh.org::c0bcae0b-7cf2-46ae-a0a4-2088f5212e3e" providerId="AD"/>
  <p188:author id="{35356665-885F-1560-F3CA-7060DEB8A39E}" name="Ashley VonHatten" initials="AV" userId="S::ashley@ncceh.org::42cde8d6-5fa4-4f7b-a896-ae0141744c66" providerId="AD"/>
  <p188:author id="{32CD25CF-B983-557A-3D29-E1AF3872387E}" name="Ashley VonHatten" initials="AV" userId="S::ashley@ncceh.onmicrosoft.com::42cde8d6-5fa4-4f7b-a896-ae0141744c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Neunaber" initials="DN" lastIdx="52" clrIdx="0"/>
  <p:cmAuthor id="1" name="Emila" initials="ES" lastIdx="4" clrIdx="1"/>
  <p:cmAuthor id="2" name="Corey" initials="cer" lastIdx="49" clrIdx="2"/>
  <p:cmAuthor id="3" name="Denise Neunaber" initials="" lastIdx="6" clrIdx="3"/>
  <p:cmAuthor id="4" name="Emily Carmody" initials="EC" lastIdx="54" clrIdx="4"/>
  <p:cmAuthor id="5" name="Emily Kahn" initials="" lastIdx="6" clrIdx="5"/>
  <p:cmAuthor id="6" name="Nancy" initials="N" lastIdx="1" clrIdx="6"/>
  <p:cmAuthor id="7" name="Brian" initials="B" lastIdx="2" clrIdx="7">
    <p:extLst>
      <p:ext uri="{19B8F6BF-5375-455C-9EA6-DF929625EA0E}">
        <p15:presenceInfo xmlns:p15="http://schemas.microsoft.com/office/powerpoint/2012/main" userId="Brian" providerId="None"/>
      </p:ext>
    </p:extLst>
  </p:cmAuthor>
  <p:cmAuthor id="8" name="Ehren Dohler" initials="ED" lastIdx="1" clrIdx="8">
    <p:extLst>
      <p:ext uri="{19B8F6BF-5375-455C-9EA6-DF929625EA0E}">
        <p15:presenceInfo xmlns:p15="http://schemas.microsoft.com/office/powerpoint/2012/main" userId="Ehren Dohler" providerId="None"/>
      </p:ext>
    </p:extLst>
  </p:cmAuthor>
  <p:cmAuthor id="9" name="Ehren Dohler" initials="ED [2]" lastIdx="3" clrIdx="9">
    <p:extLst>
      <p:ext uri="{19B8F6BF-5375-455C-9EA6-DF929625EA0E}">
        <p15:presenceInfo xmlns:p15="http://schemas.microsoft.com/office/powerpoint/2012/main" userId="3653b5edfea3fa88" providerId="Windows Live"/>
      </p:ext>
    </p:extLst>
  </p:cmAuthor>
  <p:cmAuthor id="10" name="Amy Sawyer" initials="AS" lastIdx="6" clrIdx="10">
    <p:extLst>
      <p:ext uri="{19B8F6BF-5375-455C-9EA6-DF929625EA0E}">
        <p15:presenceInfo xmlns:p15="http://schemas.microsoft.com/office/powerpoint/2012/main" userId="S::amy@ncceh.onmicrosoft.com::a99a5a22-0374-40b6-97b1-417c48a6ab28" providerId="AD"/>
      </p:ext>
    </p:extLst>
  </p:cmAuthor>
  <p:cmAuthor id="11" name="Andrea Carey" initials="AC" lastIdx="9" clrIdx="11">
    <p:extLst>
      <p:ext uri="{19B8F6BF-5375-455C-9EA6-DF929625EA0E}">
        <p15:presenceInfo xmlns:p15="http://schemas.microsoft.com/office/powerpoint/2012/main" userId="Andrea Carey" providerId="None"/>
      </p:ext>
    </p:extLst>
  </p:cmAuthor>
  <p:cmAuthor id="12" name="Ashley VonHatten" initials="AV" lastIdx="1" clrIdx="12">
    <p:extLst>
      <p:ext uri="{19B8F6BF-5375-455C-9EA6-DF929625EA0E}">
        <p15:presenceInfo xmlns:p15="http://schemas.microsoft.com/office/powerpoint/2012/main" userId="Ashley VonHat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DEEBFA"/>
    <a:srgbClr val="FFFF99"/>
    <a:srgbClr val="FF99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76DF0-42C8-4CF2-9A50-F2D2993E1E6E}" v="1312" dt="2025-06-10T17:51:08.152"/>
    <p1510:client id="{81580978-45E8-571B-D2D4-82D2ADF01E6F}" v="1" dt="2025-06-10T14:52:22.872"/>
    <p1510:client id="{A32C7838-7E9A-4F85-8089-B3CA21A21E12}" v="200" dt="2025-06-10T15:17:17.526"/>
    <p1510:client id="{F3550291-41BD-55D3-D89E-ECE74563668A}" v="21" dt="2025-06-10T15:11:16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1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60_3A64C14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0"/>
              <a:t>People Counted in Unsheltered PIT, 2020-2024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People Experiencing Unsheltered Homelessness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996</c:v>
                </c:pt>
                <c:pt idx="1">
                  <c:v>0</c:v>
                </c:pt>
                <c:pt idx="2">
                  <c:v>776</c:v>
                </c:pt>
                <c:pt idx="3" formatCode="#,##0">
                  <c:v>1314</c:v>
                </c:pt>
                <c:pt idx="4" formatCode="#,##0">
                  <c:v>2127</c:v>
                </c:pt>
                <c:pt idx="5" formatCode="#,##0">
                  <c:v>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2-4BB7-9A48-C6C8770D7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People Experiencing Unsheltered Chronic Homelessness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114</c:v>
                </c:pt>
                <c:pt idx="2" formatCode="#,##0">
                  <c:v>108</c:v>
                </c:pt>
                <c:pt idx="3">
                  <c:v>111</c:v>
                </c:pt>
                <c:pt idx="4">
                  <c:v>572</c:v>
                </c:pt>
                <c:pt idx="5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2-4BB7-9A48-C6C8770D75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630055096"/>
        <c:axId val="630056056"/>
      </c:barChart>
      <c:catAx>
        <c:axId val="63005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056056"/>
        <c:crosses val="autoZero"/>
        <c:auto val="1"/>
        <c:lblAlgn val="ctr"/>
        <c:lblOffset val="100"/>
        <c:noMultiLvlLbl val="0"/>
      </c:catAx>
      <c:valAx>
        <c:axId val="63005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05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omments/modernComment_595_E7387D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FF7925-6F85-4EB0-85BD-6C1DB9E3834A}" authorId="{95397953-24EA-D710-1998-BAC39429593E}" created="2025-05-20T17:39:08.25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79239003" sldId="1429"/>
      <ac:spMk id="3" creationId="{4DD56EBB-779B-B3FC-C200-7E863E13130E}"/>
      <ac:txMk cp="251" len="35">
        <ac:context len="515" hash="1643877730"/>
      </ac:txMk>
    </ac:txMkLst>
    <p188:pos x="7806905" y="1969698"/>
    <p188:txBody>
      <a:bodyPr/>
      <a:lstStyle/>
      <a:p>
        <a:r>
          <a:rPr lang="en-US"/>
          <a:t>examples?</a:t>
        </a:r>
      </a:p>
    </p188:txBody>
  </p188:cm>
</p188:cmLst>
</file>

<file path=ppt/comments/modernComment_596_EDEC8D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07E591-4F4F-4400-9953-6F58FED6D65B}" authorId="{95397953-24EA-D710-1998-BAC39429593E}" created="2025-05-20T17:39:27.7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91702951" sldId="1430"/>
      <ac:spMk id="3" creationId="{A85E30EE-8230-4690-DCEA-A4B1B025549F}"/>
      <ac:txMk cp="0" len="68">
        <ac:context len="592" hash="3917505867"/>
      </ac:txMk>
    </ac:txMkLst>
    <p188:pos x="9862867" y="359433"/>
    <p188:txBody>
      <a:bodyPr/>
      <a:lstStyle/>
      <a:p>
        <a:r>
          <a:rPr lang="en-US"/>
          <a:t>do you know who your regional CE lead is?</a:t>
        </a:r>
      </a:p>
    </p188:txBody>
  </p188:cm>
</p188:cmLst>
</file>

<file path=ppt/comments/modernComment_8BF_93E532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F7479F-B8F9-4FE6-85A7-1666F3D30A5D}" authorId="{95397953-24EA-D710-1998-BAC39429593E}" created="2025-05-20T17:38:54.42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81271379" sldId="2239"/>
      <ac:spMk id="3" creationId="{4DD56EBB-779B-B3FC-C200-7E863E13130E}"/>
      <ac:txMk cp="39" len="28">
        <ac:context len="566" hash="3640458899"/>
      </ac:txMk>
    </ac:txMkLst>
    <p188:pos x="9460301" y="359433"/>
    <p188:txBody>
      <a:bodyPr/>
      <a:lstStyle/>
      <a:p>
        <a:r>
          <a:rPr lang="en-US"/>
          <a:t>is there a plan?</a:t>
        </a:r>
      </a:p>
    </p188:txBody>
  </p188:cm>
</p188:cmLst>
</file>

<file path=ppt/comments/modernComment_8CB_243953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2837A7-E4C3-40C4-8BCA-8011ADEC1E28}" authorId="{95397953-24EA-D710-1998-BAC39429593E}" created="2025-05-20T17:50:40.519">
    <pc:sldMkLst xmlns:pc="http://schemas.microsoft.com/office/powerpoint/2013/main/command">
      <pc:docMk/>
      <pc:sldMk cId="607736579" sldId="2251"/>
    </pc:sldMkLst>
    <p188:replyLst>
      <p188:reply id="{08CBE543-3880-44A9-88FB-4843DC01B0D4}" authorId="{95397953-24EA-D710-1998-BAC39429593E}" created="2025-05-20T17:50:59.895">
        <p188:txBody>
          <a:bodyPr/>
          <a:lstStyle/>
          <a:p>
            <a:r>
              <a:rPr lang="en-US"/>
              <a:t>ask what works for folks in the june meeting: email, verbal update, type in chat</a:t>
            </a:r>
          </a:p>
        </p188:txBody>
      </p188:reply>
    </p188:replyLst>
    <p188:txBody>
      <a:bodyPr/>
      <a:lstStyle/>
      <a:p>
        <a:r>
          <a:rPr lang="en-US"/>
          <a:t>set this as goal for opening each webinar together, first 10-15 minutes? type in the chat?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C2A688-A88B-495C-AD0E-8E37C1DC6E0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0A3859-9F5A-4956-88E5-D62D50051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4E7651-164D-415D-847F-5690AE6978EB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E0ED6-3EAF-430E-9620-8A5333A56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E0ED6-3EAF-430E-9620-8A5333A56C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9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50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  <a:p>
            <a:r>
              <a:rPr lang="en-US"/>
              <a:t>Ask group about community stakeholder relationships?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3C505-E3B3-7485-1E3E-1A027DCE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51E3C-32D0-3F60-BAD5-84CCE3FAA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FAFA9-0660-0645-F317-5BB5226B7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Andrea</a:t>
            </a:r>
          </a:p>
          <a:p>
            <a:r>
              <a:rPr lang="en-US">
                <a:ea typeface="Calibri"/>
                <a:cs typeface="Calibri"/>
              </a:rPr>
              <a:t>Role of UAC, here’s something you did last year!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20476-ED84-9A5C-5945-6CC89A578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E0ED6-3EAF-430E-9620-8A5333A56C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288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9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3185</a:t>
            </a:r>
            <a:r>
              <a:rPr lang="en-US"/>
              <a:t> in 2020, </a:t>
            </a:r>
            <a:r>
              <a:rPr lang="en-US" b="1"/>
              <a:t>996</a:t>
            </a:r>
            <a:r>
              <a:rPr lang="en-US"/>
              <a:t> Unsheltered, 324 CH</a:t>
            </a:r>
            <a:br>
              <a:rPr lang="en-US"/>
            </a:br>
            <a:r>
              <a:rPr lang="en-US"/>
              <a:t>1520 in 2021, Unsheltered not counted, 135 CH</a:t>
            </a:r>
          </a:p>
          <a:p>
            <a:r>
              <a:rPr lang="en-US"/>
              <a:t>2491 in 2022, 776 Unsheltered, 267 CH</a:t>
            </a:r>
            <a:br>
              <a:rPr lang="en-US"/>
            </a:br>
            <a:r>
              <a:rPr lang="en-US"/>
              <a:t>3311 in 2023, 1314 Unsheltered, 253 CH</a:t>
            </a:r>
          </a:p>
          <a:p>
            <a:r>
              <a:rPr lang="en-US" b="1"/>
              <a:t>4810</a:t>
            </a:r>
            <a:r>
              <a:rPr lang="en-US"/>
              <a:t> in 2024, </a:t>
            </a:r>
            <a:r>
              <a:rPr lang="en-US" b="1"/>
              <a:t>2127</a:t>
            </a:r>
            <a:r>
              <a:rPr lang="en-US"/>
              <a:t> Unsheltered, 572 CH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Right now – there are 1405 people in 1011 households identified as unsheltered in the last three months. To put it another way,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1D946-F2E8-4564-AB43-5780D50F76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3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2D737E"/>
              </a:buClr>
            </a:pPr>
            <a:r>
              <a:rPr lang="en-US"/>
              <a:t>More people in more places, we were able to identify folks experiencing unsheltered homelessness in 60 of our 79 counties</a:t>
            </a:r>
          </a:p>
          <a:p>
            <a:pPr>
              <a:buClr>
                <a:srgbClr val="2D737E"/>
              </a:buClr>
            </a:pPr>
            <a:r>
              <a:rPr lang="en-US"/>
              <a:t>Better data completeness! (because we engaged clients year round with community partners, less than 5% of clients were missing age. </a:t>
            </a:r>
          </a:p>
          <a:p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19 of our 79 counties reported 0 clients experiencing unsheltered homelessness, so we know this is still an under count!</a:t>
            </a:r>
          </a:p>
          <a:p>
            <a:r>
              <a:rPr lang="en-US">
                <a:ea typeface="Calibri"/>
                <a:cs typeface="Calibri"/>
              </a:rPr>
              <a:t>60 Counties reported out!</a:t>
            </a:r>
            <a:br>
              <a:rPr lang="en-US">
                <a:ea typeface="Calibri"/>
                <a:cs typeface="Calibri"/>
              </a:rPr>
            </a:br>
            <a:r>
              <a:rPr lang="en-US">
                <a:ea typeface="Calibri"/>
                <a:cs typeface="Calibri"/>
              </a:rPr>
              <a:t>Did not:</a:t>
            </a:r>
          </a:p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Bertie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Chowan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Columbus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Dare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Duplin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Edgecombe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Gates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Granville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Greene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Halifax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Lenoir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Madison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Nash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Northampton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Pamlico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Polk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Rockingham</a:t>
            </a:r>
            <a:r>
              <a:rPr lang="en-US"/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Scotland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2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 how do we make everyday PIT day and expand identification and access to Coordinated Entry year-round?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7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Elliot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5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E0ED6-3EAF-430E-9620-8A5333A56C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6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2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1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38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 – possibly LMS training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83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C1F5D-FC03-D9FC-AA48-40E43605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D9BAB-4149-D5D8-F143-7B1672E8B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868BF-3E9B-127F-26CC-275EF7937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934B-D055-4B82-FF15-0B864AD28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E0ED6-3EAF-430E-9620-8A5333A56C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6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E0ED6-3EAF-430E-9620-8A5333A56C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68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Elliot </a:t>
            </a:r>
          </a:p>
          <a:p>
            <a:r>
              <a:rPr lang="en-US">
                <a:ea typeface="Calibri"/>
                <a:cs typeface="Calibri"/>
              </a:rPr>
              <a:t>In the chat or go-round? How much time? 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Brittany W – Reg 8</a:t>
            </a:r>
          </a:p>
          <a:p>
            <a:r>
              <a:rPr lang="en-US">
                <a:ea typeface="Calibri"/>
                <a:cs typeface="Calibri"/>
              </a:rPr>
              <a:t>David – Reg 12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River uses they/them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Michelle Wood works with DC Connect (county level program that works with re-entry folks, homeless folks,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Andrea &amp; Elliot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Andrea</a:t>
            </a:r>
          </a:p>
          <a:p>
            <a:r>
              <a:rPr lang="en-US"/>
              <a:t>Ask the group about assertive and passive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E0ED6-3EAF-430E-9620-8A5333A56C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7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14800" y="3200400"/>
            <a:ext cx="74676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449306"/>
            <a:ext cx="12192000" cy="152734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4" y="1354497"/>
            <a:ext cx="12191997" cy="9496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-1" y="2976651"/>
            <a:ext cx="12192001" cy="94969"/>
          </a:xfrm>
          <a:prstGeom prst="rect">
            <a:avLst/>
          </a:prstGeom>
          <a:solidFill>
            <a:srgbClr val="DEEBF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114800" y="1505933"/>
            <a:ext cx="7467600" cy="1470025"/>
          </a:xfrm>
        </p:spPr>
        <p:txBody>
          <a:bodyPr anchor="ctr"/>
          <a:lstStyle>
            <a:lvl1pPr algn="l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North Carolina Balance of State</a:t>
            </a:r>
            <a:br>
              <a:rPr kumimoji="0" lang="en-US"/>
            </a:br>
            <a:r>
              <a:rPr kumimoji="0" lang="en-US"/>
              <a:t>Continuum of Care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907DB7-FB82-4D48-B15F-56E6419256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2609"/>
            <a:ext cx="2971800" cy="2296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fld id="{0A843B74-8E86-45B3-9A0B-15D2D1BD60B2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/>
          <a:lstStyle/>
          <a:p>
            <a:fld id="{C036D428-70FE-4142-A3D6-A5111F6D90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0" y="4683557"/>
            <a:ext cx="12192000" cy="8966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4650477"/>
            <a:ext cx="12192000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4773227"/>
            <a:ext cx="12192000" cy="457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C0C6CF6-B8D0-40A0-ADDC-9A675135B5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228603"/>
            <a:ext cx="11582400" cy="4221481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ceh_logo_colorfinal09.jpg">
            <a:extLst>
              <a:ext uri="{FF2B5EF4-FFF2-40B4-BE49-F238E27FC236}">
                <a16:creationId xmlns:a16="http://schemas.microsoft.com/office/drawing/2014/main" id="{94901C2D-826E-4657-B13B-45BE21D95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4665" y="6176963"/>
            <a:ext cx="605819" cy="5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NCCEH + B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887948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07FE48-D4DC-4257-9DC6-4979A2F1119E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9C61AD-59AF-4088-A04B-FD1DCA903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AA1965-E1B6-4B09-9AEF-FC77989B3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87B844-83F2-4166-BBF1-D02DF77068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1C7ADC-DA76-4661-9CB6-E56F46A48F11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BACD1-CAA0-4DE5-A604-F0E3AEE30500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9712D6-C5D8-41CB-B856-111934E44CFB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D22DED-3C9B-4394-8A13-12016486F23C}"/>
              </a:ext>
            </a:extLst>
          </p:cNvPr>
          <p:cNvSpPr txBox="1"/>
          <p:nvPr userDrawn="1"/>
        </p:nvSpPr>
        <p:spPr>
          <a:xfrm>
            <a:off x="544823" y="398450"/>
            <a:ext cx="393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DD2919-1E1E-43AC-8587-26EFF2647B61}"/>
              </a:ext>
            </a:extLst>
          </p:cNvPr>
          <p:cNvSpPr txBox="1"/>
          <p:nvPr userDrawn="1"/>
        </p:nvSpPr>
        <p:spPr>
          <a:xfrm>
            <a:off x="796413" y="90383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hello@ncceh.org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9F81E-545B-49FD-820E-0C53EC8D161A}"/>
              </a:ext>
            </a:extLst>
          </p:cNvPr>
          <p:cNvSpPr txBox="1"/>
          <p:nvPr userDrawn="1"/>
        </p:nvSpPr>
        <p:spPr>
          <a:xfrm>
            <a:off x="544821" y="2151684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 Balance of State CoC Staff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F6EB34-046B-4DB5-BE12-D49A6AAE762A}"/>
              </a:ext>
            </a:extLst>
          </p:cNvPr>
          <p:cNvSpPr txBox="1"/>
          <p:nvPr userDrawn="1"/>
        </p:nvSpPr>
        <p:spPr>
          <a:xfrm>
            <a:off x="796413" y="2657073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bos@ncceh.org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</p:spTree>
    <p:extLst>
      <p:ext uri="{BB962C8B-B14F-4D97-AF65-F5344CB8AC3E}">
        <p14:creationId xmlns:p14="http://schemas.microsoft.com/office/powerpoint/2010/main" val="376308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Left Summary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3EDF8-D6B8-4360-A288-8A6069E20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F49F72-4E82-460D-809E-2FE497AB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17063-AB67-4855-B023-8FE9E5D8EBB4}"/>
              </a:ext>
            </a:extLst>
          </p:cNvPr>
          <p:cNvSpPr/>
          <p:nvPr userDrawn="1"/>
        </p:nvSpPr>
        <p:spPr>
          <a:xfrm>
            <a:off x="4965289" y="0"/>
            <a:ext cx="72267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396B46-B5DF-4C53-B9F3-D2BDF2E5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2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DC467-0A88-43B4-A08E-8F69DBA31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78D066-35AC-43C1-8CEE-D50A9029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690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07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0075FB-EE00-4217-9A63-64674B3E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1" y="5533257"/>
            <a:ext cx="4306529" cy="11735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EE5D9A-B3FB-4D7C-ABFA-EE5F164AC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6" y="1334948"/>
            <a:ext cx="10294375" cy="2387600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39D81A-C54D-4662-A9CB-52B1F0F9F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965" y="4050672"/>
            <a:ext cx="10373035" cy="147238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84848"/>
                </a:solidFill>
              </a:defRPr>
            </a:lvl1pPr>
            <a:lvl2pPr marL="457191" indent="0" algn="ctr">
              <a:buNone/>
              <a:defRPr sz="2000"/>
            </a:lvl2pPr>
            <a:lvl3pPr marL="914380" indent="0" algn="ctr">
              <a:buNone/>
              <a:defRPr sz="1801"/>
            </a:lvl3pPr>
            <a:lvl4pPr marL="1371571" indent="0" algn="ctr">
              <a:buNone/>
              <a:defRPr sz="1600"/>
            </a:lvl4pPr>
            <a:lvl5pPr marL="1828761" indent="0" algn="ctr">
              <a:buNone/>
              <a:defRPr sz="1600"/>
            </a:lvl5pPr>
            <a:lvl6pPr marL="2285951" indent="0" algn="ctr">
              <a:buNone/>
              <a:defRPr sz="1600"/>
            </a:lvl6pPr>
            <a:lvl7pPr marL="2743141" indent="0" algn="ctr">
              <a:buNone/>
              <a:defRPr sz="1600"/>
            </a:lvl7pPr>
            <a:lvl8pPr marL="3200332" indent="0" algn="ctr">
              <a:buNone/>
              <a:defRPr sz="1600"/>
            </a:lvl8pPr>
            <a:lvl9pPr marL="365752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001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A6FAE-5531-4306-89FF-2DAD1090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5517A-46CD-4A32-A79A-951C8BE555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7523" y="2971800"/>
            <a:ext cx="8396954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1865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1825625"/>
            <a:ext cx="1066554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F1A4-76A9-4119-B78C-FE711110E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F1A4-76A9-4119-B78C-FE711110E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BD993E8-999B-44DC-8666-B2704DCEFD6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8975" y="1897063"/>
            <a:ext cx="10266620" cy="438626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62378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25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4FB-4499-426A-A9B7-0A1C58CDE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>
            <a:extLst>
              <a:ext uri="{FF2B5EF4-FFF2-40B4-BE49-F238E27FC236}">
                <a16:creationId xmlns:a16="http://schemas.microsoft.com/office/drawing/2014/main" id="{DBFE5A80-BB79-4376-A6A8-695FB1D6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9677400" cy="1905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508E1-8BB4-45C4-94F2-29216E668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029200"/>
            <a:ext cx="2792506" cy="21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0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1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2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0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1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2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0928C-42A4-497E-9004-4B6F482D7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3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C66B15-B952-4EDB-838A-AA518728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365127"/>
            <a:ext cx="10763865" cy="1325563"/>
          </a:xfrm>
        </p:spPr>
        <p:txBody>
          <a:bodyPr/>
          <a:lstStyle>
            <a:lvl1pPr>
              <a:defRPr>
                <a:solidFill>
                  <a:srgbClr val="2D73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678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6B8DB4-56F8-47CC-8754-9665B1C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EE389-DC37-42B2-9688-358E8751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690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E7AC27-DD71-436B-8C2C-243A205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3BE7A-1FA4-4B36-B384-E3C6EDDFD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5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249F85-0C12-420C-98C6-9303ED04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12DE73C-242D-416A-A17E-A48FF4D13C5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584860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0" indent="0">
              <a:buNone/>
              <a:defRPr sz="2400"/>
            </a:lvl3pPr>
            <a:lvl4pPr marL="1371571" indent="0">
              <a:buNone/>
              <a:defRPr sz="2000"/>
            </a:lvl4pPr>
            <a:lvl5pPr marL="1828761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2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364080-A9FE-4AFC-B883-6E3B80E42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0010F-5362-416B-A71B-1320BFFBFC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7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ft Summary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3EDF8-D6B8-4360-A288-8A6069E20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F49F72-4E82-460D-809E-2FE497AB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17063-AB67-4855-B023-8FE9E5D8EBB4}"/>
              </a:ext>
            </a:extLst>
          </p:cNvPr>
          <p:cNvSpPr/>
          <p:nvPr userDrawn="1"/>
        </p:nvSpPr>
        <p:spPr>
          <a:xfrm>
            <a:off x="4965289" y="0"/>
            <a:ext cx="72267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396B46-B5DF-4C53-B9F3-D2BDF2E5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2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DC467-0A88-43B4-A08E-8F69DBA31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78D066-35AC-43C1-8CEE-D50A9029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690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2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BA2D2-40A4-4799-BDCA-ABDEAC73B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7E3105-CE09-4220-A22A-0AD88145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66E25-AC66-4EE8-8031-E69E392C5C73}"/>
              </a:ext>
            </a:extLst>
          </p:cNvPr>
          <p:cNvSpPr/>
          <p:nvPr userDrawn="1"/>
        </p:nvSpPr>
        <p:spPr>
          <a:xfrm>
            <a:off x="4965289" y="0"/>
            <a:ext cx="72267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6197C0-3B50-4C64-87DD-633E707AC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2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683B1-20D2-4BCD-8AFD-5DEF366B1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BD235B8-8D46-4A90-AB4C-16CC5C93D93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29085" y="987427"/>
            <a:ext cx="570271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0" indent="0">
              <a:buNone/>
              <a:defRPr sz="2400"/>
            </a:lvl3pPr>
            <a:lvl4pPr marL="1371571" indent="0">
              <a:buNone/>
              <a:defRPr sz="2000"/>
            </a:lvl4pPr>
            <a:lvl5pPr marL="1828761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2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6865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BA84B-4D13-4EB8-9782-748916B69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83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74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use Bottom Fa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F81B9-5BDE-44BB-9E3F-CDD71192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6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use Bottom Fa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F81B9-5BDE-44BB-9E3F-CDD71192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102076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10058400" cy="4648200"/>
          </a:xfrm>
        </p:spPr>
        <p:txBody>
          <a:bodyPr vert="horz">
            <a:normAutofit/>
          </a:bodyPr>
          <a:lstStyle>
            <a:lvl1pPr marL="274320" indent="-274320">
              <a:buFont typeface="Arial" panose="020B0604020202020204" pitchFamily="34" charset="0"/>
              <a:buChar char="•"/>
              <a:defRPr sz="2600"/>
            </a:lvl1pPr>
            <a:lvl2pPr marL="548640" indent="-228600">
              <a:buFont typeface="Arial" panose="020B0604020202020204" pitchFamily="34" charset="0"/>
              <a:buChar char="•"/>
              <a:defRPr sz="2400"/>
            </a:lvl2pPr>
            <a:lvl3pPr marL="822960" indent="-228600">
              <a:buFont typeface="Arial" panose="020B0604020202020204" pitchFamily="34" charset="0"/>
              <a:buChar char="•"/>
              <a:defRPr sz="2000"/>
            </a:lvl3pPr>
            <a:lvl4pPr marL="1097280" indent="-228600">
              <a:buFont typeface="Arial" panose="020B0604020202020204" pitchFamily="34" charset="0"/>
              <a:buChar char="•"/>
              <a:defRPr sz="2000"/>
            </a:lvl4pPr>
            <a:lvl5pPr marL="1371600" indent="-228600">
              <a:buFont typeface="Arial" panose="020B0604020202020204" pitchFamily="34" charset="0"/>
              <a:buChar char="•"/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D00C4-1616-49F8-9DA0-4D1A1DADC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43600"/>
            <a:ext cx="1389529" cy="1073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Hous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A6FAE-5531-4306-89FF-2DAD1090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70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A6FAE-5531-4306-89FF-2DAD1090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7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ouse Bottom Fade w/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230EE-AAEF-4446-B486-511D4094F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7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765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w/ logo">
    <p:bg>
      <p:bgPr>
        <a:solidFill>
          <a:srgbClr val="48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07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Blank">
    <p:bg>
      <p:bgPr>
        <a:solidFill>
          <a:srgbClr val="48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9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with logo">
    <p:bg>
      <p:bgPr>
        <a:solidFill>
          <a:srgbClr val="2D7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1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2D7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818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use Bottom Fade w/Logo: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F81B9-5BDE-44BB-9E3F-CDD71192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68AF445-1F6A-46FF-A59C-567D1269B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D87EC-2456-4B32-8360-AF8AF6A59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4271" y="4744577"/>
            <a:ext cx="7679454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86454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use Bottom Fade: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F81B9-5BDE-44BB-9E3F-CDD71192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060221-980E-4B76-BDE5-27BCA280D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C27D756-F0A0-41B7-B1B1-8B782024F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4103" y="4744577"/>
            <a:ext cx="7669622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5060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349C0E-4BF2-4639-9F7C-15BBBF33F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43600"/>
            <a:ext cx="1389529" cy="10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71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use pattern with logo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230EE-AAEF-4446-B486-511D4094F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85ECC-C41F-45AC-9BEE-EC8B95BBA7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rgbClr val="2D737E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854B0F4-18A3-4F7C-9DE8-BD6B0C1CB5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037" y="4744577"/>
            <a:ext cx="7659688" cy="668338"/>
          </a:xfrm>
        </p:spPr>
        <p:txBody>
          <a:bodyPr/>
          <a:lstStyle>
            <a:lvl1pPr marL="0" indent="0" algn="r">
              <a:buNone/>
              <a:defRPr>
                <a:solidFill>
                  <a:srgbClr val="2D737E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54126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use pattern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A6FAE-5531-4306-89FF-2DAD1090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A618D-2DFC-447F-BAEA-B78EEB1E3C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rgbClr val="2D737E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AE181D-6475-4A1B-80B0-225370525D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037" y="4744577"/>
            <a:ext cx="7659688" cy="668338"/>
          </a:xfrm>
        </p:spPr>
        <p:txBody>
          <a:bodyPr/>
          <a:lstStyle>
            <a:lvl1pPr marL="0" indent="0" algn="r">
              <a:buNone/>
              <a:defRPr>
                <a:solidFill>
                  <a:srgbClr val="2D737E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7700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 with logo quote">
    <p:bg>
      <p:bgPr>
        <a:solidFill>
          <a:srgbClr val="48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195AC-C87F-4EBB-9876-E1A3F577EF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5B9E25D-4650-4841-A358-33468AF94B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037" y="4744577"/>
            <a:ext cx="7659688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74938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grey quote">
    <p:bg>
      <p:bgPr>
        <a:solidFill>
          <a:srgbClr val="48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DAAFA41-E410-48C9-9C8F-CCFFFC6B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ECAE058-9B93-4DA8-A8B8-0106FEA96B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037" y="4744577"/>
            <a:ext cx="7659688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37152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ith logo quote">
    <p:bg>
      <p:bgPr>
        <a:solidFill>
          <a:srgbClr val="2D7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3B910-4560-4F1D-92A3-DC55745DB9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0CCE795-63BD-4A18-816D-E64EEDD74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037" y="4744577"/>
            <a:ext cx="7659688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948144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quote">
    <p:bg>
      <p:bgPr>
        <a:solidFill>
          <a:srgbClr val="2D73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0611E74-7FEA-4809-8AD1-BD9B08EB22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121434-7063-4A88-B88E-94D82C8BF6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4037" y="4744577"/>
            <a:ext cx="7659688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83941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F81B9-5BDE-44BB-9E3F-CDD71192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A62771-7233-4CEA-818B-A9C96AA9C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4038" y="1533885"/>
            <a:ext cx="7659688" cy="3077446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191" indent="0" algn="ctr">
              <a:buNone/>
              <a:defRPr/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“Insert quote here.”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FF4802F-BA72-40F6-91E1-EE4A9937C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5187" y="4744577"/>
            <a:ext cx="3538538" cy="66833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191" indent="0" algn="r">
              <a:buNone/>
              <a:defRPr>
                <a:solidFill>
                  <a:schemeClr val="bg1"/>
                </a:solidFill>
              </a:defRPr>
            </a:lvl2pPr>
            <a:lvl3pPr marL="914380" indent="0" algn="r">
              <a:buNone/>
              <a:defRPr>
                <a:solidFill>
                  <a:schemeClr val="bg1"/>
                </a:solidFill>
              </a:defRPr>
            </a:lvl3pPr>
            <a:lvl4pPr marL="1371571" indent="0" algn="r">
              <a:buNone/>
              <a:defRPr>
                <a:solidFill>
                  <a:schemeClr val="bg1"/>
                </a:solidFill>
              </a:defRPr>
            </a:lvl4pPr>
            <a:lvl5pPr marL="1828761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04755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CCEH + Personal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0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4E0AD4-FBEB-4DB3-84C3-C4CD631EF7DA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B4B90E-FFF7-4761-BBFD-7F40E8ED7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41D0C0-2D6B-4617-900E-5755A37D64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AEF80D-26CF-4B30-852D-EDEBBED9E3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EB367A-0E97-4B51-8EDB-3CD46B60619A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896CBA-A4D7-4E83-9AB9-232D5B1EAAA9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3D9120-D541-4986-9DCB-BDB43E154810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1EACF2D-0C14-4634-87FF-302FF9696939}"/>
              </a:ext>
            </a:extLst>
          </p:cNvPr>
          <p:cNvSpPr txBox="1"/>
          <p:nvPr userDrawn="1"/>
        </p:nvSpPr>
        <p:spPr>
          <a:xfrm>
            <a:off x="544823" y="398450"/>
            <a:ext cx="393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B79611-4298-4E0F-A123-A8CC4166105E}"/>
              </a:ext>
            </a:extLst>
          </p:cNvPr>
          <p:cNvSpPr txBox="1"/>
          <p:nvPr userDrawn="1"/>
        </p:nvSpPr>
        <p:spPr>
          <a:xfrm>
            <a:off x="796413" y="90383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hello@ncceh.org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60D7DC-7D87-4B4D-89BC-1BDA46DBC75D}"/>
              </a:ext>
            </a:extLst>
          </p:cNvPr>
          <p:cNvSpPr txBox="1"/>
          <p:nvPr userDrawn="1"/>
        </p:nvSpPr>
        <p:spPr>
          <a:xfrm>
            <a:off x="544820" y="2151684"/>
            <a:ext cx="586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</a:t>
            </a:r>
            <a:r>
              <a:rPr lang="en-US" sz="3200" b="1" err="1">
                <a:solidFill>
                  <a:schemeClr val="bg1"/>
                </a:solidFill>
                <a:latin typeface="+mj-lt"/>
              </a:rPr>
              <a:t>Firstname</a:t>
            </a:r>
            <a:r>
              <a:rPr lang="en-US" sz="32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+mj-lt"/>
              </a:rPr>
              <a:t>Lastname</a:t>
            </a:r>
            <a:endParaRPr lang="en-US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8B2E4E-D8ED-4A3E-ACEA-40CF11B00B9A}"/>
              </a:ext>
            </a:extLst>
          </p:cNvPr>
          <p:cNvSpPr txBox="1"/>
          <p:nvPr userDrawn="1"/>
        </p:nvSpPr>
        <p:spPr>
          <a:xfrm>
            <a:off x="796413" y="2657073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Your Title Here</a:t>
            </a:r>
          </a:p>
          <a:p>
            <a:r>
              <a:rPr lang="en-US" sz="2400">
                <a:solidFill>
                  <a:schemeClr val="bg1"/>
                </a:solidFill>
              </a:rPr>
              <a:t>@ncceh.org</a:t>
            </a:r>
          </a:p>
        </p:txBody>
      </p:sp>
    </p:spTree>
    <p:extLst>
      <p:ext uri="{BB962C8B-B14F-4D97-AF65-F5344CB8AC3E}">
        <p14:creationId xmlns:p14="http://schemas.microsoft.com/office/powerpoint/2010/main" val="1502722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CCEH + B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887948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07FE48-D4DC-4257-9DC6-4979A2F1119E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9C61AD-59AF-4088-A04B-FD1DCA903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AA1965-E1B6-4B09-9AEF-FC77989B3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87B844-83F2-4166-BBF1-D02DF77068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1C7ADC-DA76-4661-9CB6-E56F46A48F11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BACD1-CAA0-4DE5-A604-F0E3AEE30500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9712D6-C5D8-41CB-B856-111934E44CFB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2E9F81E-545B-49FD-820E-0C53EC8D161A}"/>
              </a:ext>
            </a:extLst>
          </p:cNvPr>
          <p:cNvSpPr txBox="1"/>
          <p:nvPr userDrawn="1"/>
        </p:nvSpPr>
        <p:spPr>
          <a:xfrm>
            <a:off x="442065" y="3603756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 Balance of State CoC Staff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F6EB34-046B-4DB5-BE12-D49A6AAE762A}"/>
              </a:ext>
            </a:extLst>
          </p:cNvPr>
          <p:cNvSpPr txBox="1"/>
          <p:nvPr userDrawn="1"/>
        </p:nvSpPr>
        <p:spPr>
          <a:xfrm>
            <a:off x="693657" y="4109145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bos@ncceh.org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54ED7-E70B-4F5E-821E-71AA91EECDFF}"/>
              </a:ext>
            </a:extLst>
          </p:cNvPr>
          <p:cNvSpPr txBox="1"/>
          <p:nvPr userDrawn="1"/>
        </p:nvSpPr>
        <p:spPr>
          <a:xfrm>
            <a:off x="442065" y="5299046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 Data Center Help Desk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0A0DE0-3787-45F2-B07C-1125F66B1DF3}"/>
              </a:ext>
            </a:extLst>
          </p:cNvPr>
          <p:cNvSpPr txBox="1"/>
          <p:nvPr userDrawn="1"/>
        </p:nvSpPr>
        <p:spPr>
          <a:xfrm>
            <a:off x="693657" y="5804435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hmis@ncceh.org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919.410.6997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61E18-029E-4251-A931-7EEF5F750FB3}"/>
              </a:ext>
            </a:extLst>
          </p:cNvPr>
          <p:cNvSpPr txBox="1"/>
          <p:nvPr userDrawn="1"/>
        </p:nvSpPr>
        <p:spPr>
          <a:xfrm>
            <a:off x="462970" y="423083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Coordinated Entry questions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DD222C-3D37-46BC-BF77-9D4EA4C59084}"/>
              </a:ext>
            </a:extLst>
          </p:cNvPr>
          <p:cNvSpPr txBox="1"/>
          <p:nvPr userDrawn="1"/>
        </p:nvSpPr>
        <p:spPr>
          <a:xfrm>
            <a:off x="714562" y="928472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Ashley Von Hatten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Ashley@ncceh.org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7C5DC-BED1-4225-AFCC-179CEA7E648A}"/>
              </a:ext>
            </a:extLst>
          </p:cNvPr>
          <p:cNvSpPr txBox="1"/>
          <p:nvPr userDrawn="1"/>
        </p:nvSpPr>
        <p:spPr>
          <a:xfrm>
            <a:off x="462970" y="2087918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CE HMIS questions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CAA087-16B9-4462-9FB3-494E2F0C05EB}"/>
              </a:ext>
            </a:extLst>
          </p:cNvPr>
          <p:cNvSpPr txBox="1"/>
          <p:nvPr userDrawn="1"/>
        </p:nvSpPr>
        <p:spPr>
          <a:xfrm>
            <a:off x="714562" y="2593307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Nicole Purdy Nicole@ncceh.org</a:t>
            </a:r>
          </a:p>
        </p:txBody>
      </p:sp>
    </p:spTree>
    <p:extLst>
      <p:ext uri="{BB962C8B-B14F-4D97-AF65-F5344CB8AC3E}">
        <p14:creationId xmlns:p14="http://schemas.microsoft.com/office/powerpoint/2010/main" val="3316398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CCEH +BoS + Perso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0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07FE48-D4DC-4257-9DC6-4979A2F1119E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F9C61AD-59AF-4088-A04B-FD1DCA903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AA1965-E1B6-4B09-9AEF-FC77989B3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387B844-83F2-4166-BBF1-D02DF77068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1C7ADC-DA76-4661-9CB6-E56F46A48F11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2BACD1-CAA0-4DE5-A604-F0E3AEE30500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9712D6-C5D8-41CB-B856-111934E44CFB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4AA0E8E-AB8D-4598-B81F-AC201FEBEE3C}"/>
              </a:ext>
            </a:extLst>
          </p:cNvPr>
          <p:cNvSpPr txBox="1"/>
          <p:nvPr userDrawn="1"/>
        </p:nvSpPr>
        <p:spPr>
          <a:xfrm>
            <a:off x="544823" y="398450"/>
            <a:ext cx="393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1898C2-6068-4119-9F5A-9F0B2947A3BC}"/>
              </a:ext>
            </a:extLst>
          </p:cNvPr>
          <p:cNvSpPr txBox="1"/>
          <p:nvPr userDrawn="1"/>
        </p:nvSpPr>
        <p:spPr>
          <a:xfrm>
            <a:off x="796413" y="90383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hello@ncceh.org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E2308-D96D-4D3E-892C-888502E1E9E4}"/>
              </a:ext>
            </a:extLst>
          </p:cNvPr>
          <p:cNvSpPr txBox="1"/>
          <p:nvPr userDrawn="1"/>
        </p:nvSpPr>
        <p:spPr>
          <a:xfrm>
            <a:off x="544821" y="2151684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 Balance of State CoC Staff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31FD7-6D87-4FE1-999F-DB015A543518}"/>
              </a:ext>
            </a:extLst>
          </p:cNvPr>
          <p:cNvSpPr txBox="1"/>
          <p:nvPr userDrawn="1"/>
        </p:nvSpPr>
        <p:spPr>
          <a:xfrm>
            <a:off x="796413" y="2657073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bos@ncceh.org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0A8F3F-D9EB-49E8-A1D2-D65B93285E0E}"/>
              </a:ext>
            </a:extLst>
          </p:cNvPr>
          <p:cNvSpPr txBox="1"/>
          <p:nvPr userDrawn="1"/>
        </p:nvSpPr>
        <p:spPr>
          <a:xfrm>
            <a:off x="544819" y="3904919"/>
            <a:ext cx="586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</a:t>
            </a:r>
            <a:r>
              <a:rPr lang="en-US" sz="3200" b="1" err="1">
                <a:solidFill>
                  <a:schemeClr val="bg1"/>
                </a:solidFill>
                <a:latin typeface="+mj-lt"/>
              </a:rPr>
              <a:t>Firstname</a:t>
            </a:r>
            <a:r>
              <a:rPr lang="en-US" sz="32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+mj-lt"/>
              </a:rPr>
              <a:t>Lastname</a:t>
            </a:r>
            <a:endParaRPr lang="en-US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29438E-2FE7-406F-A226-B6AEEC5ABDB3}"/>
              </a:ext>
            </a:extLst>
          </p:cNvPr>
          <p:cNvSpPr txBox="1"/>
          <p:nvPr userDrawn="1"/>
        </p:nvSpPr>
        <p:spPr>
          <a:xfrm>
            <a:off x="796413" y="441030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Your Title Here</a:t>
            </a:r>
          </a:p>
          <a:p>
            <a:r>
              <a:rPr lang="en-US" sz="2400">
                <a:solidFill>
                  <a:schemeClr val="bg1"/>
                </a:solidFill>
              </a:rPr>
              <a:t>@ncceh.org</a:t>
            </a:r>
          </a:p>
        </p:txBody>
      </p:sp>
    </p:spTree>
    <p:extLst>
      <p:ext uri="{BB962C8B-B14F-4D97-AF65-F5344CB8AC3E}">
        <p14:creationId xmlns:p14="http://schemas.microsoft.com/office/powerpoint/2010/main" val="39344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28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94120" y="1447800"/>
            <a:ext cx="528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CCEH + Data Center + Perso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59069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386FFB-3215-4C11-A507-3DF21ADCA25C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E2D61F-BDA7-4CA2-A290-4D2F69CEA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2ECE31-B228-4447-8CA4-89383A7885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712656-52A7-45A9-B8F5-502892324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5D3977-DA46-43DB-8A20-6E26D8FFF0EC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F78844-A8F4-4138-B886-3C3ECDF1F160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7B235-4961-4B17-BFB8-F9CDB3C21DF7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1A6ABAB-E2BC-4FBE-9087-26C029470A11}"/>
              </a:ext>
            </a:extLst>
          </p:cNvPr>
          <p:cNvSpPr txBox="1"/>
          <p:nvPr userDrawn="1"/>
        </p:nvSpPr>
        <p:spPr>
          <a:xfrm>
            <a:off x="544823" y="398450"/>
            <a:ext cx="393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69B81C-7D20-4BD9-BBC6-8384B73433BE}"/>
              </a:ext>
            </a:extLst>
          </p:cNvPr>
          <p:cNvSpPr txBox="1"/>
          <p:nvPr userDrawn="1"/>
        </p:nvSpPr>
        <p:spPr>
          <a:xfrm>
            <a:off x="796413" y="90383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hello@ncceh.org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3F018-0F80-46F9-A0E0-3047CBF177ED}"/>
              </a:ext>
            </a:extLst>
          </p:cNvPr>
          <p:cNvSpPr txBox="1"/>
          <p:nvPr userDrawn="1"/>
        </p:nvSpPr>
        <p:spPr>
          <a:xfrm>
            <a:off x="544821" y="2151684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 Data Center Help Desk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E58879-1491-40B6-A284-8757BFF60344}"/>
              </a:ext>
            </a:extLst>
          </p:cNvPr>
          <p:cNvSpPr txBox="1"/>
          <p:nvPr userDrawn="1"/>
        </p:nvSpPr>
        <p:spPr>
          <a:xfrm>
            <a:off x="796413" y="2657073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hmis@ncceh.org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919.410.6997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4F500D-3F78-4BBF-B277-F5CCD10ADCC2}"/>
              </a:ext>
            </a:extLst>
          </p:cNvPr>
          <p:cNvSpPr txBox="1"/>
          <p:nvPr userDrawn="1"/>
        </p:nvSpPr>
        <p:spPr>
          <a:xfrm>
            <a:off x="544819" y="3904919"/>
            <a:ext cx="5860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</a:t>
            </a:r>
            <a:r>
              <a:rPr lang="en-US" sz="3200" b="1" err="1">
                <a:solidFill>
                  <a:schemeClr val="bg1"/>
                </a:solidFill>
                <a:latin typeface="+mj-lt"/>
              </a:rPr>
              <a:t>Firstname</a:t>
            </a:r>
            <a:r>
              <a:rPr lang="en-US" sz="32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+mj-lt"/>
              </a:rPr>
              <a:t>Lastname</a:t>
            </a:r>
            <a:endParaRPr lang="en-US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089A8-B885-4014-8971-BCC532447AA8}"/>
              </a:ext>
            </a:extLst>
          </p:cNvPr>
          <p:cNvSpPr txBox="1"/>
          <p:nvPr userDrawn="1"/>
        </p:nvSpPr>
        <p:spPr>
          <a:xfrm>
            <a:off x="796413" y="441030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Your Title Here</a:t>
            </a:r>
          </a:p>
          <a:p>
            <a:r>
              <a:rPr lang="en-US" sz="2400">
                <a:solidFill>
                  <a:schemeClr val="bg1"/>
                </a:solidFill>
              </a:rPr>
              <a:t>@ncceh.org</a:t>
            </a:r>
          </a:p>
        </p:txBody>
      </p:sp>
    </p:spTree>
    <p:extLst>
      <p:ext uri="{BB962C8B-B14F-4D97-AF65-F5344CB8AC3E}">
        <p14:creationId xmlns:p14="http://schemas.microsoft.com/office/powerpoint/2010/main" val="226922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CCEH + Data Cent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0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386FFB-3215-4C11-A507-3DF21ADCA25C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E2D61F-BDA7-4CA2-A290-4D2F69CEA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2ECE31-B228-4447-8CA4-89383A7885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712656-52A7-45A9-B8F5-502892324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5D3977-DA46-43DB-8A20-6E26D8FFF0EC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F78844-A8F4-4138-B886-3C3ECDF1F160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7B235-4961-4B17-BFB8-F9CDB3C21DF7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BE4A4A-765A-401F-8055-38ED59380CAD}"/>
              </a:ext>
            </a:extLst>
          </p:cNvPr>
          <p:cNvSpPr txBox="1"/>
          <p:nvPr userDrawn="1"/>
        </p:nvSpPr>
        <p:spPr>
          <a:xfrm>
            <a:off x="544823" y="398450"/>
            <a:ext cx="393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13EC4A-9057-45DE-AF58-287AA4EAED83}"/>
              </a:ext>
            </a:extLst>
          </p:cNvPr>
          <p:cNvSpPr txBox="1"/>
          <p:nvPr userDrawn="1"/>
        </p:nvSpPr>
        <p:spPr>
          <a:xfrm>
            <a:off x="796413" y="90383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hello@ncceh.org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EC8946-3EA6-4C9C-AB84-E8B7D5A92E31}"/>
              </a:ext>
            </a:extLst>
          </p:cNvPr>
          <p:cNvSpPr txBox="1"/>
          <p:nvPr userDrawn="1"/>
        </p:nvSpPr>
        <p:spPr>
          <a:xfrm>
            <a:off x="544821" y="2151684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 Data Center Help Desk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9F89EA-022E-451E-8E3C-ACBEC341B912}"/>
              </a:ext>
            </a:extLst>
          </p:cNvPr>
          <p:cNvSpPr txBox="1"/>
          <p:nvPr userDrawn="1"/>
        </p:nvSpPr>
        <p:spPr>
          <a:xfrm>
            <a:off x="796413" y="2657073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hmis@ncceh.org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919.410.6997</a:t>
            </a:r>
          </a:p>
        </p:txBody>
      </p:sp>
    </p:spTree>
    <p:extLst>
      <p:ext uri="{BB962C8B-B14F-4D97-AF65-F5344CB8AC3E}">
        <p14:creationId xmlns:p14="http://schemas.microsoft.com/office/powerpoint/2010/main" val="3696771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CCEH + SO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18B6AC-32B6-4D42-B234-28A7DDD34BC5}"/>
              </a:ext>
            </a:extLst>
          </p:cNvPr>
          <p:cNvSpPr/>
          <p:nvPr userDrawn="1"/>
        </p:nvSpPr>
        <p:spPr>
          <a:xfrm>
            <a:off x="0" y="0"/>
            <a:ext cx="5860025" cy="6858000"/>
          </a:xfrm>
          <a:prstGeom prst="rect">
            <a:avLst/>
          </a:pr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386FFB-3215-4C11-A507-3DF21ADCA25C}"/>
              </a:ext>
            </a:extLst>
          </p:cNvPr>
          <p:cNvGrpSpPr/>
          <p:nvPr userDrawn="1"/>
        </p:nvGrpSpPr>
        <p:grpSpPr>
          <a:xfrm>
            <a:off x="7929716" y="157317"/>
            <a:ext cx="3928612" cy="1426423"/>
            <a:chOff x="7929716" y="157317"/>
            <a:chExt cx="3928611" cy="14264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E2D61F-BDA7-4CA2-A290-4D2F69CEA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4" y="157317"/>
              <a:ext cx="369333" cy="3693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2ECE31-B228-4447-8CA4-89383A7885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685798"/>
              <a:ext cx="369333" cy="3693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9712656-52A7-45A9-B8F5-5028923240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993" y="1214280"/>
              <a:ext cx="369333" cy="3693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5D3977-DA46-43DB-8A20-6E26D8FFF0EC}"/>
                </a:ext>
              </a:extLst>
            </p:cNvPr>
            <p:cNvSpPr txBox="1"/>
            <p:nvPr userDrawn="1"/>
          </p:nvSpPr>
          <p:spPr>
            <a:xfrm>
              <a:off x="7929718" y="157317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NCEndHomelessness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F78844-A8F4-4138-B886-3C3ECDF1F160}"/>
                </a:ext>
              </a:extLst>
            </p:cNvPr>
            <p:cNvSpPr txBox="1"/>
            <p:nvPr userDrawn="1"/>
          </p:nvSpPr>
          <p:spPr>
            <a:xfrm>
              <a:off x="7929716" y="121428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nc_end_homelessness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7B235-4961-4B17-BFB8-F9CDB3C21DF7}"/>
                </a:ext>
              </a:extLst>
            </p:cNvPr>
            <p:cNvSpPr txBox="1"/>
            <p:nvPr userDrawn="1"/>
          </p:nvSpPr>
          <p:spPr>
            <a:xfrm>
              <a:off x="7929716" y="685800"/>
              <a:ext cx="3559278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1">
                  <a:solidFill>
                    <a:schemeClr val="bg1"/>
                  </a:solidFill>
                </a:rPr>
                <a:t>@NCHomelessness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875BD31-B02F-4949-97D4-394F8829DCCA}"/>
              </a:ext>
            </a:extLst>
          </p:cNvPr>
          <p:cNvSpPr txBox="1"/>
          <p:nvPr userDrawn="1"/>
        </p:nvSpPr>
        <p:spPr>
          <a:xfrm>
            <a:off x="544823" y="398450"/>
            <a:ext cx="393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NCCEH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45AC9-FA20-4F4B-95C3-7E5B5FC12913}"/>
              </a:ext>
            </a:extLst>
          </p:cNvPr>
          <p:cNvSpPr txBox="1"/>
          <p:nvPr userDrawn="1"/>
        </p:nvSpPr>
        <p:spPr>
          <a:xfrm>
            <a:off x="796413" y="903838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hello@ncceh.org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DAEBC5-DF57-416E-AD05-5A8031A86BD2}"/>
              </a:ext>
            </a:extLst>
          </p:cNvPr>
          <p:cNvSpPr txBox="1"/>
          <p:nvPr userDrawn="1"/>
        </p:nvSpPr>
        <p:spPr>
          <a:xfrm>
            <a:off x="544821" y="2151686"/>
            <a:ext cx="77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+mj-lt"/>
              </a:rPr>
              <a:t>Contact us re: SOAR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9C3BB-569E-44BF-952D-C62913897FF1}"/>
              </a:ext>
            </a:extLst>
          </p:cNvPr>
          <p:cNvSpPr txBox="1"/>
          <p:nvPr userDrawn="1"/>
        </p:nvSpPr>
        <p:spPr>
          <a:xfrm>
            <a:off x="796413" y="2657073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soar@ncceh.org</a:t>
            </a:r>
          </a:p>
          <a:p>
            <a:r>
              <a:rPr lang="en-US" sz="2400">
                <a:solidFill>
                  <a:schemeClr val="bg1"/>
                </a:solidFill>
              </a:rPr>
              <a:t>919.755.4393</a:t>
            </a:r>
          </a:p>
        </p:txBody>
      </p:sp>
    </p:spTree>
    <p:extLst>
      <p:ext uri="{BB962C8B-B14F-4D97-AF65-F5344CB8AC3E}">
        <p14:creationId xmlns:p14="http://schemas.microsoft.com/office/powerpoint/2010/main" val="514601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0075FB-EE00-4217-9A63-64674B3E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1" y="5533257"/>
            <a:ext cx="4306529" cy="11735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EE5D9A-B3FB-4D7C-ABFA-EE5F164AC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6" y="1334948"/>
            <a:ext cx="10294375" cy="2387600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39D81A-C54D-4662-A9CB-52B1F0F9F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965" y="4050672"/>
            <a:ext cx="10373035" cy="1472381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84848"/>
                </a:solidFill>
              </a:defRPr>
            </a:lvl1pPr>
            <a:lvl2pPr marL="457191" indent="0" algn="ctr">
              <a:buNone/>
              <a:defRPr sz="2000"/>
            </a:lvl2pPr>
            <a:lvl3pPr marL="914380" indent="0" algn="ctr">
              <a:buNone/>
              <a:defRPr sz="1801"/>
            </a:lvl3pPr>
            <a:lvl4pPr marL="1371571" indent="0" algn="ctr">
              <a:buNone/>
              <a:defRPr sz="1600"/>
            </a:lvl4pPr>
            <a:lvl5pPr marL="1828761" indent="0" algn="ctr">
              <a:buNone/>
              <a:defRPr sz="1600"/>
            </a:lvl5pPr>
            <a:lvl6pPr marL="2285951" indent="0" algn="ctr">
              <a:buNone/>
              <a:defRPr sz="1600"/>
            </a:lvl6pPr>
            <a:lvl7pPr marL="2743141" indent="0" algn="ctr">
              <a:buNone/>
              <a:defRPr sz="1600"/>
            </a:lvl7pPr>
            <a:lvl8pPr marL="3200332" indent="0" algn="ctr">
              <a:buNone/>
              <a:defRPr sz="1600"/>
            </a:lvl8pPr>
            <a:lvl9pPr marL="365752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07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6A6FAE-5531-4306-89FF-2DAD1090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5517A-46CD-4A32-A79A-951C8BE555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7523" y="2971800"/>
            <a:ext cx="8396954" cy="91440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4039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1825625"/>
            <a:ext cx="106655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F1A4-76A9-4119-B78C-FE711110E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7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F1A4-76A9-4119-B78C-FE711110E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BD993E8-999B-44DC-8666-B2704DCEFD6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8975" y="1897063"/>
            <a:ext cx="10266620" cy="4386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1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825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4FB-4499-426A-A9B7-0A1C58CDE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0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1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2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0" indent="0">
              <a:buNone/>
              <a:defRPr sz="1801" b="1"/>
            </a:lvl3pPr>
            <a:lvl4pPr marL="1371571" indent="0">
              <a:buNone/>
              <a:defRPr sz="1600" b="1"/>
            </a:lvl4pPr>
            <a:lvl5pPr marL="1828761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2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0928C-42A4-497E-9004-4B6F482D7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1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390805-AE57-4B1C-92EE-C9F6CD08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C66B15-B952-4EDB-838A-AA518728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365127"/>
            <a:ext cx="10763865" cy="1325563"/>
          </a:xfrm>
        </p:spPr>
        <p:txBody>
          <a:bodyPr/>
          <a:lstStyle>
            <a:lvl1pPr>
              <a:defRPr>
                <a:solidFill>
                  <a:srgbClr val="2D73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0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52832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9200" y="1447800"/>
            <a:ext cx="52832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2247900"/>
            <a:ext cx="52832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299200" y="2247900"/>
            <a:ext cx="52832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6B8DB4-56F8-47CC-8754-9665B1C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EE389-DC37-42B2-9688-358E8751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690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E7AC27-DD71-436B-8C2C-243A205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3BE7A-1FA4-4B36-B384-E3C6EDDFD7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71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249F85-0C12-420C-98C6-9303ED04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12DE73C-242D-416A-A17E-A48FF4D13C5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584860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0" indent="0">
              <a:buNone/>
              <a:defRPr sz="2400"/>
            </a:lvl3pPr>
            <a:lvl4pPr marL="1371571" indent="0">
              <a:buNone/>
              <a:defRPr sz="2000"/>
            </a:lvl4pPr>
            <a:lvl5pPr marL="1828761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2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364080-A9FE-4AFC-B883-6E3B80E42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0010F-5362-416B-A71B-1320BFFBFC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92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ft Summary,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3EDF8-D6B8-4360-A288-8A6069E20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F49F72-4E82-460D-809E-2FE497AB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17063-AB67-4855-B023-8FE9E5D8EBB4}"/>
              </a:ext>
            </a:extLst>
          </p:cNvPr>
          <p:cNvSpPr/>
          <p:nvPr userDrawn="1"/>
        </p:nvSpPr>
        <p:spPr>
          <a:xfrm>
            <a:off x="4965289" y="0"/>
            <a:ext cx="72267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396B46-B5DF-4C53-B9F3-D2BDF2E5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2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DC467-0A88-43B4-A08E-8F69DBA31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78D066-35AC-43C1-8CEE-D50A9029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6902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711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BA2D2-40A4-4799-BDCA-ABDEAC73B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7E3105-CE09-4220-A22A-0AD88145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4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66E25-AC66-4EE8-8031-E69E392C5C73}"/>
              </a:ext>
            </a:extLst>
          </p:cNvPr>
          <p:cNvSpPr/>
          <p:nvPr userDrawn="1"/>
        </p:nvSpPr>
        <p:spPr>
          <a:xfrm>
            <a:off x="4965289" y="0"/>
            <a:ext cx="72267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6197C0-3B50-4C64-87DD-633E707AC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23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91" indent="0">
              <a:buNone/>
              <a:defRPr sz="1401"/>
            </a:lvl2pPr>
            <a:lvl3pPr marL="914380" indent="0">
              <a:buNone/>
              <a:defRPr sz="1200"/>
            </a:lvl3pPr>
            <a:lvl4pPr marL="1371571" indent="0">
              <a:buNone/>
              <a:defRPr sz="1001"/>
            </a:lvl4pPr>
            <a:lvl5pPr marL="1828761" indent="0">
              <a:buNone/>
              <a:defRPr sz="1001"/>
            </a:lvl5pPr>
            <a:lvl6pPr marL="2285951" indent="0">
              <a:buNone/>
              <a:defRPr sz="1001"/>
            </a:lvl6pPr>
            <a:lvl7pPr marL="2743141" indent="0">
              <a:buNone/>
              <a:defRPr sz="1001"/>
            </a:lvl7pPr>
            <a:lvl8pPr marL="3200332" indent="0">
              <a:buNone/>
              <a:defRPr sz="1001"/>
            </a:lvl8pPr>
            <a:lvl9pPr marL="3657522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683B1-20D2-4BCD-8AFD-5DEF366B1B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96" y="5633883"/>
            <a:ext cx="1066800" cy="10668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BD235B8-8D46-4A90-AB4C-16CC5C93D93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29085" y="987427"/>
            <a:ext cx="570271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0" indent="0">
              <a:buNone/>
              <a:defRPr sz="2400"/>
            </a:lvl3pPr>
            <a:lvl4pPr marL="1371571" indent="0">
              <a:buNone/>
              <a:defRPr sz="2000"/>
            </a:lvl4pPr>
            <a:lvl5pPr marL="1828761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2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98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6CFF3-3430-4BF9-9D4A-471B45622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43600"/>
            <a:ext cx="1389529" cy="1073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00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800097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095501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72E94E-6035-4483-AB8F-3A85D9F635BC}"/>
              </a:ext>
            </a:extLst>
          </p:cNvPr>
          <p:cNvGrpSpPr/>
          <p:nvPr userDrawn="1"/>
        </p:nvGrpSpPr>
        <p:grpSpPr>
          <a:xfrm>
            <a:off x="-2" y="1752600"/>
            <a:ext cx="12192002" cy="179895"/>
            <a:chOff x="165729" y="2341478"/>
            <a:chExt cx="11944843" cy="179895"/>
          </a:xfrm>
        </p:grpSpPr>
        <p:sp>
          <p:nvSpPr>
            <p:cNvPr id="7" name="Rectangle 6"/>
            <p:cNvSpPr/>
            <p:nvPr/>
          </p:nvSpPr>
          <p:spPr>
            <a:xfrm flipV="1">
              <a:off x="165730" y="2376828"/>
              <a:ext cx="11944841" cy="109195"/>
            </a:xfrm>
            <a:prstGeom prst="rect">
              <a:avLst/>
            </a:prstGeom>
            <a:solidFill>
              <a:schemeClr val="tx2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731" y="2341478"/>
              <a:ext cx="11944841" cy="45720"/>
            </a:xfrm>
            <a:prstGeom prst="rect">
              <a:avLst/>
            </a:prstGeom>
            <a:solidFill>
              <a:schemeClr val="accent1">
                <a:tint val="60000"/>
              </a:schemeClr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729" y="2466865"/>
              <a:ext cx="11944842" cy="54508"/>
            </a:xfrm>
            <a:prstGeom prst="rect">
              <a:avLst/>
            </a:prstGeom>
            <a:solidFill>
              <a:schemeClr val="accent5"/>
            </a:solidFill>
            <a:ln w="19050" cap="sq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C2069D6-9C63-49A1-A130-414D402B4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43600"/>
            <a:ext cx="1389529" cy="107372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6" r:id="rId2"/>
    <p:sldLayoutId id="2147483854" r:id="rId3"/>
    <p:sldLayoutId id="2147483865" r:id="rId4"/>
    <p:sldLayoutId id="2147483856" r:id="rId5"/>
    <p:sldLayoutId id="2147483857" r:id="rId6"/>
    <p:sldLayoutId id="2147483858" r:id="rId7"/>
    <p:sldLayoutId id="2147483909" r:id="rId8"/>
    <p:sldLayoutId id="2147483855" r:id="rId9"/>
    <p:sldLayoutId id="2147483860" r:id="rId10"/>
    <p:sldLayoutId id="2147483861" r:id="rId11"/>
    <p:sldLayoutId id="2147483910" r:id="rId12"/>
    <p:sldLayoutId id="2147483911" r:id="rId13"/>
    <p:sldLayoutId id="2147483913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Arial" panose="020B0604020202020204" pitchFamily="34" charset="0"/>
        <a:buChar char="•"/>
        <a:defRPr kumimoji="0" sz="26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Arial" panose="020B0604020202020204" pitchFamily="34" charset="0"/>
        <a:buChar char="•"/>
        <a:defRPr kumimoji="0" sz="24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Arial" panose="020B0604020202020204" pitchFamily="34" charset="0"/>
        <a:buChar char="•"/>
        <a:defRPr kumimoji="0" sz="20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Arial" panose="020B0604020202020204" pitchFamily="34" charset="0"/>
        <a:buChar char="•"/>
        <a:defRPr kumimoji="0" sz="20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 typeface="Arial" panose="020B0604020202020204" pitchFamily="34" charset="0"/>
        <a:buChar char="•"/>
        <a:defRPr kumimoji="0" sz="20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58" y="365127"/>
            <a:ext cx="10665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58" y="1825625"/>
            <a:ext cx="10665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8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F747E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484848"/>
          </a:solidFill>
          <a:latin typeface="+mn-lt"/>
          <a:ea typeface="+mn-ea"/>
          <a:cs typeface="+mn-cs"/>
        </a:defRPr>
      </a:lvl1pPr>
      <a:lvl2pPr marL="68578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4848"/>
          </a:solidFill>
          <a:latin typeface="+mn-lt"/>
          <a:ea typeface="+mn-ea"/>
          <a:cs typeface="+mn-cs"/>
        </a:defRPr>
      </a:lvl2pPr>
      <a:lvl3pPr marL="114297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4848"/>
          </a:solidFill>
          <a:latin typeface="+mn-lt"/>
          <a:ea typeface="+mn-ea"/>
          <a:cs typeface="+mn-cs"/>
        </a:defRPr>
      </a:lvl3pPr>
      <a:lvl4pPr marL="160016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4pPr>
      <a:lvl5pPr marL="205735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5pPr>
      <a:lvl6pPr marL="251454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58" y="365127"/>
            <a:ext cx="10665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58" y="1825625"/>
            <a:ext cx="10665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11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F747E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484848"/>
          </a:solidFill>
          <a:latin typeface="+mn-lt"/>
          <a:ea typeface="+mn-ea"/>
          <a:cs typeface="+mn-cs"/>
        </a:defRPr>
      </a:lvl1pPr>
      <a:lvl2pPr marL="68578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4848"/>
          </a:solidFill>
          <a:latin typeface="+mn-lt"/>
          <a:ea typeface="+mn-ea"/>
          <a:cs typeface="+mn-cs"/>
        </a:defRPr>
      </a:lvl2pPr>
      <a:lvl3pPr marL="114297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4848"/>
          </a:solidFill>
          <a:latin typeface="+mn-lt"/>
          <a:ea typeface="+mn-ea"/>
          <a:cs typeface="+mn-cs"/>
        </a:defRPr>
      </a:lvl3pPr>
      <a:lvl4pPr marL="160016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4pPr>
      <a:lvl5pPr marL="205735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5pPr>
      <a:lvl6pPr marL="251454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58" y="365127"/>
            <a:ext cx="10665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58" y="1825625"/>
            <a:ext cx="10665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3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</p:sldLayoutIdLs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F747E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484848"/>
          </a:solidFill>
          <a:latin typeface="+mn-lt"/>
          <a:ea typeface="+mn-ea"/>
          <a:cs typeface="+mn-cs"/>
        </a:defRPr>
      </a:lvl1pPr>
      <a:lvl2pPr marL="68578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4848"/>
          </a:solidFill>
          <a:latin typeface="+mn-lt"/>
          <a:ea typeface="+mn-ea"/>
          <a:cs typeface="+mn-cs"/>
        </a:defRPr>
      </a:lvl2pPr>
      <a:lvl3pPr marL="114297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4848"/>
          </a:solidFill>
          <a:latin typeface="+mn-lt"/>
          <a:ea typeface="+mn-ea"/>
          <a:cs typeface="+mn-cs"/>
        </a:defRPr>
      </a:lvl3pPr>
      <a:lvl4pPr marL="160016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4pPr>
      <a:lvl5pPr marL="205735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5pPr>
      <a:lvl6pPr marL="251454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7F0E7-ED29-4A0C-8500-7D8FFAB2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732E5-55B2-4917-ACF0-D067948E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4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bg1"/>
          </a:solidFill>
          <a:latin typeface="+mn-lt"/>
          <a:ea typeface="+mn-ea"/>
          <a:cs typeface="+mn-cs"/>
        </a:defRPr>
      </a:lvl4pPr>
      <a:lvl5pPr marL="205735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bg1"/>
          </a:solidFill>
          <a:latin typeface="+mn-lt"/>
          <a:ea typeface="+mn-ea"/>
          <a:cs typeface="+mn-cs"/>
        </a:defRPr>
      </a:lvl5pPr>
      <a:lvl6pPr marL="251454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258" y="365127"/>
            <a:ext cx="10665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58" y="1825625"/>
            <a:ext cx="10665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3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9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80" r:id="rId8"/>
    <p:sldLayoutId id="2147483781" r:id="rId9"/>
    <p:sldLayoutId id="2147483786" r:id="rId10"/>
    <p:sldLayoutId id="2147483787" r:id="rId11"/>
  </p:sldLayoutIdLst>
  <p:hf sldNum="0" hdr="0" ftr="0" dt="0"/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F747E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rgbClr val="484848"/>
          </a:solidFill>
          <a:latin typeface="+mn-lt"/>
          <a:ea typeface="+mn-ea"/>
          <a:cs typeface="+mn-cs"/>
        </a:defRPr>
      </a:lvl1pPr>
      <a:lvl2pPr marL="68578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84848"/>
          </a:solidFill>
          <a:latin typeface="+mn-lt"/>
          <a:ea typeface="+mn-ea"/>
          <a:cs typeface="+mn-cs"/>
        </a:defRPr>
      </a:lvl2pPr>
      <a:lvl3pPr marL="1142976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84848"/>
          </a:solidFill>
          <a:latin typeface="+mn-lt"/>
          <a:ea typeface="+mn-ea"/>
          <a:cs typeface="+mn-cs"/>
        </a:defRPr>
      </a:lvl3pPr>
      <a:lvl4pPr marL="160016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4pPr>
      <a:lvl5pPr marL="205735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rgbClr val="484848"/>
          </a:solidFill>
          <a:latin typeface="+mn-lt"/>
          <a:ea typeface="+mn-ea"/>
          <a:cs typeface="+mn-cs"/>
        </a:defRPr>
      </a:lvl5pPr>
      <a:lvl6pPr marL="251454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7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8" indent="-228596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8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BF_93E5325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96_EDEC8D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8CB_2439530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595_E7387D5B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524F2B-CA9B-4327-B2F4-B8D7B1476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rtl="0" fontAlgn="base"/>
            <a:endParaRPr lang="en-US" b="0" i="0" u="none" strike="noStrike">
              <a:solidFill>
                <a:srgbClr val="3B3B3B"/>
              </a:solidFill>
              <a:effectLst/>
              <a:latin typeface="+mn-lt"/>
            </a:endParaRPr>
          </a:p>
          <a:p>
            <a:pPr rtl="0" fontAlgn="base"/>
            <a:r>
              <a:rPr lang="en-US" b="0" i="0" u="none" strike="noStrike">
                <a:solidFill>
                  <a:srgbClr val="3B3B3B"/>
                </a:solidFill>
                <a:effectLst/>
                <a:latin typeface="+mn-lt"/>
              </a:rPr>
              <a:t>Unsheltered Access Coordinator Planning &amp; Training</a:t>
            </a:r>
            <a:endParaRPr lang="en-US" b="0" i="0">
              <a:solidFill>
                <a:srgbClr val="000000"/>
              </a:solidFill>
              <a:effectLst/>
              <a:latin typeface="+mn-lt"/>
            </a:endParaRPr>
          </a:p>
          <a:p>
            <a:pPr fontAlgn="base"/>
            <a:r>
              <a:rPr lang="en-US">
                <a:solidFill>
                  <a:srgbClr val="3B3B3B"/>
                </a:solidFill>
                <a:latin typeface="+mn-lt"/>
              </a:rPr>
              <a:t>June 10, 2025</a:t>
            </a:r>
            <a:endParaRPr lang="en-US" b="0" i="0">
              <a:solidFill>
                <a:srgbClr val="3B3B3B"/>
              </a:solidFill>
              <a:effectLst/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C84BF1-A46E-43DC-B5C8-64BBD0263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29D80-0546-3A70-1B6F-7E13C993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5E14-1BDC-2A1B-F186-AFBBF4E3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Year Round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749C-AE5D-6269-6516-B235B885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Unsheltered Access is a year-round process.</a:t>
            </a:r>
          </a:p>
          <a:p>
            <a:r>
              <a:rPr lang="en-US" sz="2000"/>
              <a:t>All year, you are responsible for connecting people experiencing unsheltered homelessness to Coordinated Entry.</a:t>
            </a:r>
          </a:p>
          <a:p>
            <a:r>
              <a:rPr lang="en-US" sz="2000"/>
              <a:t>Once a year (the last week of January), we report homelessness to HUD through the “Point in Time” count.</a:t>
            </a:r>
          </a:p>
          <a:p>
            <a:r>
              <a:rPr lang="en-US" sz="2000"/>
              <a:t>Year-round unsheltered access coordination builds relationships to connect people to housing AND to know where people are so they’re counted in PIT.</a:t>
            </a:r>
          </a:p>
          <a:p>
            <a:r>
              <a:rPr lang="en-US" sz="2000"/>
              <a:t>The goal is to end unsheltered homelessness (not just counting once a year)</a:t>
            </a:r>
          </a:p>
        </p:txBody>
      </p:sp>
    </p:spTree>
    <p:extLst>
      <p:ext uri="{BB962C8B-B14F-4D97-AF65-F5344CB8AC3E}">
        <p14:creationId xmlns:p14="http://schemas.microsoft.com/office/powerpoint/2010/main" val="162943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F32-7B32-F5D5-A0A8-2A80C81B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Elected Unsheltered Access Coordinators play an essential facilitation role in the region.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6EBB-779B-B3FC-C200-7E863E13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Unsheltered Access Coordinators (UACs) facilitate the regional plan to identify &amp; connect people experiencing unsheltered homelessness to services &amp; housing.</a:t>
            </a:r>
          </a:p>
          <a:p>
            <a:r>
              <a:rPr lang="en-US" sz="2000"/>
              <a:t>Serves as regional point person for the CoC &amp; providers</a:t>
            </a:r>
          </a:p>
          <a:p>
            <a:r>
              <a:rPr lang="en-US" sz="2000"/>
              <a:t>Coordinates with the regional CE Lead</a:t>
            </a:r>
          </a:p>
          <a:p>
            <a:r>
              <a:rPr lang="en-US" sz="2000"/>
              <a:t>Ensures data collection happens on all people experiencing unsheltered homelessness</a:t>
            </a:r>
          </a:p>
          <a:p>
            <a:r>
              <a:rPr lang="en-US" sz="2000"/>
              <a:t>Engages all providers/organizations/stakeholders to understand &amp; implement the process</a:t>
            </a:r>
          </a:p>
          <a:p>
            <a:r>
              <a:rPr lang="en-US" sz="2000"/>
              <a:t>Provides training &amp; technical assistance as needed to stakeholders</a:t>
            </a:r>
          </a:p>
          <a:p>
            <a:r>
              <a:rPr lang="en-US" sz="2000"/>
              <a:t>Reports progress regularly at Regional Committee &amp; monthly CoC UAC meetings</a:t>
            </a:r>
          </a:p>
        </p:txBody>
      </p:sp>
    </p:spTree>
    <p:extLst>
      <p:ext uri="{BB962C8B-B14F-4D97-AF65-F5344CB8AC3E}">
        <p14:creationId xmlns:p14="http://schemas.microsoft.com/office/powerpoint/2010/main" val="24812713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AA3A-AE6A-8843-8052-B126067E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 Leads are a key partner in regions to support planning &amp; implementation.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30EE-8230-4690-DCEA-A4B1B0255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Regional CE Leads work closely with UACs to implement the local plan to collect data &amp; connect people experiencing unsheltered homelessness to permanent housing.</a:t>
            </a:r>
          </a:p>
          <a:p>
            <a:r>
              <a:rPr lang="en-US" sz="2000"/>
              <a:t>Partners with UACs to help support planning, training, &amp; implementation as needed</a:t>
            </a:r>
          </a:p>
          <a:p>
            <a:r>
              <a:rPr lang="en-US" sz="2000"/>
              <a:t>Helps with data entry</a:t>
            </a:r>
          </a:p>
          <a:p>
            <a:r>
              <a:rPr lang="en-US" sz="2000"/>
              <a:t>Engages partners to participate in Unsheltered Access Coordination activities</a:t>
            </a:r>
          </a:p>
          <a:p>
            <a:r>
              <a:rPr lang="en-US" sz="2000"/>
              <a:t>Provides ongoing updates to UACs &amp; regional stakeholders regarding data on people experiencing unsheltered homelessness populating the CE by-name list</a:t>
            </a:r>
          </a:p>
          <a:p>
            <a:r>
              <a:rPr lang="en-US" sz="2000"/>
              <a:t>Plays a significant role in collecting &amp; updating data during the annual unsheltered PIT count  </a:t>
            </a:r>
          </a:p>
        </p:txBody>
      </p:sp>
    </p:spTree>
    <p:extLst>
      <p:ext uri="{BB962C8B-B14F-4D97-AF65-F5344CB8AC3E}">
        <p14:creationId xmlns:p14="http://schemas.microsoft.com/office/powerpoint/2010/main" val="39917029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1824-8617-1597-8735-8858068C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Community stakeholders serve an important role implementing regional UAC plans.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8E3C-0670-5CA5-58BA-A4518E5E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Community partners, including service providers, regional leadership, &amp; volunteers, are crucial to implementing the regional UAC plan.</a:t>
            </a:r>
          </a:p>
          <a:p>
            <a:r>
              <a:rPr lang="en-US" sz="2400"/>
              <a:t>Provide input &amp; feedback in ongoing planning &amp; implementation activities</a:t>
            </a:r>
          </a:p>
          <a:p>
            <a:r>
              <a:rPr lang="en-US" sz="2400"/>
              <a:t>Participate in assertive &amp; passive outreach activities to identify &amp; connect people experiencing unsheltered homelessness to services &amp; housing</a:t>
            </a:r>
          </a:p>
          <a:p>
            <a:r>
              <a:rPr lang="en-US" sz="2400"/>
              <a:t>Conduct CE assessments, collect data, &amp; enter data into HMIS</a:t>
            </a:r>
          </a:p>
          <a:p>
            <a:r>
              <a:rPr lang="en-US" sz="2400"/>
              <a:t>Provide ongoing services to people experiencing unsheltered homelessness &amp; serve as advocates during CE case conferencing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9491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46ED8-2FE5-F520-444B-2B80BDFF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9EF0ACD-07D5-6455-A0F6-7FB78F3C6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2057400"/>
            <a:ext cx="9677400" cy="1905000"/>
          </a:xfrm>
        </p:spPr>
        <p:txBody>
          <a:bodyPr lIns="91440" tIns="45720" rIns="91440" bIns="45720" anchor="t">
            <a:normAutofit/>
          </a:bodyPr>
          <a:lstStyle/>
          <a:p>
            <a:pPr fontAlgn="base"/>
            <a:r>
              <a:rPr lang="en-US" sz="4800">
                <a:latin typeface="+mn-lt"/>
              </a:rPr>
              <a:t>PIT Count</a:t>
            </a:r>
          </a:p>
        </p:txBody>
      </p:sp>
    </p:spTree>
    <p:extLst>
      <p:ext uri="{BB962C8B-B14F-4D97-AF65-F5344CB8AC3E}">
        <p14:creationId xmlns:p14="http://schemas.microsoft.com/office/powerpoint/2010/main" val="227311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5874F-12F6-E80A-43C2-EFE3BE76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B1E2-D270-18EB-3C1E-553D1F09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What is PIT Count?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78BB-9408-C05D-DAC4-B3EA43DBEC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Clr>
                <a:srgbClr val="2D737E"/>
              </a:buClr>
              <a:buNone/>
            </a:pPr>
            <a:endParaRPr lang="en-US"/>
          </a:p>
          <a:p>
            <a:pPr>
              <a:buClr>
                <a:srgbClr val="2D737E"/>
              </a:buClr>
            </a:pPr>
            <a:r>
              <a:rPr lang="en-US"/>
              <a:t>Point-In Time and Housing Inventory Count</a:t>
            </a:r>
          </a:p>
          <a:p>
            <a:pPr>
              <a:buClr>
                <a:srgbClr val="2D737E"/>
              </a:buClr>
            </a:pPr>
            <a:r>
              <a:rPr lang="en-US"/>
              <a:t>Last week in January</a:t>
            </a:r>
          </a:p>
          <a:p>
            <a:pPr>
              <a:buClr>
                <a:srgbClr val="2D737E"/>
              </a:buClr>
            </a:pPr>
            <a:r>
              <a:rPr lang="en-US"/>
              <a:t>Unsheltered count conducted by street outreach teams (including volunteers)</a:t>
            </a:r>
          </a:p>
          <a:p>
            <a:pPr>
              <a:buClr>
                <a:srgbClr val="2D737E"/>
              </a:buClr>
            </a:pPr>
            <a:r>
              <a:rPr lang="en-US"/>
              <a:t>UAC recruits, trains and coordinates teams and volunteers</a:t>
            </a:r>
          </a:p>
          <a:p>
            <a:pPr>
              <a:buClr>
                <a:srgbClr val="2D737E"/>
              </a:buClr>
            </a:pPr>
            <a:r>
              <a:rPr lang="en-US"/>
              <a:t>UAC facilitates data submission, data quality and completeness</a:t>
            </a:r>
          </a:p>
        </p:txBody>
      </p:sp>
    </p:spTree>
    <p:extLst>
      <p:ext uri="{BB962C8B-B14F-4D97-AF65-F5344CB8AC3E}">
        <p14:creationId xmlns:p14="http://schemas.microsoft.com/office/powerpoint/2010/main" val="314906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3313-4F8B-4507-9109-2FD2AC54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one day tell us?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D8BEDD-8BB7-4345-807B-9394C3778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275426"/>
              </p:ext>
            </p:extLst>
          </p:nvPr>
        </p:nvGraphicFramePr>
        <p:xfrm>
          <a:off x="763587" y="1578737"/>
          <a:ext cx="10664825" cy="466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7DD582-BE94-490C-8537-0B06B4A7937E}"/>
              </a:ext>
            </a:extLst>
          </p:cNvPr>
          <p:cNvSpPr txBox="1"/>
          <p:nvPr/>
        </p:nvSpPr>
        <p:spPr>
          <a:xfrm>
            <a:off x="963118" y="6529322"/>
            <a:ext cx="7956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/>
              <a:t>*Unsheltered data was not collected in 2021 due to the pandemic</a:t>
            </a:r>
          </a:p>
        </p:txBody>
      </p:sp>
    </p:spTree>
    <p:extLst>
      <p:ext uri="{BB962C8B-B14F-4D97-AF65-F5344CB8AC3E}">
        <p14:creationId xmlns:p14="http://schemas.microsoft.com/office/powerpoint/2010/main" val="97968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C855-51D1-4C07-8CF0-8A8A78C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/>
              <a:t>What does one day tell us?</a:t>
            </a:r>
            <a:endParaRPr lang="en-US" sz="4000">
              <a:latin typeface="+mj-lt"/>
              <a:cs typeface="Calibri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A993A2F-F60D-D2D5-2355-F4FD2577B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39628"/>
              </p:ext>
            </p:extLst>
          </p:nvPr>
        </p:nvGraphicFramePr>
        <p:xfrm>
          <a:off x="1574800" y="1295400"/>
          <a:ext cx="8127999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917365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29599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8359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 Unsheltered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2025 Unsheltered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2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45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4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4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4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719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93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1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7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6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1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18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720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1B9A49-9FF3-AD55-DE48-512D24466B42}"/>
              </a:ext>
            </a:extLst>
          </p:cNvPr>
          <p:cNvSpPr txBox="1"/>
          <p:nvPr/>
        </p:nvSpPr>
        <p:spPr>
          <a:xfrm>
            <a:off x="9853048" y="565044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+mj-lt"/>
                <a:cs typeface="Calibri"/>
              </a:rPr>
              <a:t>(releasing next week)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7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6436-16E3-20F4-6061-C2F2C866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one day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6F01-0F43-8F54-0F27-32915FD0CA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People experiencing unsheltered homelessness should be identified and connected to services year-round! </a:t>
            </a:r>
          </a:p>
          <a:p>
            <a:pPr lvl="1"/>
            <a:r>
              <a:rPr lang="en-US"/>
              <a:t>On January 29</a:t>
            </a:r>
            <a:r>
              <a:rPr lang="en-US" baseline="30000"/>
              <a:t>th</a:t>
            </a:r>
            <a:r>
              <a:rPr lang="en-US"/>
              <a:t>, we counted 2,225 unsheltered people</a:t>
            </a:r>
          </a:p>
          <a:p>
            <a:pPr lvl="1"/>
            <a:r>
              <a:rPr lang="en-US"/>
              <a:t>Between March and May, our By Name List identified 1,405 people as unsheltered</a:t>
            </a:r>
          </a:p>
          <a:p>
            <a:pPr lvl="1"/>
            <a:r>
              <a:rPr lang="en-US"/>
              <a:t>Year-round, we estimate that we identify 40-60% of those unsheltered through Coordinated Entry</a:t>
            </a:r>
          </a:p>
        </p:txBody>
      </p:sp>
    </p:spTree>
    <p:extLst>
      <p:ext uri="{BB962C8B-B14F-4D97-AF65-F5344CB8AC3E}">
        <p14:creationId xmlns:p14="http://schemas.microsoft.com/office/powerpoint/2010/main" val="31381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EF0F15-BC94-479A-8427-93CF8BA37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fontAlgn="base"/>
            <a:r>
              <a:rPr lang="en-US" sz="4400">
                <a:latin typeface="+mn-lt"/>
              </a:rPr>
              <a:t>UAC Planning &amp; Training Webinars</a:t>
            </a:r>
          </a:p>
        </p:txBody>
      </p:sp>
    </p:spTree>
    <p:extLst>
      <p:ext uri="{BB962C8B-B14F-4D97-AF65-F5344CB8AC3E}">
        <p14:creationId xmlns:p14="http://schemas.microsoft.com/office/powerpoint/2010/main" val="184230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6FB1-0C71-4253-BDE8-47A73A0E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Roll Call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BC06-2D50-4EA6-B7E2-B51FD7E344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1550" y="1543050"/>
            <a:ext cx="4181475" cy="3771900"/>
          </a:xfrm>
        </p:spPr>
        <p:txBody>
          <a:bodyPr>
            <a:normAutofit/>
          </a:bodyPr>
          <a:lstStyle/>
          <a:p>
            <a:r>
              <a:rPr lang="en-US"/>
              <a:t>We will conduct Roll Call for Regional UACs.</a:t>
            </a:r>
            <a:br>
              <a:rPr lang="en-US"/>
            </a:br>
            <a:endParaRPr lang="en-US"/>
          </a:p>
          <a:p>
            <a:r>
              <a:rPr lang="en-US"/>
              <a:t>All participants should enter their full names, so we can document their participation in the minutes. </a:t>
            </a:r>
          </a:p>
        </p:txBody>
      </p: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9DB032-AE20-CF47-98B5-744200D6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473" y="1290912"/>
            <a:ext cx="6227956" cy="45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CE-F5C5-B582-E562-3C33781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UAC Planning &amp; Training Webinar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FF04-2D5A-3439-5F53-502D327751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Clr>
                <a:srgbClr val="2D737E"/>
              </a:buClr>
              <a:buNone/>
            </a:pPr>
            <a:r>
              <a:rPr lang="en-US">
                <a:latin typeface="Franklin Gothic Book"/>
              </a:rPr>
              <a:t>Monthly UAC webinars will include:</a:t>
            </a:r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Planning materials from NCCEH staff</a:t>
            </a:r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Training materials from NCCEH staff</a:t>
            </a:r>
          </a:p>
          <a:p>
            <a:pPr marL="0" indent="0">
              <a:buClr>
                <a:srgbClr val="2D737E"/>
              </a:buClr>
              <a:buNone/>
            </a:pP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2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CE-F5C5-B582-E562-3C33781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UAC Planning &amp; Training Webinar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FF04-2D5A-3439-5F53-502D327751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Clr>
                <a:srgbClr val="2D737E"/>
              </a:buClr>
              <a:buNone/>
            </a:pPr>
            <a:r>
              <a:rPr lang="en-US">
                <a:latin typeface="Franklin Gothic Book"/>
              </a:rPr>
              <a:t>Monthly UAC webinars will include:</a:t>
            </a:r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Training and support from NCCEH staff</a:t>
            </a:r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Progress reports from regional UACs</a:t>
            </a:r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Peer to peer learning opportunities between regional UACs</a:t>
            </a:r>
          </a:p>
          <a:p>
            <a:pPr lvl="1">
              <a:buClr>
                <a:srgbClr val="2D737E"/>
              </a:buClr>
            </a:pPr>
            <a:r>
              <a:rPr lang="en-US">
                <a:latin typeface="Franklin Gothic Book"/>
              </a:rPr>
              <a:t>UACs can share challenges in their region</a:t>
            </a:r>
          </a:p>
          <a:p>
            <a:pPr lvl="1">
              <a:buClr>
                <a:srgbClr val="2D737E"/>
              </a:buClr>
            </a:pPr>
            <a:r>
              <a:rPr lang="en-US">
                <a:latin typeface="Franklin Gothic Book"/>
              </a:rPr>
              <a:t>UACs can use their shared knowledge to help determine solutions </a:t>
            </a: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CE-F5C5-B582-E562-3C33781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UAC Planning &amp; Training Webinar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FF04-2D5A-3439-5F53-502D327751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Clr>
                <a:srgbClr val="2D737E"/>
              </a:buClr>
              <a:buNone/>
            </a:pPr>
            <a:r>
              <a:rPr lang="en-US"/>
              <a:t>Example:</a:t>
            </a:r>
          </a:p>
          <a:p>
            <a:pPr>
              <a:buClr>
                <a:srgbClr val="2D737E"/>
              </a:buClr>
            </a:pPr>
            <a:r>
              <a:rPr lang="en-US"/>
              <a:t>Please provide an update on any regional meetings you attended this month. </a:t>
            </a:r>
          </a:p>
          <a:p>
            <a:pPr>
              <a:buClr>
                <a:srgbClr val="2D737E"/>
              </a:buClr>
            </a:pPr>
            <a:r>
              <a:rPr lang="en-US"/>
              <a:t>How will your region address outreach in counties where the region traditionally has had trouble providing coverage?</a:t>
            </a:r>
          </a:p>
          <a:p>
            <a:pPr>
              <a:buClr>
                <a:srgbClr val="2D737E"/>
              </a:buClr>
            </a:pPr>
            <a:r>
              <a:rPr lang="en-US"/>
              <a:t>Are there any challenges you’d like to troubleshoot with the group?</a:t>
            </a:r>
          </a:p>
          <a:p>
            <a:pPr>
              <a:buClr>
                <a:srgbClr val="2D737E"/>
              </a:buClr>
            </a:pPr>
            <a:r>
              <a:rPr lang="en-US"/>
              <a:t>What support do you need from NCCEH?</a:t>
            </a:r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365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B247B-B24D-531E-16FA-A25DDE07B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2BEA-7D62-5E7F-6A6D-11360734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Resource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2CA2-FFB4-6780-0D37-EB3023967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>
              <a:buClr>
                <a:srgbClr val="2D737E"/>
              </a:buClr>
            </a:pPr>
            <a:r>
              <a:rPr lang="en-US"/>
              <a:t>NCCEH has a new website – would it be helpful for UAC materials (slide deck, webinar recordings, forms) to be on a specific page of our website?</a:t>
            </a:r>
          </a:p>
          <a:p>
            <a:pPr>
              <a:buClr>
                <a:srgbClr val="2D737E"/>
              </a:buClr>
            </a:pPr>
            <a:r>
              <a:rPr lang="en-US"/>
              <a:t>What do you wish you knew as a new UAC? </a:t>
            </a:r>
          </a:p>
        </p:txBody>
      </p:sp>
    </p:spTree>
    <p:extLst>
      <p:ext uri="{BB962C8B-B14F-4D97-AF65-F5344CB8AC3E}">
        <p14:creationId xmlns:p14="http://schemas.microsoft.com/office/powerpoint/2010/main" val="3927758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368D-1999-B7F8-5B15-222A5B985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62B1EE-138C-F996-8389-17D6CD016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2057400"/>
            <a:ext cx="9677400" cy="1905000"/>
          </a:xfrm>
        </p:spPr>
        <p:txBody>
          <a:bodyPr lIns="91440" tIns="45720" rIns="91440" bIns="45720" anchor="t">
            <a:normAutofit/>
          </a:bodyPr>
          <a:lstStyle/>
          <a:p>
            <a:pPr fontAlgn="base"/>
            <a:r>
              <a:rPr lang="en-US" sz="4800">
                <a:latin typeface="+mn-lt"/>
              </a:rPr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113629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CE-F5C5-B582-E562-3C33781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FF04-2D5A-3439-5F53-502D327751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Clr>
                <a:srgbClr val="2D737E"/>
              </a:buClr>
              <a:buNone/>
            </a:pPr>
            <a:r>
              <a:rPr lang="en-US">
                <a:latin typeface="Franklin Gothic Book"/>
              </a:rPr>
              <a:t>What does implementing the UAC role look like for you?</a:t>
            </a: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CE-F5C5-B582-E562-3C33781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FF04-2D5A-3439-5F53-502D327751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Questions for your peers?</a:t>
            </a:r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Questions for NCCEH staff?</a:t>
            </a:r>
          </a:p>
          <a:p>
            <a:pPr marL="0" indent="0">
              <a:buClr>
                <a:srgbClr val="2D737E"/>
              </a:buClr>
              <a:buNone/>
            </a:pPr>
            <a:endParaRPr lang="en-US"/>
          </a:p>
          <a:p>
            <a:pPr>
              <a:buClr>
                <a:srgbClr val="2D737E"/>
              </a:buClr>
            </a:pPr>
            <a:r>
              <a:rPr lang="en-US">
                <a:latin typeface="Franklin Gothic Book"/>
              </a:rPr>
              <a:t>Question for YOU</a:t>
            </a:r>
          </a:p>
          <a:p>
            <a:pPr lvl="1">
              <a:buClr>
                <a:srgbClr val="2D737E"/>
              </a:buClr>
            </a:pPr>
            <a:r>
              <a:rPr lang="en-US">
                <a:latin typeface="Franklin Gothic Book"/>
              </a:rPr>
              <a:t>Does the first Tuesday at 1 PM work well or is there another day that works better?</a:t>
            </a:r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  <a:p>
            <a:pPr>
              <a:buClr>
                <a:srgbClr val="2D737E"/>
              </a:buClr>
            </a:pPr>
            <a:endParaRPr lang="en-US"/>
          </a:p>
          <a:p>
            <a:pPr marL="0" indent="0">
              <a:buClr>
                <a:srgbClr val="2D737E"/>
              </a:buCl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4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1AEBD14-2959-4E2B-B860-E16D16786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2057400"/>
            <a:ext cx="9677400" cy="1905000"/>
          </a:xfrm>
        </p:spPr>
        <p:txBody>
          <a:bodyPr>
            <a:normAutofit/>
          </a:bodyPr>
          <a:lstStyle/>
          <a:p>
            <a:pPr fontAlgn="base"/>
            <a:r>
              <a:rPr lang="en-US" sz="4800">
                <a:latin typeface="+mn-lt"/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2489534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2DCE-F5C5-B582-E562-3C33781D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FF04-2D5A-3439-5F53-502D3277516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/>
              <a:t>July 8</a:t>
            </a:r>
            <a:r>
              <a:rPr lang="en-US" baseline="30000"/>
              <a:t>th</a:t>
            </a:r>
            <a:r>
              <a:rPr lang="en-US"/>
              <a:t> at 1 pm is our next meeting!</a:t>
            </a:r>
          </a:p>
        </p:txBody>
      </p:sp>
    </p:spTree>
    <p:extLst>
      <p:ext uri="{BB962C8B-B14F-4D97-AF65-F5344CB8AC3E}">
        <p14:creationId xmlns:p14="http://schemas.microsoft.com/office/powerpoint/2010/main" val="156888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999526E-EF8A-4263-BCDA-D523640FC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defTabSz="685785">
              <a:lnSpc>
                <a:spcPct val="90000"/>
              </a:lnSpc>
              <a:spcBef>
                <a:spcPts val="751"/>
              </a:spcBef>
              <a:buClrTx/>
              <a:buSzTx/>
            </a:pPr>
            <a:r>
              <a:rPr lang="en-US" sz="4400" b="1">
                <a:solidFill>
                  <a:prstClr val="white"/>
                </a:solidFill>
                <a:latin typeface="Calibri" panose="020F0502020204030204"/>
              </a:rPr>
              <a:t>Agenda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0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C855-51D1-4C07-8CF0-8A8A78C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E22E-A511-4C02-9B63-28E312CB70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fontAlgn="base"/>
            <a:r>
              <a:rPr lang="en-US" sz="2800">
                <a:solidFill>
                  <a:srgbClr val="767171"/>
                </a:solidFill>
                <a:latin typeface="+mn-lt"/>
              </a:rPr>
              <a:t>Introductions</a:t>
            </a:r>
          </a:p>
          <a:p>
            <a:r>
              <a:rPr lang="en-US" sz="2800">
                <a:solidFill>
                  <a:srgbClr val="767171"/>
                </a:solidFill>
                <a:latin typeface="+mn-lt"/>
              </a:rPr>
              <a:t>Roles and Responsibilities </a:t>
            </a:r>
            <a:endParaRPr lang="en-US"/>
          </a:p>
          <a:p>
            <a:r>
              <a:rPr lang="en-US" sz="2800">
                <a:solidFill>
                  <a:srgbClr val="767171"/>
                </a:solidFill>
                <a:latin typeface="+mn-lt"/>
              </a:rPr>
              <a:t>UAC Planning &amp; Training Webinar Overview</a:t>
            </a:r>
          </a:p>
          <a:p>
            <a:r>
              <a:rPr lang="en-US" sz="2800">
                <a:solidFill>
                  <a:srgbClr val="767171"/>
                </a:solidFill>
                <a:latin typeface="+mn-lt"/>
              </a:rPr>
              <a:t>PIT Count</a:t>
            </a:r>
          </a:p>
          <a:p>
            <a:r>
              <a:rPr lang="en-US" sz="2800">
                <a:solidFill>
                  <a:srgbClr val="767171"/>
                </a:solidFill>
              </a:rPr>
              <a:t>Asynchronous Orientation Idea</a:t>
            </a:r>
            <a:endParaRPr lang="en-US" sz="2800">
              <a:solidFill>
                <a:srgbClr val="767171"/>
              </a:solidFill>
              <a:latin typeface="+mn-lt"/>
            </a:endParaRPr>
          </a:p>
          <a:p>
            <a:r>
              <a:rPr lang="en-US" sz="2800">
                <a:solidFill>
                  <a:srgbClr val="767171"/>
                </a:solidFill>
                <a:latin typeface="+mn-lt"/>
              </a:rPr>
              <a:t>Discussion</a:t>
            </a:r>
          </a:p>
          <a:p>
            <a:pPr fontAlgn="base"/>
            <a:r>
              <a:rPr lang="en-US" sz="2800">
                <a:solidFill>
                  <a:srgbClr val="767171"/>
                </a:solidFill>
                <a:latin typeface="+mn-lt"/>
              </a:rPr>
              <a:t>Next Steps and Reminders</a:t>
            </a:r>
          </a:p>
          <a:p>
            <a:pPr marL="0" indent="0">
              <a:buNone/>
            </a:pPr>
            <a:endParaRPr lang="en-US" sz="2800">
              <a:solidFill>
                <a:srgbClr val="767171"/>
              </a:solidFill>
            </a:endParaRPr>
          </a:p>
          <a:p>
            <a:pPr fontAlgn="base"/>
            <a:endParaRPr lang="en-US" sz="280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US" sz="2800">
              <a:solidFill>
                <a:srgbClr val="000000"/>
              </a:solidFill>
            </a:endParaRPr>
          </a:p>
          <a:p>
            <a:pPr fontAlgn="base"/>
            <a:endParaRPr lang="en-US" sz="2800">
              <a:solidFill>
                <a:srgbClr val="000000"/>
              </a:solidFill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EF0F15-BC94-479A-8427-93CF8BA37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fontAlgn="base"/>
            <a:r>
              <a:rPr lang="en-US" sz="4400">
                <a:latin typeface="+mn-lt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61741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C855-51D1-4C07-8CF0-8A8A78C3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91440" anchor="b" anchorCtr="0">
            <a:normAutofit/>
          </a:bodyPr>
          <a:lstStyle/>
          <a:p>
            <a:r>
              <a:rPr lang="en-US">
                <a:latin typeface="Franklin Gothic Medium"/>
              </a:rPr>
              <a:t>Introductions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E22E-A511-4C02-9B63-28E312CB70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fontAlgn="base">
              <a:buNone/>
            </a:pPr>
            <a:r>
              <a:rPr lang="en-US" sz="2800">
                <a:solidFill>
                  <a:srgbClr val="767171"/>
                </a:solidFill>
                <a:latin typeface="+mn-lt"/>
              </a:rPr>
              <a:t>Please introduce yourself and share the following:</a:t>
            </a:r>
          </a:p>
          <a:p>
            <a:r>
              <a:rPr lang="en-US" sz="2800">
                <a:solidFill>
                  <a:srgbClr val="767171"/>
                </a:solidFill>
                <a:latin typeface="Franklin Gothic Book"/>
              </a:rPr>
              <a:t>Name and pronouns</a:t>
            </a:r>
            <a:endParaRPr lang="en-US" sz="2800">
              <a:solidFill>
                <a:srgbClr val="767171"/>
              </a:solidFill>
            </a:endParaRPr>
          </a:p>
          <a:p>
            <a:r>
              <a:rPr lang="en-US" sz="2800">
                <a:solidFill>
                  <a:srgbClr val="767171"/>
                </a:solidFill>
                <a:latin typeface="Franklin Gothic Book"/>
              </a:rPr>
              <a:t>Agency and/or role in the community</a:t>
            </a:r>
          </a:p>
          <a:p>
            <a:pPr marL="0" indent="0">
              <a:buNone/>
            </a:pPr>
            <a:endParaRPr lang="en-US" sz="2800">
              <a:solidFill>
                <a:srgbClr val="767171"/>
              </a:solidFill>
            </a:endParaRPr>
          </a:p>
          <a:p>
            <a:pPr marL="0" indent="0">
              <a:buNone/>
            </a:pPr>
            <a:endParaRPr lang="en-US" sz="2800">
              <a:solidFill>
                <a:srgbClr val="767171"/>
              </a:solidFill>
            </a:endParaRPr>
          </a:p>
          <a:p>
            <a:pPr fontAlgn="base"/>
            <a:endParaRPr lang="en-US" sz="280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US" sz="2800">
              <a:solidFill>
                <a:srgbClr val="000000"/>
              </a:solidFill>
            </a:endParaRPr>
          </a:p>
          <a:p>
            <a:pPr fontAlgn="base"/>
            <a:endParaRPr lang="en-US" sz="2800">
              <a:solidFill>
                <a:srgbClr val="000000"/>
              </a:solidFill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4EF0F15-BC94-479A-8427-93CF8BA37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fontAlgn="base"/>
            <a:r>
              <a:rPr lang="en-US" sz="4400">
                <a:latin typeface="+mn-lt"/>
              </a:rPr>
              <a:t>Roles and Responsibilities </a:t>
            </a:r>
          </a:p>
        </p:txBody>
      </p:sp>
    </p:spTree>
    <p:extLst>
      <p:ext uri="{BB962C8B-B14F-4D97-AF65-F5344CB8AC3E}">
        <p14:creationId xmlns:p14="http://schemas.microsoft.com/office/powerpoint/2010/main" val="6630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C0C19-0576-A1C0-0961-810ED327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4729-0F7B-2E58-6D46-39095167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Unsheltered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8507-B18D-F13B-4E7D-EB8B470F0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 fontAlgn="base">
              <a:buNone/>
            </a:pPr>
            <a:r>
              <a:rPr lang="en-US" sz="2400"/>
              <a:t>Unsheltered Homelessness is defined by HUD:​</a:t>
            </a:r>
          </a:p>
          <a:p>
            <a:pPr marL="0" indent="0" fontAlgn="base">
              <a:buNone/>
            </a:pPr>
            <a:endParaRPr lang="en-US" sz="2400"/>
          </a:p>
          <a:p>
            <a:pPr marL="0" indent="0" fontAlgn="base">
              <a:buNone/>
            </a:pPr>
            <a:r>
              <a:rPr lang="en-US" sz="2400"/>
              <a:t>"Place not meant for habitation (e.g., a vehicle, an abandoned building, bus/train/subway station/airport or anywhere outside)​”</a:t>
            </a:r>
          </a:p>
          <a:p>
            <a:pPr marL="0" indent="0" fontAlgn="base">
              <a:buNone/>
            </a:pPr>
            <a:endParaRPr lang="en-US" sz="2400"/>
          </a:p>
          <a:p>
            <a:pPr marL="0" indent="0" fontAlgn="base">
              <a:buNone/>
            </a:pPr>
            <a:r>
              <a:rPr lang="en-US" sz="2400"/>
              <a:t>This is one way to be in HUD’s “Category 1: Literally Homeless”, which is part of the definition of homelessness for program and service eligibility.  </a:t>
            </a:r>
          </a:p>
          <a:p>
            <a:pPr marL="0" indent="0" fontAlgn="base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57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F32-7B32-F5D5-A0A8-2A80C81B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Unsheltered Access Coordination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6EBB-779B-B3FC-C200-7E863E131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767171"/>
                </a:solidFill>
                <a:effectLst/>
                <a:latin typeface="+mn-lt"/>
              </a:rPr>
              <a:t>Work to identify, connect, and house people experiencing unsheltered homelessness is a </a:t>
            </a:r>
            <a:r>
              <a:rPr lang="en-US" sz="2400" b="1" i="0">
                <a:solidFill>
                  <a:srgbClr val="767171"/>
                </a:solidFill>
                <a:effectLst/>
                <a:latin typeface="+mn-lt"/>
              </a:rPr>
              <a:t>year-round effort</a:t>
            </a:r>
            <a:r>
              <a:rPr lang="en-US" sz="2400" b="0" i="0">
                <a:solidFill>
                  <a:srgbClr val="767171"/>
                </a:solidFill>
                <a:effectLst/>
                <a:latin typeface="+mn-lt"/>
              </a:rPr>
              <a:t>!​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767171"/>
                </a:solidFill>
                <a:effectLst/>
                <a:latin typeface="+mn-lt"/>
              </a:rPr>
              <a:t>Regional Committees need to work collaboratively to meet their goals – no single person or agency can do this work alone.​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767171"/>
                </a:solidFill>
                <a:effectLst/>
                <a:latin typeface="+mn-lt"/>
              </a:rPr>
              <a:t>UAC should include a mix of assertive &amp; passive outreach at regular intervals​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767171"/>
                </a:solidFill>
                <a:effectLst/>
                <a:latin typeface="+mn-lt"/>
              </a:rPr>
              <a:t>Identified people should be assessed &amp; referred to the CE system by-name list.​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767171"/>
                </a:solidFill>
                <a:effectLst/>
                <a:latin typeface="+mn-lt"/>
              </a:rPr>
              <a:t>Someone should be assigned to regularly check-in with each person identified &amp; help them navigate to the services they need.​</a:t>
            </a:r>
          </a:p>
        </p:txBody>
      </p:sp>
    </p:spTree>
    <p:extLst>
      <p:ext uri="{BB962C8B-B14F-4D97-AF65-F5344CB8AC3E}">
        <p14:creationId xmlns:p14="http://schemas.microsoft.com/office/powerpoint/2010/main" val="38792390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NCCEH Template">
      <a:dk1>
        <a:srgbClr val="2D737E"/>
      </a:dk1>
      <a:lt1>
        <a:sysClr val="window" lastClr="FFFFFF"/>
      </a:lt1>
      <a:dk2>
        <a:srgbClr val="726E6E"/>
      </a:dk2>
      <a:lt2>
        <a:srgbClr val="E7E6E6"/>
      </a:lt2>
      <a:accent1>
        <a:srgbClr val="2D737E"/>
      </a:accent1>
      <a:accent2>
        <a:srgbClr val="88C1CF"/>
      </a:accent2>
      <a:accent3>
        <a:srgbClr val="726E6E"/>
      </a:accent3>
      <a:accent4>
        <a:srgbClr val="A5A5A5"/>
      </a:accent4>
      <a:accent5>
        <a:srgbClr val="88C1CF"/>
      </a:accent5>
      <a:accent6>
        <a:srgbClr val="CDE8ED"/>
      </a:accent6>
      <a:hlink>
        <a:srgbClr val="2D737E"/>
      </a:hlink>
      <a:folHlink>
        <a:srgbClr val="2D737E"/>
      </a:folHlink>
    </a:clrScheme>
    <a:fontScheme name="BoS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_BoS_Slide_Template  -  Repaired" id="{C1FBA072-CADB-4DE6-AA8E-F396A6B3F0E8}" vid="{FB9D105E-33E4-4B38-99EB-71CB6A32A1D5}"/>
    </a:ext>
  </a:extLst>
</a:theme>
</file>

<file path=ppt/theme/theme2.xml><?xml version="1.0" encoding="utf-8"?>
<a:theme xmlns:a="http://schemas.openxmlformats.org/drawingml/2006/main" name="NCCEH Master, Section, and Text Layout">
  <a:themeElements>
    <a:clrScheme name="NCCEH Template">
      <a:dk1>
        <a:srgbClr val="2D737E"/>
      </a:dk1>
      <a:lt1>
        <a:sysClr val="window" lastClr="FFFFFF"/>
      </a:lt1>
      <a:dk2>
        <a:srgbClr val="726E6E"/>
      </a:dk2>
      <a:lt2>
        <a:srgbClr val="E7E6E6"/>
      </a:lt2>
      <a:accent1>
        <a:srgbClr val="2D737E"/>
      </a:accent1>
      <a:accent2>
        <a:srgbClr val="88C1CF"/>
      </a:accent2>
      <a:accent3>
        <a:srgbClr val="726E6E"/>
      </a:accent3>
      <a:accent4>
        <a:srgbClr val="A5A5A5"/>
      </a:accent4>
      <a:accent5>
        <a:srgbClr val="88C1CF"/>
      </a:accent5>
      <a:accent6>
        <a:srgbClr val="CDE8ED"/>
      </a:accent6>
      <a:hlink>
        <a:srgbClr val="2D737E"/>
      </a:hlink>
      <a:folHlink>
        <a:srgbClr val="2D73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_BoS_Slide_Template  -  Repaired" id="{C1FBA072-CADB-4DE6-AA8E-F396A6B3F0E8}" vid="{B9B9B4A6-07B9-46AA-89D9-2DE3A15B26AB}"/>
    </a:ext>
  </a:extLst>
</a:theme>
</file>

<file path=ppt/theme/theme3.xml><?xml version="1.0" encoding="utf-8"?>
<a:theme xmlns:a="http://schemas.openxmlformats.org/drawingml/2006/main" name="Blank Background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737E"/>
      </a:accent1>
      <a:accent2>
        <a:srgbClr val="ED7D31"/>
      </a:accent2>
      <a:accent3>
        <a:srgbClr val="A5A5A5"/>
      </a:accent3>
      <a:accent4>
        <a:srgbClr val="474747"/>
      </a:accent4>
      <a:accent5>
        <a:srgbClr val="88C1C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_BoS_Slide_Template  -  Repaired" id="{C1FBA072-CADB-4DE6-AA8E-F396A6B3F0E8}" vid="{507F83A8-563D-4A57-91F9-10B5E9E667AA}"/>
    </a:ext>
  </a:extLst>
</a:theme>
</file>

<file path=ppt/theme/theme4.xml><?xml version="1.0" encoding="utf-8"?>
<a:theme xmlns:a="http://schemas.openxmlformats.org/drawingml/2006/main" name="Quote Block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737E"/>
      </a:accent1>
      <a:accent2>
        <a:srgbClr val="ED7D31"/>
      </a:accent2>
      <a:accent3>
        <a:srgbClr val="A5A5A5"/>
      </a:accent3>
      <a:accent4>
        <a:srgbClr val="474747"/>
      </a:accent4>
      <a:accent5>
        <a:srgbClr val="88C1C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_BoS_Slide_Template  -  Repaired" id="{C1FBA072-CADB-4DE6-AA8E-F396A6B3F0E8}" vid="{E197F99C-7CCF-42B1-965C-5FCD3B4ACA74}"/>
    </a:ext>
  </a:extLst>
</a:theme>
</file>

<file path=ppt/theme/theme5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_BoS_Slide_Template  -  Repaired" id="{C1FBA072-CADB-4DE6-AA8E-F396A6B3F0E8}" vid="{35F4C09D-B705-47E0-A9B2-8527F6096668}"/>
    </a:ext>
  </a:extLst>
</a:theme>
</file>

<file path=ppt/theme/theme6.xml><?xml version="1.0" encoding="utf-8"?>
<a:theme xmlns:a="http://schemas.openxmlformats.org/drawingml/2006/main" name="NCCEH Master, Section, and Text Layout">
  <a:themeElements>
    <a:clrScheme name="NCCEH Template">
      <a:dk1>
        <a:srgbClr val="2D737E"/>
      </a:dk1>
      <a:lt1>
        <a:sysClr val="window" lastClr="FFFFFF"/>
      </a:lt1>
      <a:dk2>
        <a:srgbClr val="726E6E"/>
      </a:dk2>
      <a:lt2>
        <a:srgbClr val="E7E6E6"/>
      </a:lt2>
      <a:accent1>
        <a:srgbClr val="2D737E"/>
      </a:accent1>
      <a:accent2>
        <a:srgbClr val="88C1CF"/>
      </a:accent2>
      <a:accent3>
        <a:srgbClr val="726E6E"/>
      </a:accent3>
      <a:accent4>
        <a:srgbClr val="A5A5A5"/>
      </a:accent4>
      <a:accent5>
        <a:srgbClr val="88C1CF"/>
      </a:accent5>
      <a:accent6>
        <a:srgbClr val="CDE8ED"/>
      </a:accent6>
      <a:hlink>
        <a:srgbClr val="2D737E"/>
      </a:hlink>
      <a:folHlink>
        <a:srgbClr val="2D73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EH_2019 Guide Template" id="{8B4C4B5C-E69D-4F74-97CA-8E7C7826E31A}" vid="{C0A7C3E3-45E7-414F-A0BB-E5854FEBBE0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6b0203-40b3-4ae0-8284-bd269c2fbee7" xsi:nil="true"/>
    <lcf76f155ced4ddcb4097134ff3c332f xmlns="53927e87-1b32-475c-b281-99d885c5cde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CFAF44E3AB04A9A0E06B990BF752B" ma:contentTypeVersion="17" ma:contentTypeDescription="Create a new document." ma:contentTypeScope="" ma:versionID="614d52805768800abaf34585736fb1dd">
  <xsd:schema xmlns:xsd="http://www.w3.org/2001/XMLSchema" xmlns:xs="http://www.w3.org/2001/XMLSchema" xmlns:p="http://schemas.microsoft.com/office/2006/metadata/properties" xmlns:ns2="53927e87-1b32-475c-b281-99d885c5cde6" xmlns:ns3="e56b0203-40b3-4ae0-8284-bd269c2fbee7" targetNamespace="http://schemas.microsoft.com/office/2006/metadata/properties" ma:root="true" ma:fieldsID="f2c7444152318d046577e61d7f530da4" ns2:_="" ns3:_="">
    <xsd:import namespace="53927e87-1b32-475c-b281-99d885c5cde6"/>
    <xsd:import namespace="e56b0203-40b3-4ae0-8284-bd269c2fbe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27e87-1b32-475c-b281-99d885c5c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0233ef-df2a-47a5-ab0f-101b351e9c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b0203-40b3-4ae0-8284-bd269c2fbe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66abf02-c16f-435b-9281-72151a41bebb}" ma:internalName="TaxCatchAll" ma:showField="CatchAllData" ma:web="e56b0203-40b3-4ae0-8284-bd269c2fbe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E7DBE-8BB0-4E62-883B-EB13DB771C3E}">
  <ds:schemaRefs>
    <ds:schemaRef ds:uri="53927e87-1b32-475c-b281-99d885c5cde6"/>
    <ds:schemaRef ds:uri="e56b0203-40b3-4ae0-8284-bd269c2fbe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72A87E-1ADA-45BB-8057-4E5D9EFA95D0}">
  <ds:schemaRefs>
    <ds:schemaRef ds:uri="53927e87-1b32-475c-b281-99d885c5cde6"/>
    <ds:schemaRef ds:uri="e56b0203-40b3-4ae0-8284-bd269c2fbe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81AFFB9-3E65-43EE-9219-9464FB8133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NC_BoS_Slide_Template</Template>
  <Application>Microsoft Office PowerPoint</Application>
  <PresentationFormat>Widescreen</PresentationFormat>
  <Slides>28</Slides>
  <Notes>26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Equity</vt:lpstr>
      <vt:lpstr>NCCEH Master, Section, and Text Layout</vt:lpstr>
      <vt:lpstr>Blank Backgrounds</vt:lpstr>
      <vt:lpstr>Quote Blocks</vt:lpstr>
      <vt:lpstr>End Slides</vt:lpstr>
      <vt:lpstr>NCCEH Master, Section, and Text Layout</vt:lpstr>
      <vt:lpstr>PowerPoint Presentation</vt:lpstr>
      <vt:lpstr>Roll Call </vt:lpstr>
      <vt:lpstr>PowerPoint Presentation</vt:lpstr>
      <vt:lpstr>Agenda</vt:lpstr>
      <vt:lpstr>PowerPoint Presentation</vt:lpstr>
      <vt:lpstr>Introductions</vt:lpstr>
      <vt:lpstr>PowerPoint Presentation</vt:lpstr>
      <vt:lpstr>Unsheltered Homelessness</vt:lpstr>
      <vt:lpstr>Unsheltered Access Coordination Framework</vt:lpstr>
      <vt:lpstr>Year Round Connection</vt:lpstr>
      <vt:lpstr>Elected Unsheltered Access Coordinators play an essential facilitation role in the region.</vt:lpstr>
      <vt:lpstr>CE Leads are a key partner in regions to support planning &amp; implementation.</vt:lpstr>
      <vt:lpstr>Community stakeholders serve an important role implementing regional UAC plans.</vt:lpstr>
      <vt:lpstr>PowerPoint Presentation</vt:lpstr>
      <vt:lpstr>What is PIT Count?</vt:lpstr>
      <vt:lpstr>What does one day tell us?</vt:lpstr>
      <vt:lpstr>What does one day tell us?</vt:lpstr>
      <vt:lpstr>What does one day tell us?</vt:lpstr>
      <vt:lpstr>PowerPoint Presentation</vt:lpstr>
      <vt:lpstr>UAC Planning &amp; Training Webinar</vt:lpstr>
      <vt:lpstr>UAC Planning &amp; Training Webinar</vt:lpstr>
      <vt:lpstr>UAC Planning &amp; Training Webinar</vt:lpstr>
      <vt:lpstr>Resource </vt:lpstr>
      <vt:lpstr>PowerPoint Presentation</vt:lpstr>
      <vt:lpstr>Discussion</vt:lpstr>
      <vt:lpstr>Questions</vt:lpstr>
      <vt:lpstr>PowerPoint Presentation</vt:lpstr>
      <vt:lpstr>Reminders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Balance of State Continuum of Care</dc:title>
  <dc:creator>Andrea Carey</dc:creator>
  <cp:revision>2</cp:revision>
  <cp:lastPrinted>2016-04-04T22:18:44Z</cp:lastPrinted>
  <dcterms:created xsi:type="dcterms:W3CDTF">2021-06-16T18:05:24Z</dcterms:created>
  <dcterms:modified xsi:type="dcterms:W3CDTF">2025-06-17T20:50:12Z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0x0101008D3CFAF44E3AB04A9A0E06B990BF752B</vt:lpwstr>
  </property>
  <property fmtid="{D5CDD505-2E9C-101B-9397-08002B2CF9AE}" pid="3" name="MediaServiceImageTags">
    <vt:lpwstr/>
  </property>
</Properties>
</file>