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7"/>
  </p:notesMasterIdLst>
  <p:handoutMasterIdLst>
    <p:handoutMasterId r:id="rId38"/>
  </p:handoutMasterIdLst>
  <p:sldIdLst>
    <p:sldId id="924" r:id="rId2"/>
    <p:sldId id="925" r:id="rId3"/>
    <p:sldId id="952" r:id="rId4"/>
    <p:sldId id="953" r:id="rId5"/>
    <p:sldId id="926" r:id="rId6"/>
    <p:sldId id="949" r:id="rId7"/>
    <p:sldId id="927" r:id="rId8"/>
    <p:sldId id="947" r:id="rId9"/>
    <p:sldId id="948" r:id="rId10"/>
    <p:sldId id="950" r:id="rId11"/>
    <p:sldId id="928" r:id="rId12"/>
    <p:sldId id="929" r:id="rId13"/>
    <p:sldId id="951" r:id="rId14"/>
    <p:sldId id="937" r:id="rId15"/>
    <p:sldId id="931" r:id="rId16"/>
    <p:sldId id="932" r:id="rId17"/>
    <p:sldId id="933" r:id="rId18"/>
    <p:sldId id="934" r:id="rId19"/>
    <p:sldId id="935" r:id="rId20"/>
    <p:sldId id="936" r:id="rId21"/>
    <p:sldId id="944" r:id="rId22"/>
    <p:sldId id="938" r:id="rId23"/>
    <p:sldId id="647" r:id="rId24"/>
    <p:sldId id="649" r:id="rId25"/>
    <p:sldId id="650" r:id="rId26"/>
    <p:sldId id="940" r:id="rId27"/>
    <p:sldId id="941" r:id="rId28"/>
    <p:sldId id="942" r:id="rId29"/>
    <p:sldId id="943" r:id="rId30"/>
    <p:sldId id="945" r:id="rId31"/>
    <p:sldId id="956" r:id="rId32"/>
    <p:sldId id="957" r:id="rId33"/>
    <p:sldId id="954" r:id="rId34"/>
    <p:sldId id="939" r:id="rId35"/>
    <p:sldId id="955"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nise Neunaber" initials="DN" lastIdx="37" clrIdx="0"/>
  <p:cmAuthor id="7" name="Brian" initials="B" lastIdx="2" clrIdx="7">
    <p:extLst>
      <p:ext uri="{19B8F6BF-5375-455C-9EA6-DF929625EA0E}">
        <p15:presenceInfo xmlns:p15="http://schemas.microsoft.com/office/powerpoint/2012/main" userId="Brian" providerId="None"/>
      </p:ext>
    </p:extLst>
  </p:cmAuthor>
  <p:cmAuthor id="1" name="Emila" initials="ES" lastIdx="4" clrIdx="1"/>
  <p:cmAuthor id="8" name="Ehren Dohler" initials="ED" lastIdx="1" clrIdx="8">
    <p:extLst>
      <p:ext uri="{19B8F6BF-5375-455C-9EA6-DF929625EA0E}">
        <p15:presenceInfo xmlns:p15="http://schemas.microsoft.com/office/powerpoint/2012/main" userId="Ehren Dohler" providerId="None"/>
      </p:ext>
    </p:extLst>
  </p:cmAuthor>
  <p:cmAuthor id="2" name="Corey" initials="cer" lastIdx="49" clrIdx="2"/>
  <p:cmAuthor id="9" name="Ehren Dohler" initials="ED [2]" lastIdx="3" clrIdx="9">
    <p:extLst>
      <p:ext uri="{19B8F6BF-5375-455C-9EA6-DF929625EA0E}">
        <p15:presenceInfo xmlns:p15="http://schemas.microsoft.com/office/powerpoint/2012/main" userId="3653b5edfea3fa88" providerId="Windows Live"/>
      </p:ext>
    </p:extLst>
  </p:cmAuthor>
  <p:cmAuthor id="3" name="Denise Neunaber" initials="" lastIdx="6" clrIdx="3"/>
  <p:cmAuthor id="4" name="Emily Carmody" initials="EC" lastIdx="54" clrIdx="4"/>
  <p:cmAuthor id="5" name="Emily Kahn" initials="" lastIdx="6" clrIdx="5"/>
  <p:cmAuthor id="6" name="Nancy" initials="N"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A"/>
    <a:srgbClr val="FFFF99"/>
    <a:srgbClr val="FF99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80376" autoAdjust="0"/>
  </p:normalViewPr>
  <p:slideViewPr>
    <p:cSldViewPr>
      <p:cViewPr varScale="1">
        <p:scale>
          <a:sx n="114" d="100"/>
          <a:sy n="114" d="100"/>
        </p:scale>
        <p:origin x="1386" y="84"/>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2C2A688-A88B-495C-AD0E-8E37C1DC6E08}" type="datetimeFigureOut">
              <a:rPr lang="en-US" smtClean="0"/>
              <a:t>9/18/2019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50A3859-9F5A-4956-88E5-D62D50051176}" type="slidenum">
              <a:rPr lang="en-US" smtClean="0"/>
              <a:t>‹#›</a:t>
            </a:fld>
            <a:endParaRPr lang="en-US" dirty="0"/>
          </a:p>
        </p:txBody>
      </p:sp>
    </p:spTree>
    <p:extLst>
      <p:ext uri="{BB962C8B-B14F-4D97-AF65-F5344CB8AC3E}">
        <p14:creationId xmlns:p14="http://schemas.microsoft.com/office/powerpoint/2010/main" val="252720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64E7651-164D-415D-847F-5690AE6978EB}" type="datetimeFigureOut">
              <a:rPr lang="en-US" smtClean="0"/>
              <a:pPr/>
              <a:t>9/18/2019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E3E0ED6-3EAF-430E-9620-8A5333A56CF1}" type="slidenum">
              <a:rPr lang="en-US" smtClean="0"/>
              <a:pPr/>
              <a:t>‹#›</a:t>
            </a:fld>
            <a:endParaRPr lang="en-US" dirty="0"/>
          </a:p>
        </p:txBody>
      </p:sp>
    </p:spTree>
    <p:extLst>
      <p:ext uri="{BB962C8B-B14F-4D97-AF65-F5344CB8AC3E}">
        <p14:creationId xmlns:p14="http://schemas.microsoft.com/office/powerpoint/2010/main" val="1443540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036D428-70FE-4142-A3D6-A5111F6D90BE}"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3429000" y="1505930"/>
            <a:ext cx="5257800" cy="1470025"/>
          </a:xfrm>
        </p:spPr>
        <p:txBody>
          <a:bodyPr anchor="ctr"/>
          <a:lstStyle>
            <a:lvl1pPr algn="ctr">
              <a:defRPr lang="en-US" dirty="0">
                <a:solidFill>
                  <a:srgbClr val="FFFFFF"/>
                </a:solidFill>
              </a:defRPr>
            </a:lvl1pPr>
          </a:lstStyle>
          <a:p>
            <a:r>
              <a:rPr kumimoji="0" lang="en-US"/>
              <a:t>Click to edit Master title style</a:t>
            </a:r>
            <a:endParaRPr kumimoji="0" lang="en-US" dirty="0"/>
          </a:p>
        </p:txBody>
      </p:sp>
      <p:pic>
        <p:nvPicPr>
          <p:cNvPr id="2" name="Picture 1"/>
          <p:cNvPicPr>
            <a:picLocks noChangeAspect="1"/>
          </p:cNvPicPr>
          <p:nvPr userDrawn="1"/>
        </p:nvPicPr>
        <p:blipFill>
          <a:blip r:embed="rId2" cstate="print">
            <a:clrChange>
              <a:clrFrom>
                <a:srgbClr val="FFFFFE"/>
              </a:clrFrom>
              <a:clrTo>
                <a:srgbClr val="FFFFFE">
                  <a:alpha val="0"/>
                </a:srgbClr>
              </a:clrTo>
            </a:clrChange>
            <a:biLevel thresh="25000"/>
            <a:extLst>
              <a:ext uri="{28A0092B-C50C-407E-A947-70E740481C1C}">
                <a14:useLocalDpi xmlns:a14="http://schemas.microsoft.com/office/drawing/2010/main" val="0"/>
              </a:ext>
            </a:extLst>
          </a:blip>
          <a:stretch>
            <a:fillRect/>
          </a:stretch>
        </p:blipFill>
        <p:spPr>
          <a:xfrm>
            <a:off x="457200" y="1132609"/>
            <a:ext cx="2971800" cy="229639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36D428-70FE-4142-A3D6-A5111F6D90B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36D428-70FE-4142-A3D6-A5111F6D90B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36D428-70FE-4142-A3D6-A5111F6D90BE}"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normAutofit/>
          </a:bodyPr>
          <a:lstStyle>
            <a:lvl1pPr>
              <a:defRPr sz="2800"/>
            </a:lvl1pPr>
            <a:lvl2pPr>
              <a:defRPr sz="28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3" name="Picture 2"/>
          <p:cNvPicPr>
            <a:picLocks noChangeAspect="1"/>
          </p:cNvPicPr>
          <p:nvPr userDrawn="1"/>
        </p:nvPicPr>
        <p:blipFill>
          <a:blip r:embed="rId2" cstate="print">
            <a:clrChange>
              <a:clrFrom>
                <a:srgbClr val="FFFFFE"/>
              </a:clrFrom>
              <a:clrTo>
                <a:srgbClr val="FFFF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7391400" y="5943600"/>
            <a:ext cx="1389529" cy="107372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C036D428-70FE-4142-A3D6-A5111F6D90B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36D428-70FE-4142-A3D6-A5111F6D90BE}"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36D428-70FE-4142-A3D6-A5111F6D90BE}"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036D428-70FE-4142-A3D6-A5111F6D90B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036D428-70FE-4142-A3D6-A5111F6D90B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36D428-70FE-4142-A3D6-A5111F6D90BE}"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0A843B74-8E86-45B3-9A0B-15D2D1BD60B2}" type="datetimeFigureOut">
              <a:rPr lang="en-US" smtClean="0"/>
              <a:pPr/>
              <a:t>9/18/2019</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C036D428-70FE-4142-A3D6-A5111F6D90BE}"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A843B74-8E86-45B3-9A0B-15D2D1BD60B2}" type="datetimeFigureOut">
              <a:rPr lang="en-US" smtClean="0"/>
              <a:pPr/>
              <a:t>9/18/2019</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036D428-70FE-4142-A3D6-A5111F6D90B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accounting@ncceh.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ncceh.org/files/859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SSO-CE 101</a:t>
            </a:r>
          </a:p>
          <a:p>
            <a:r>
              <a:rPr lang="en-US" dirty="0"/>
              <a:t>September 19, 2019</a:t>
            </a:r>
          </a:p>
        </p:txBody>
      </p:sp>
      <p:sp>
        <p:nvSpPr>
          <p:cNvPr id="3" name="Title 2"/>
          <p:cNvSpPr>
            <a:spLocks noGrp="1"/>
          </p:cNvSpPr>
          <p:nvPr>
            <p:ph type="ctrTitle"/>
          </p:nvPr>
        </p:nvSpPr>
        <p:spPr/>
        <p:txBody>
          <a:bodyPr/>
          <a:lstStyle/>
          <a:p>
            <a:r>
              <a:rPr lang="en-US" dirty="0"/>
              <a:t>NC Balance of State Continuum of Care</a:t>
            </a:r>
          </a:p>
        </p:txBody>
      </p:sp>
    </p:spTree>
    <p:extLst>
      <p:ext uri="{BB962C8B-B14F-4D97-AF65-F5344CB8AC3E}">
        <p14:creationId xmlns:p14="http://schemas.microsoft.com/office/powerpoint/2010/main" val="773582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E80E9-CB88-4F53-961F-DA919DED088C}"/>
              </a:ext>
            </a:extLst>
          </p:cNvPr>
          <p:cNvSpPr>
            <a:spLocks noGrp="1"/>
          </p:cNvSpPr>
          <p:nvPr>
            <p:ph type="title"/>
          </p:nvPr>
        </p:nvSpPr>
        <p:spPr/>
        <p:txBody>
          <a:bodyPr/>
          <a:lstStyle/>
          <a:p>
            <a:r>
              <a:rPr lang="en-US" dirty="0"/>
              <a:t>Regulations and Guidance</a:t>
            </a:r>
          </a:p>
        </p:txBody>
      </p:sp>
      <p:sp>
        <p:nvSpPr>
          <p:cNvPr id="3" name="Text Placeholder 2">
            <a:extLst>
              <a:ext uri="{FF2B5EF4-FFF2-40B4-BE49-F238E27FC236}">
                <a16:creationId xmlns:a16="http://schemas.microsoft.com/office/drawing/2014/main" id="{0FD0BB1F-B781-43B6-88A4-22F41B5079F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63690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8F2CF-8874-4F09-9151-CCB91565D9A1}"/>
              </a:ext>
            </a:extLst>
          </p:cNvPr>
          <p:cNvSpPr>
            <a:spLocks noGrp="1"/>
          </p:cNvSpPr>
          <p:nvPr>
            <p:ph type="title"/>
          </p:nvPr>
        </p:nvSpPr>
        <p:spPr/>
        <p:txBody>
          <a:bodyPr/>
          <a:lstStyle/>
          <a:p>
            <a:r>
              <a:rPr lang="en-US" dirty="0"/>
              <a:t>Regulations and Guidance</a:t>
            </a:r>
          </a:p>
        </p:txBody>
      </p:sp>
      <p:sp>
        <p:nvSpPr>
          <p:cNvPr id="3" name="Content Placeholder 2">
            <a:extLst>
              <a:ext uri="{FF2B5EF4-FFF2-40B4-BE49-F238E27FC236}">
                <a16:creationId xmlns:a16="http://schemas.microsoft.com/office/drawing/2014/main" id="{592A23F6-BD2B-4366-9BEB-8000D3A8B7BF}"/>
              </a:ext>
            </a:extLst>
          </p:cNvPr>
          <p:cNvSpPr>
            <a:spLocks noGrp="1"/>
          </p:cNvSpPr>
          <p:nvPr>
            <p:ph sz="quarter" idx="1"/>
          </p:nvPr>
        </p:nvSpPr>
        <p:spPr/>
        <p:txBody>
          <a:bodyPr/>
          <a:lstStyle/>
          <a:p>
            <a:r>
              <a:rPr lang="en-US" dirty="0" err="1"/>
              <a:t>CoC</a:t>
            </a:r>
            <a:r>
              <a:rPr lang="en-US" dirty="0"/>
              <a:t> Interim Rule: Establishes CE requirements and SSO requirements</a:t>
            </a:r>
          </a:p>
          <a:p>
            <a:r>
              <a:rPr lang="en-US" dirty="0"/>
              <a:t>HUD CPD Notice 2017-1: Establishes additional CE requirements</a:t>
            </a:r>
          </a:p>
          <a:p>
            <a:r>
              <a:rPr lang="en-US" dirty="0"/>
              <a:t>HUD monitoring exhibits: implements HUD rules</a:t>
            </a:r>
          </a:p>
          <a:p>
            <a:r>
              <a:rPr lang="en-US" dirty="0" err="1"/>
              <a:t>CoC</a:t>
            </a:r>
            <a:r>
              <a:rPr lang="en-US" dirty="0"/>
              <a:t> CE Written Standards and Regional Plan: Establish local policies and procedures for operating CE</a:t>
            </a:r>
          </a:p>
          <a:p>
            <a:r>
              <a:rPr lang="en-US" dirty="0"/>
              <a:t>SSO-CE Policies and Procedures</a:t>
            </a:r>
          </a:p>
          <a:p>
            <a:endParaRPr lang="en-US" dirty="0"/>
          </a:p>
        </p:txBody>
      </p:sp>
    </p:spTree>
    <p:extLst>
      <p:ext uri="{BB962C8B-B14F-4D97-AF65-F5344CB8AC3E}">
        <p14:creationId xmlns:p14="http://schemas.microsoft.com/office/powerpoint/2010/main" val="54223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18961-F910-41E7-990E-40EA8FD31925}"/>
              </a:ext>
            </a:extLst>
          </p:cNvPr>
          <p:cNvSpPr>
            <a:spLocks noGrp="1"/>
          </p:cNvSpPr>
          <p:nvPr>
            <p:ph type="title"/>
          </p:nvPr>
        </p:nvSpPr>
        <p:spPr/>
        <p:txBody>
          <a:bodyPr/>
          <a:lstStyle/>
          <a:p>
            <a:r>
              <a:rPr lang="en-US" dirty="0"/>
              <a:t>CE requirements:</a:t>
            </a:r>
          </a:p>
        </p:txBody>
      </p:sp>
      <p:sp>
        <p:nvSpPr>
          <p:cNvPr id="3" name="Content Placeholder 2">
            <a:extLst>
              <a:ext uri="{FF2B5EF4-FFF2-40B4-BE49-F238E27FC236}">
                <a16:creationId xmlns:a16="http://schemas.microsoft.com/office/drawing/2014/main" id="{ECD9405C-9ABA-4A79-A427-68E5D409F94D}"/>
              </a:ext>
            </a:extLst>
          </p:cNvPr>
          <p:cNvSpPr>
            <a:spLocks noGrp="1"/>
          </p:cNvSpPr>
          <p:nvPr>
            <p:ph sz="quarter" idx="1"/>
          </p:nvPr>
        </p:nvSpPr>
        <p:spPr/>
        <p:txBody>
          <a:bodyPr>
            <a:normAutofit/>
          </a:bodyPr>
          <a:lstStyle/>
          <a:p>
            <a:pPr>
              <a:lnSpc>
                <a:spcPct val="90000"/>
              </a:lnSpc>
            </a:pPr>
            <a:r>
              <a:rPr lang="en-US" dirty="0"/>
              <a:t>Cover the entire geographic area claimed by the </a:t>
            </a:r>
            <a:r>
              <a:rPr lang="en-US" dirty="0" err="1"/>
              <a:t>CoC</a:t>
            </a:r>
            <a:r>
              <a:rPr lang="en-US" dirty="0"/>
              <a:t>; </a:t>
            </a:r>
          </a:p>
          <a:p>
            <a:pPr>
              <a:lnSpc>
                <a:spcPct val="90000"/>
              </a:lnSpc>
            </a:pPr>
            <a:r>
              <a:rPr lang="en-US" dirty="0"/>
              <a:t>Be easily accessed by individuals and families seeking housing or services; </a:t>
            </a:r>
          </a:p>
          <a:p>
            <a:pPr>
              <a:lnSpc>
                <a:spcPct val="90000"/>
              </a:lnSpc>
            </a:pPr>
            <a:r>
              <a:rPr lang="en-US" dirty="0"/>
              <a:t>Be well-advertised; </a:t>
            </a:r>
          </a:p>
          <a:p>
            <a:pPr>
              <a:lnSpc>
                <a:spcPct val="90000"/>
              </a:lnSpc>
            </a:pPr>
            <a:r>
              <a:rPr lang="en-US" dirty="0"/>
              <a:t>Include a comprehensive and standardized assessment tool; </a:t>
            </a:r>
          </a:p>
          <a:p>
            <a:pPr>
              <a:lnSpc>
                <a:spcPct val="90000"/>
              </a:lnSpc>
            </a:pPr>
            <a:r>
              <a:rPr lang="en-US" dirty="0"/>
              <a:t>Provide an initial, comprehensive assessment of individuals and families for housing and services; and, </a:t>
            </a:r>
          </a:p>
          <a:p>
            <a:endParaRPr lang="en-US" dirty="0"/>
          </a:p>
        </p:txBody>
      </p:sp>
    </p:spTree>
    <p:extLst>
      <p:ext uri="{BB962C8B-B14F-4D97-AF65-F5344CB8AC3E}">
        <p14:creationId xmlns:p14="http://schemas.microsoft.com/office/powerpoint/2010/main" val="3357162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F107F-05E8-40CA-8EC1-AB4E2213ED91}"/>
              </a:ext>
            </a:extLst>
          </p:cNvPr>
          <p:cNvSpPr>
            <a:spLocks noGrp="1"/>
          </p:cNvSpPr>
          <p:nvPr>
            <p:ph type="title"/>
          </p:nvPr>
        </p:nvSpPr>
        <p:spPr/>
        <p:txBody>
          <a:bodyPr>
            <a:normAutofit/>
          </a:bodyPr>
          <a:lstStyle/>
          <a:p>
            <a:r>
              <a:rPr lang="en-US" dirty="0"/>
              <a:t>CE requirements</a:t>
            </a:r>
          </a:p>
        </p:txBody>
      </p:sp>
      <p:sp>
        <p:nvSpPr>
          <p:cNvPr id="3" name="Content Placeholder 2">
            <a:extLst>
              <a:ext uri="{FF2B5EF4-FFF2-40B4-BE49-F238E27FC236}">
                <a16:creationId xmlns:a16="http://schemas.microsoft.com/office/drawing/2014/main" id="{C8B1E529-69C2-4E07-B274-38E623B9CD36}"/>
              </a:ext>
            </a:extLst>
          </p:cNvPr>
          <p:cNvSpPr>
            <a:spLocks noGrp="1"/>
          </p:cNvSpPr>
          <p:nvPr>
            <p:ph sz="quarter" idx="1"/>
          </p:nvPr>
        </p:nvSpPr>
        <p:spPr/>
        <p:txBody>
          <a:bodyPr/>
          <a:lstStyle/>
          <a:p>
            <a:r>
              <a:rPr lang="en-US" dirty="0"/>
              <a:t>Include a specific policy to guide the operation of the centralized or coordinated assessment system to address the needs of individuals and families who are fleeing, or attempting to flee, domestic violence, dating violence, sexual assault, or stalking, but who are seeking shelter or services from non-victim specific providers. </a:t>
            </a:r>
          </a:p>
          <a:p>
            <a:r>
              <a:rPr lang="en-US" dirty="0"/>
              <a:t>Offer standardized training</a:t>
            </a:r>
          </a:p>
          <a:p>
            <a:r>
              <a:rPr lang="en-US" dirty="0"/>
              <a:t>Accessible access points</a:t>
            </a:r>
          </a:p>
          <a:p>
            <a:r>
              <a:rPr lang="en-US" dirty="0"/>
              <a:t>Annual evaluation</a:t>
            </a:r>
          </a:p>
        </p:txBody>
      </p:sp>
    </p:spTree>
    <p:extLst>
      <p:ext uri="{BB962C8B-B14F-4D97-AF65-F5344CB8AC3E}">
        <p14:creationId xmlns:p14="http://schemas.microsoft.com/office/powerpoint/2010/main" val="3573948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76C27-28A5-4297-B128-43127C7DC263}"/>
              </a:ext>
            </a:extLst>
          </p:cNvPr>
          <p:cNvSpPr>
            <a:spLocks noGrp="1"/>
          </p:cNvSpPr>
          <p:nvPr>
            <p:ph type="title"/>
          </p:nvPr>
        </p:nvSpPr>
        <p:spPr/>
        <p:txBody>
          <a:bodyPr/>
          <a:lstStyle/>
          <a:p>
            <a:r>
              <a:rPr lang="en-US" dirty="0"/>
              <a:t>SSO-CE Policies and Procedures</a:t>
            </a:r>
          </a:p>
        </p:txBody>
      </p:sp>
      <p:sp>
        <p:nvSpPr>
          <p:cNvPr id="3" name="Text Placeholder 2">
            <a:extLst>
              <a:ext uri="{FF2B5EF4-FFF2-40B4-BE49-F238E27FC236}">
                <a16:creationId xmlns:a16="http://schemas.microsoft.com/office/drawing/2014/main" id="{ABC11846-2375-4E89-A647-383EA439058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43501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9246-EEE7-4BD6-81B2-1F00824AC85F}"/>
              </a:ext>
            </a:extLst>
          </p:cNvPr>
          <p:cNvSpPr>
            <a:spLocks noGrp="1"/>
          </p:cNvSpPr>
          <p:nvPr>
            <p:ph type="title"/>
          </p:nvPr>
        </p:nvSpPr>
        <p:spPr/>
        <p:txBody>
          <a:bodyPr/>
          <a:lstStyle/>
          <a:p>
            <a:r>
              <a:rPr lang="en-US" dirty="0"/>
              <a:t>SSO-CE Policies and Procedures</a:t>
            </a:r>
          </a:p>
        </p:txBody>
      </p:sp>
      <p:sp>
        <p:nvSpPr>
          <p:cNvPr id="3" name="Content Placeholder 2">
            <a:extLst>
              <a:ext uri="{FF2B5EF4-FFF2-40B4-BE49-F238E27FC236}">
                <a16:creationId xmlns:a16="http://schemas.microsoft.com/office/drawing/2014/main" id="{BDFCD223-BF84-4F66-98BC-D6F41DD7687F}"/>
              </a:ext>
            </a:extLst>
          </p:cNvPr>
          <p:cNvSpPr>
            <a:spLocks noGrp="1"/>
          </p:cNvSpPr>
          <p:nvPr>
            <p:ph sz="quarter" idx="1"/>
          </p:nvPr>
        </p:nvSpPr>
        <p:spPr/>
        <p:txBody>
          <a:bodyPr/>
          <a:lstStyle/>
          <a:p>
            <a:r>
              <a:rPr lang="en-US" dirty="0"/>
              <a:t>P&amp;Ps outline: </a:t>
            </a:r>
          </a:p>
          <a:p>
            <a:pPr lvl="1"/>
            <a:r>
              <a:rPr lang="en-US" dirty="0"/>
              <a:t>Eligible costs and activities</a:t>
            </a:r>
          </a:p>
          <a:p>
            <a:pPr lvl="1"/>
            <a:r>
              <a:rPr lang="en-US" dirty="0"/>
              <a:t>Client eligibility and homelessness documentation</a:t>
            </a:r>
          </a:p>
          <a:p>
            <a:pPr lvl="1"/>
            <a:r>
              <a:rPr lang="en-US" dirty="0"/>
              <a:t>HMIS guidelines</a:t>
            </a:r>
          </a:p>
          <a:p>
            <a:pPr lvl="1"/>
            <a:r>
              <a:rPr lang="en-US" dirty="0"/>
              <a:t>By-Name List and Case Conferencing</a:t>
            </a:r>
          </a:p>
          <a:p>
            <a:pPr lvl="1"/>
            <a:r>
              <a:rPr lang="en-US" dirty="0"/>
              <a:t>Monitoring</a:t>
            </a:r>
          </a:p>
          <a:p>
            <a:pPr lvl="1"/>
            <a:r>
              <a:rPr lang="en-US" dirty="0"/>
              <a:t>Work plan</a:t>
            </a:r>
          </a:p>
          <a:p>
            <a:pPr lvl="1"/>
            <a:r>
              <a:rPr lang="en-US" dirty="0"/>
              <a:t>Reimbursement policy</a:t>
            </a:r>
          </a:p>
          <a:p>
            <a:pPr lvl="1"/>
            <a:endParaRPr lang="en-US" dirty="0"/>
          </a:p>
        </p:txBody>
      </p:sp>
    </p:spTree>
    <p:extLst>
      <p:ext uri="{BB962C8B-B14F-4D97-AF65-F5344CB8AC3E}">
        <p14:creationId xmlns:p14="http://schemas.microsoft.com/office/powerpoint/2010/main" val="1455748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7A878-8357-4A5D-8D8D-111CA7BA8067}"/>
              </a:ext>
            </a:extLst>
          </p:cNvPr>
          <p:cNvSpPr>
            <a:spLocks noGrp="1"/>
          </p:cNvSpPr>
          <p:nvPr>
            <p:ph type="title"/>
          </p:nvPr>
        </p:nvSpPr>
        <p:spPr/>
        <p:txBody>
          <a:bodyPr/>
          <a:lstStyle/>
          <a:p>
            <a:r>
              <a:rPr lang="en-US" dirty="0"/>
              <a:t>Eligible costs and activities</a:t>
            </a:r>
          </a:p>
        </p:txBody>
      </p:sp>
      <p:sp>
        <p:nvSpPr>
          <p:cNvPr id="3" name="Content Placeholder 2">
            <a:extLst>
              <a:ext uri="{FF2B5EF4-FFF2-40B4-BE49-F238E27FC236}">
                <a16:creationId xmlns:a16="http://schemas.microsoft.com/office/drawing/2014/main" id="{1077670F-06E2-4154-8288-07522F7B8ED1}"/>
              </a:ext>
            </a:extLst>
          </p:cNvPr>
          <p:cNvSpPr>
            <a:spLocks noGrp="1"/>
          </p:cNvSpPr>
          <p:nvPr>
            <p:ph sz="quarter" idx="1"/>
          </p:nvPr>
        </p:nvSpPr>
        <p:spPr/>
        <p:txBody>
          <a:bodyPr/>
          <a:lstStyle/>
          <a:p>
            <a:r>
              <a:rPr lang="en-US" dirty="0"/>
              <a:t>Activities: </a:t>
            </a:r>
          </a:p>
          <a:p>
            <a:pPr lvl="1"/>
            <a:r>
              <a:rPr lang="en-US" dirty="0"/>
              <a:t>Must be supportive services (24 CFR 578.53) under Assessment of Service Needs, Case Management, or Outreach</a:t>
            </a:r>
          </a:p>
          <a:p>
            <a:pPr lvl="1"/>
            <a:r>
              <a:rPr lang="en-US" dirty="0"/>
              <a:t>Must be directly related to Coordinated Entry</a:t>
            </a:r>
          </a:p>
        </p:txBody>
      </p:sp>
    </p:spTree>
    <p:extLst>
      <p:ext uri="{BB962C8B-B14F-4D97-AF65-F5344CB8AC3E}">
        <p14:creationId xmlns:p14="http://schemas.microsoft.com/office/powerpoint/2010/main" val="3415806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59E3D-E28A-4576-94B7-0D420EF00D95}"/>
              </a:ext>
            </a:extLst>
          </p:cNvPr>
          <p:cNvSpPr>
            <a:spLocks noGrp="1"/>
          </p:cNvSpPr>
          <p:nvPr>
            <p:ph type="title"/>
          </p:nvPr>
        </p:nvSpPr>
        <p:spPr/>
        <p:txBody>
          <a:bodyPr>
            <a:normAutofit/>
          </a:bodyPr>
          <a:lstStyle/>
          <a:p>
            <a:r>
              <a:rPr lang="en-US" dirty="0"/>
              <a:t>Client eligibility	</a:t>
            </a:r>
          </a:p>
        </p:txBody>
      </p:sp>
      <p:sp>
        <p:nvSpPr>
          <p:cNvPr id="3" name="Content Placeholder 2">
            <a:extLst>
              <a:ext uri="{FF2B5EF4-FFF2-40B4-BE49-F238E27FC236}">
                <a16:creationId xmlns:a16="http://schemas.microsoft.com/office/drawing/2014/main" id="{9776F5EC-676B-4B97-A0D0-E5438F380134}"/>
              </a:ext>
            </a:extLst>
          </p:cNvPr>
          <p:cNvSpPr>
            <a:spLocks noGrp="1"/>
          </p:cNvSpPr>
          <p:nvPr>
            <p:ph sz="quarter" idx="1"/>
          </p:nvPr>
        </p:nvSpPr>
        <p:spPr/>
        <p:txBody>
          <a:bodyPr/>
          <a:lstStyle/>
          <a:p>
            <a:r>
              <a:rPr lang="en-US" dirty="0"/>
              <a:t>All clients must be category 1, 2, or 4 under HUD’s homeless definition</a:t>
            </a:r>
          </a:p>
        </p:txBody>
      </p:sp>
    </p:spTree>
    <p:extLst>
      <p:ext uri="{BB962C8B-B14F-4D97-AF65-F5344CB8AC3E}">
        <p14:creationId xmlns:p14="http://schemas.microsoft.com/office/powerpoint/2010/main" val="2703068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AE03B-4F3E-466C-9E29-90EEBA47824F}"/>
              </a:ext>
            </a:extLst>
          </p:cNvPr>
          <p:cNvSpPr>
            <a:spLocks noGrp="1"/>
          </p:cNvSpPr>
          <p:nvPr>
            <p:ph type="title"/>
          </p:nvPr>
        </p:nvSpPr>
        <p:spPr/>
        <p:txBody>
          <a:bodyPr/>
          <a:lstStyle/>
          <a:p>
            <a:r>
              <a:rPr lang="en-US" dirty="0"/>
              <a:t>Homelessness documentation</a:t>
            </a:r>
          </a:p>
        </p:txBody>
      </p:sp>
      <p:sp>
        <p:nvSpPr>
          <p:cNvPr id="3" name="Content Placeholder 2">
            <a:extLst>
              <a:ext uri="{FF2B5EF4-FFF2-40B4-BE49-F238E27FC236}">
                <a16:creationId xmlns:a16="http://schemas.microsoft.com/office/drawing/2014/main" id="{A081DDE3-9162-453C-9944-78F2B42B20CB}"/>
              </a:ext>
            </a:extLst>
          </p:cNvPr>
          <p:cNvSpPr>
            <a:spLocks noGrp="1"/>
          </p:cNvSpPr>
          <p:nvPr>
            <p:ph sz="quarter" idx="1"/>
          </p:nvPr>
        </p:nvSpPr>
        <p:spPr/>
        <p:txBody>
          <a:bodyPr/>
          <a:lstStyle/>
          <a:p>
            <a:r>
              <a:rPr lang="en-US" dirty="0"/>
              <a:t>Verification of homelessness must be available for </a:t>
            </a:r>
            <a:r>
              <a:rPr lang="en-US" u="sng" dirty="0"/>
              <a:t>all</a:t>
            </a:r>
            <a:r>
              <a:rPr lang="en-US" dirty="0"/>
              <a:t> clients on the by-name list or in the P&amp;D project.</a:t>
            </a:r>
          </a:p>
          <a:p>
            <a:r>
              <a:rPr lang="en-US" dirty="0"/>
              <a:t>Most homelessness documentation will come from within HMIS, but if it’s not available in HMIS it still must be collected.</a:t>
            </a:r>
          </a:p>
        </p:txBody>
      </p:sp>
    </p:spTree>
    <p:extLst>
      <p:ext uri="{BB962C8B-B14F-4D97-AF65-F5344CB8AC3E}">
        <p14:creationId xmlns:p14="http://schemas.microsoft.com/office/powerpoint/2010/main" val="3105928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2B908-7A2D-4F43-895B-7EBAE9B1E825}"/>
              </a:ext>
            </a:extLst>
          </p:cNvPr>
          <p:cNvSpPr>
            <a:spLocks noGrp="1"/>
          </p:cNvSpPr>
          <p:nvPr>
            <p:ph type="title"/>
          </p:nvPr>
        </p:nvSpPr>
        <p:spPr/>
        <p:txBody>
          <a:bodyPr/>
          <a:lstStyle/>
          <a:p>
            <a:r>
              <a:rPr lang="en-US" dirty="0"/>
              <a:t>Site visits and monitoring</a:t>
            </a:r>
          </a:p>
        </p:txBody>
      </p:sp>
      <p:sp>
        <p:nvSpPr>
          <p:cNvPr id="3" name="Content Placeholder 2">
            <a:extLst>
              <a:ext uri="{FF2B5EF4-FFF2-40B4-BE49-F238E27FC236}">
                <a16:creationId xmlns:a16="http://schemas.microsoft.com/office/drawing/2014/main" id="{89F87497-9854-4939-8D1D-3C70FE4E65B0}"/>
              </a:ext>
            </a:extLst>
          </p:cNvPr>
          <p:cNvSpPr>
            <a:spLocks noGrp="1"/>
          </p:cNvSpPr>
          <p:nvPr>
            <p:ph sz="quarter" idx="1"/>
          </p:nvPr>
        </p:nvSpPr>
        <p:spPr/>
        <p:txBody>
          <a:bodyPr/>
          <a:lstStyle/>
          <a:p>
            <a:r>
              <a:rPr lang="en-US" dirty="0"/>
              <a:t>NCCEH will attend case conferencing at least once (more, hopefully!) to help support</a:t>
            </a:r>
          </a:p>
          <a:p>
            <a:r>
              <a:rPr lang="en-US" dirty="0"/>
              <a:t>NCCEH will monitor annually as well. NCCEH will look at financial files, policies and procedures, and client files during this monitoring. </a:t>
            </a:r>
          </a:p>
        </p:txBody>
      </p:sp>
    </p:spTree>
    <p:extLst>
      <p:ext uri="{BB962C8B-B14F-4D97-AF65-F5344CB8AC3E}">
        <p14:creationId xmlns:p14="http://schemas.microsoft.com/office/powerpoint/2010/main" val="3026921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2231F-A1EC-4596-803E-A587BC66D25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1BBFB65-B63A-461A-9E2D-243067AE9B37}"/>
              </a:ext>
            </a:extLst>
          </p:cNvPr>
          <p:cNvSpPr>
            <a:spLocks noGrp="1"/>
          </p:cNvSpPr>
          <p:nvPr>
            <p:ph sz="quarter" idx="1"/>
          </p:nvPr>
        </p:nvSpPr>
        <p:spPr/>
        <p:txBody>
          <a:bodyPr/>
          <a:lstStyle/>
          <a:p>
            <a:r>
              <a:rPr lang="en-US" dirty="0"/>
              <a:t>SSO-CE background and structure</a:t>
            </a:r>
          </a:p>
          <a:p>
            <a:r>
              <a:rPr lang="en-US" dirty="0"/>
              <a:t>SSO-CE subrecipient role</a:t>
            </a:r>
          </a:p>
          <a:p>
            <a:r>
              <a:rPr lang="en-US" dirty="0"/>
              <a:t>Regulations and guidance</a:t>
            </a:r>
          </a:p>
          <a:p>
            <a:r>
              <a:rPr lang="en-US" dirty="0"/>
              <a:t>SSO-CE Polices and Procedures</a:t>
            </a:r>
          </a:p>
          <a:p>
            <a:r>
              <a:rPr lang="en-US" dirty="0"/>
              <a:t>Contracts and reimbursements</a:t>
            </a:r>
          </a:p>
          <a:p>
            <a:r>
              <a:rPr lang="en-US" dirty="0"/>
              <a:t>HMIS and by-name lists</a:t>
            </a:r>
          </a:p>
          <a:p>
            <a:r>
              <a:rPr lang="en-US" dirty="0" err="1"/>
              <a:t>Workplanning</a:t>
            </a:r>
            <a:r>
              <a:rPr lang="en-US" dirty="0"/>
              <a:t> and check-ins</a:t>
            </a:r>
          </a:p>
        </p:txBody>
      </p:sp>
    </p:spTree>
    <p:extLst>
      <p:ext uri="{BB962C8B-B14F-4D97-AF65-F5344CB8AC3E}">
        <p14:creationId xmlns:p14="http://schemas.microsoft.com/office/powerpoint/2010/main" val="3798440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D2BB-94C7-456F-917F-619F81F90A45}"/>
              </a:ext>
            </a:extLst>
          </p:cNvPr>
          <p:cNvSpPr>
            <a:spLocks noGrp="1"/>
          </p:cNvSpPr>
          <p:nvPr>
            <p:ph type="title"/>
          </p:nvPr>
        </p:nvSpPr>
        <p:spPr/>
        <p:txBody>
          <a:bodyPr>
            <a:normAutofit fontScale="90000"/>
          </a:bodyPr>
          <a:lstStyle/>
          <a:p>
            <a:r>
              <a:rPr lang="en-US" dirty="0"/>
              <a:t>How to use NCCHE’s SSO-CE P&amp;Ps	</a:t>
            </a:r>
          </a:p>
        </p:txBody>
      </p:sp>
      <p:sp>
        <p:nvSpPr>
          <p:cNvPr id="3" name="Content Placeholder 2">
            <a:extLst>
              <a:ext uri="{FF2B5EF4-FFF2-40B4-BE49-F238E27FC236}">
                <a16:creationId xmlns:a16="http://schemas.microsoft.com/office/drawing/2014/main" id="{7C72118C-370F-4CE6-A7DE-397C250F27E5}"/>
              </a:ext>
            </a:extLst>
          </p:cNvPr>
          <p:cNvSpPr>
            <a:spLocks noGrp="1"/>
          </p:cNvSpPr>
          <p:nvPr>
            <p:ph sz="quarter" idx="1"/>
          </p:nvPr>
        </p:nvSpPr>
        <p:spPr/>
        <p:txBody>
          <a:bodyPr/>
          <a:lstStyle/>
          <a:p>
            <a:r>
              <a:rPr lang="en-US" dirty="0"/>
              <a:t>They are bare-bones so they can work within each community.</a:t>
            </a:r>
          </a:p>
          <a:p>
            <a:r>
              <a:rPr lang="en-US" dirty="0"/>
              <a:t>Each grantee should develop their own additions to the SSO-CE Policies &amp; Procedures that implement the program in their particular region</a:t>
            </a:r>
          </a:p>
        </p:txBody>
      </p:sp>
    </p:spTree>
    <p:extLst>
      <p:ext uri="{BB962C8B-B14F-4D97-AF65-F5344CB8AC3E}">
        <p14:creationId xmlns:p14="http://schemas.microsoft.com/office/powerpoint/2010/main" val="590675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4ECD-A1E7-4803-9A65-026237CBF1B6}"/>
              </a:ext>
            </a:extLst>
          </p:cNvPr>
          <p:cNvSpPr>
            <a:spLocks noGrp="1"/>
          </p:cNvSpPr>
          <p:nvPr>
            <p:ph type="title"/>
          </p:nvPr>
        </p:nvSpPr>
        <p:spPr/>
        <p:txBody>
          <a:bodyPr/>
          <a:lstStyle/>
          <a:p>
            <a:r>
              <a:rPr lang="en-US" dirty="0"/>
              <a:t>Case conferencing</a:t>
            </a:r>
          </a:p>
        </p:txBody>
      </p:sp>
      <p:sp>
        <p:nvSpPr>
          <p:cNvPr id="3" name="Content Placeholder 2">
            <a:extLst>
              <a:ext uri="{FF2B5EF4-FFF2-40B4-BE49-F238E27FC236}">
                <a16:creationId xmlns:a16="http://schemas.microsoft.com/office/drawing/2014/main" id="{E2DD72E6-0E22-4F69-9BA6-B008B2132514}"/>
              </a:ext>
            </a:extLst>
          </p:cNvPr>
          <p:cNvSpPr>
            <a:spLocks noGrp="1"/>
          </p:cNvSpPr>
          <p:nvPr>
            <p:ph sz="quarter" idx="1"/>
          </p:nvPr>
        </p:nvSpPr>
        <p:spPr/>
        <p:txBody>
          <a:bodyPr>
            <a:normAutofit fontScale="92500" lnSpcReduction="20000"/>
          </a:bodyPr>
          <a:lstStyle/>
          <a:p>
            <a:r>
              <a:rPr lang="en-US" dirty="0"/>
              <a:t>Subrecipients must hold case conferencing at least every other week.</a:t>
            </a:r>
          </a:p>
          <a:p>
            <a:r>
              <a:rPr lang="en-US" dirty="0"/>
              <a:t>All referrals to </a:t>
            </a:r>
            <a:r>
              <a:rPr lang="en-US" dirty="0" err="1"/>
              <a:t>CoC</a:t>
            </a:r>
            <a:r>
              <a:rPr lang="en-US" dirty="0"/>
              <a:t> and ESG funded programs should happen in case conferencing</a:t>
            </a:r>
          </a:p>
          <a:p>
            <a:r>
              <a:rPr lang="en-US" dirty="0"/>
              <a:t>Case conferencing should also work with other programs (like housing authorities) to find solutions for all households on the by-name list</a:t>
            </a:r>
          </a:p>
          <a:p>
            <a:r>
              <a:rPr lang="en-US" dirty="0"/>
              <a:t>Case conferencing should include Veterans</a:t>
            </a:r>
          </a:p>
          <a:p>
            <a:r>
              <a:rPr lang="en-US" dirty="0"/>
              <a:t>Case conferencing should also connect people to non-housing resources</a:t>
            </a:r>
          </a:p>
          <a:p>
            <a:r>
              <a:rPr lang="en-US" dirty="0"/>
              <a:t>Case conferencing should review how the system is working and make adjustments </a:t>
            </a:r>
          </a:p>
        </p:txBody>
      </p:sp>
    </p:spTree>
    <p:extLst>
      <p:ext uri="{BB962C8B-B14F-4D97-AF65-F5344CB8AC3E}">
        <p14:creationId xmlns:p14="http://schemas.microsoft.com/office/powerpoint/2010/main" val="3322673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994EB-9573-41FE-A1F5-843ABBE794F1}"/>
              </a:ext>
            </a:extLst>
          </p:cNvPr>
          <p:cNvSpPr>
            <a:spLocks noGrp="1"/>
          </p:cNvSpPr>
          <p:nvPr>
            <p:ph type="title"/>
          </p:nvPr>
        </p:nvSpPr>
        <p:spPr/>
        <p:txBody>
          <a:bodyPr/>
          <a:lstStyle/>
          <a:p>
            <a:r>
              <a:rPr lang="en-US" dirty="0"/>
              <a:t>Contracts and Reimbursement</a:t>
            </a:r>
          </a:p>
        </p:txBody>
      </p:sp>
      <p:sp>
        <p:nvSpPr>
          <p:cNvPr id="3" name="Text Placeholder 2">
            <a:extLst>
              <a:ext uri="{FF2B5EF4-FFF2-40B4-BE49-F238E27FC236}">
                <a16:creationId xmlns:a16="http://schemas.microsoft.com/office/drawing/2014/main" id="{04E359CB-4B02-44B1-A22B-FB2BDFC1C19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7636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668C6-E956-47A3-9252-AF38E3BB9008}"/>
              </a:ext>
            </a:extLst>
          </p:cNvPr>
          <p:cNvSpPr>
            <a:spLocks noGrp="1"/>
          </p:cNvSpPr>
          <p:nvPr>
            <p:ph type="title"/>
          </p:nvPr>
        </p:nvSpPr>
        <p:spPr/>
        <p:txBody>
          <a:bodyPr/>
          <a:lstStyle/>
          <a:p>
            <a:r>
              <a:rPr lang="en-US" dirty="0"/>
              <a:t>Reimbursement process</a:t>
            </a:r>
          </a:p>
        </p:txBody>
      </p:sp>
      <p:graphicFrame>
        <p:nvGraphicFramePr>
          <p:cNvPr id="4" name="Content Placeholder 3">
            <a:extLst>
              <a:ext uri="{FF2B5EF4-FFF2-40B4-BE49-F238E27FC236}">
                <a16:creationId xmlns:a16="http://schemas.microsoft.com/office/drawing/2014/main" id="{208BEBE0-71E4-4C53-9300-82E4A62C140C}"/>
              </a:ext>
            </a:extLst>
          </p:cNvPr>
          <p:cNvGraphicFramePr>
            <a:graphicFrameLocks noGrp="1"/>
          </p:cNvGraphicFramePr>
          <p:nvPr>
            <p:ph idx="1"/>
          </p:nvPr>
        </p:nvGraphicFramePr>
        <p:xfrm>
          <a:off x="609600" y="1417638"/>
          <a:ext cx="8077200" cy="4906965"/>
        </p:xfrm>
        <a:graphic>
          <a:graphicData uri="http://schemas.openxmlformats.org/drawingml/2006/table">
            <a:tbl>
              <a:tblPr firstRow="1" firstCol="1" bandRow="1">
                <a:tableStyleId>{5C22544A-7EE6-4342-B048-85BDC9FD1C3A}</a:tableStyleId>
              </a:tblPr>
              <a:tblGrid>
                <a:gridCol w="4572000">
                  <a:extLst>
                    <a:ext uri="{9D8B030D-6E8A-4147-A177-3AD203B41FA5}">
                      <a16:colId xmlns:a16="http://schemas.microsoft.com/office/drawing/2014/main" val="3112410207"/>
                    </a:ext>
                  </a:extLst>
                </a:gridCol>
                <a:gridCol w="3505200">
                  <a:extLst>
                    <a:ext uri="{9D8B030D-6E8A-4147-A177-3AD203B41FA5}">
                      <a16:colId xmlns:a16="http://schemas.microsoft.com/office/drawing/2014/main" val="39946523"/>
                    </a:ext>
                  </a:extLst>
                </a:gridCol>
              </a:tblGrid>
              <a:tr h="700995">
                <a:tc>
                  <a:txBody>
                    <a:bodyPr/>
                    <a:lstStyle/>
                    <a:p>
                      <a:pPr marL="0" marR="0" algn="ctr">
                        <a:lnSpc>
                          <a:spcPct val="107000"/>
                        </a:lnSpc>
                        <a:spcBef>
                          <a:spcPts val="0"/>
                        </a:spcBef>
                        <a:spcAft>
                          <a:spcPts val="0"/>
                        </a:spcAft>
                      </a:pPr>
                      <a:r>
                        <a:rPr lang="en-US" sz="2400" dirty="0">
                          <a:effectLst/>
                        </a:rPr>
                        <a:t>Reimbursement Period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Reimbursement Due Date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9874408"/>
                  </a:ext>
                </a:extLst>
              </a:tr>
              <a:tr h="700995">
                <a:tc>
                  <a:txBody>
                    <a:bodyPr/>
                    <a:lstStyle/>
                    <a:p>
                      <a:pPr marL="0" marR="0" algn="ctr">
                        <a:lnSpc>
                          <a:spcPct val="107000"/>
                        </a:lnSpc>
                        <a:spcBef>
                          <a:spcPts val="0"/>
                        </a:spcBef>
                        <a:spcAft>
                          <a:spcPts val="0"/>
                        </a:spcAft>
                      </a:pPr>
                      <a:r>
                        <a:rPr lang="en-US" sz="2400">
                          <a:effectLst/>
                        </a:rPr>
                        <a:t>September 1 – October 31</a:t>
                      </a:r>
                      <a:r>
                        <a:rPr lang="en-US" sz="2400" baseline="30000">
                          <a:effectLst/>
                        </a:rPr>
                        <a:t>st</a:t>
                      </a:r>
                      <a:r>
                        <a:rPr lang="en-US" sz="2400">
                          <a:effectLst/>
                        </a:rPr>
                        <a:t>,2018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November 30</a:t>
                      </a:r>
                      <a:r>
                        <a:rPr lang="en-US" sz="2400" baseline="30000">
                          <a:effectLst/>
                        </a:rPr>
                        <a:t>th</a:t>
                      </a:r>
                      <a:r>
                        <a:rPr lang="en-US" sz="2400">
                          <a:effectLst/>
                        </a:rPr>
                        <a:t>, 2018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089079"/>
                  </a:ext>
                </a:extLst>
              </a:tr>
              <a:tr h="700995">
                <a:tc>
                  <a:txBody>
                    <a:bodyPr/>
                    <a:lstStyle/>
                    <a:p>
                      <a:pPr marL="0" marR="0" algn="ctr">
                        <a:lnSpc>
                          <a:spcPct val="107000"/>
                        </a:lnSpc>
                        <a:spcBef>
                          <a:spcPts val="0"/>
                        </a:spcBef>
                        <a:spcAft>
                          <a:spcPts val="0"/>
                        </a:spcAft>
                      </a:pPr>
                      <a:r>
                        <a:rPr lang="en-US" sz="2400">
                          <a:effectLst/>
                        </a:rPr>
                        <a:t>November 1 – December 31</a:t>
                      </a:r>
                      <a:r>
                        <a:rPr lang="en-US" sz="2400" baseline="30000">
                          <a:effectLst/>
                        </a:rPr>
                        <a:t>st</a:t>
                      </a:r>
                      <a:r>
                        <a:rPr lang="en-US" sz="2400">
                          <a:effectLst/>
                        </a:rPr>
                        <a:t>, 2018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January 31</a:t>
                      </a:r>
                      <a:r>
                        <a:rPr lang="en-US" sz="2400" baseline="30000">
                          <a:effectLst/>
                        </a:rPr>
                        <a:t>st</a:t>
                      </a:r>
                      <a:r>
                        <a:rPr lang="en-US" sz="2400">
                          <a:effectLst/>
                        </a:rPr>
                        <a:t>, 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8664240"/>
                  </a:ext>
                </a:extLst>
              </a:tr>
              <a:tr h="700995">
                <a:tc>
                  <a:txBody>
                    <a:bodyPr/>
                    <a:lstStyle/>
                    <a:p>
                      <a:pPr marL="0" marR="0" algn="ctr">
                        <a:lnSpc>
                          <a:spcPct val="107000"/>
                        </a:lnSpc>
                        <a:spcBef>
                          <a:spcPts val="0"/>
                        </a:spcBef>
                        <a:spcAft>
                          <a:spcPts val="0"/>
                        </a:spcAft>
                      </a:pPr>
                      <a:r>
                        <a:rPr lang="en-US" sz="2400">
                          <a:effectLst/>
                        </a:rPr>
                        <a:t>January 1 – February 28</a:t>
                      </a:r>
                      <a:r>
                        <a:rPr lang="en-US" sz="2400" baseline="30000">
                          <a:effectLst/>
                        </a:rPr>
                        <a:t>th, </a:t>
                      </a:r>
                      <a:r>
                        <a:rPr lang="en-US" sz="2400">
                          <a:effectLst/>
                        </a:rPr>
                        <a:t>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March 31</a:t>
                      </a:r>
                      <a:r>
                        <a:rPr lang="en-US" sz="2400" baseline="30000">
                          <a:effectLst/>
                        </a:rPr>
                        <a:t>st, </a:t>
                      </a:r>
                      <a:r>
                        <a:rPr lang="en-US" sz="2400">
                          <a:effectLst/>
                        </a:rPr>
                        <a:t>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4883050"/>
                  </a:ext>
                </a:extLst>
              </a:tr>
              <a:tr h="700995">
                <a:tc>
                  <a:txBody>
                    <a:bodyPr/>
                    <a:lstStyle/>
                    <a:p>
                      <a:pPr marL="0" marR="0" algn="ctr">
                        <a:lnSpc>
                          <a:spcPct val="107000"/>
                        </a:lnSpc>
                        <a:spcBef>
                          <a:spcPts val="0"/>
                        </a:spcBef>
                        <a:spcAft>
                          <a:spcPts val="0"/>
                        </a:spcAft>
                      </a:pPr>
                      <a:r>
                        <a:rPr lang="en-US" sz="2400">
                          <a:effectLst/>
                        </a:rPr>
                        <a:t>March 1 – April 30</a:t>
                      </a:r>
                      <a:r>
                        <a:rPr lang="en-US" sz="2400" baseline="30000">
                          <a:effectLst/>
                        </a:rPr>
                        <a:t>th,</a:t>
                      </a:r>
                      <a:r>
                        <a:rPr lang="en-US" sz="2400">
                          <a:effectLst/>
                        </a:rPr>
                        <a:t> 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May 31</a:t>
                      </a:r>
                      <a:r>
                        <a:rPr lang="en-US" sz="2400" baseline="30000">
                          <a:effectLst/>
                        </a:rPr>
                        <a:t>st, </a:t>
                      </a:r>
                      <a:r>
                        <a:rPr lang="en-US" sz="2400">
                          <a:effectLst/>
                        </a:rPr>
                        <a:t>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3137403"/>
                  </a:ext>
                </a:extLst>
              </a:tr>
              <a:tr h="700995">
                <a:tc>
                  <a:txBody>
                    <a:bodyPr/>
                    <a:lstStyle/>
                    <a:p>
                      <a:pPr marL="0" marR="0" algn="ctr">
                        <a:lnSpc>
                          <a:spcPct val="107000"/>
                        </a:lnSpc>
                        <a:spcBef>
                          <a:spcPts val="0"/>
                        </a:spcBef>
                        <a:spcAft>
                          <a:spcPts val="0"/>
                        </a:spcAft>
                      </a:pPr>
                      <a:r>
                        <a:rPr lang="en-US" sz="2400">
                          <a:effectLst/>
                        </a:rPr>
                        <a:t>May 1 – June 30</a:t>
                      </a:r>
                      <a:r>
                        <a:rPr lang="en-US" sz="2400" baseline="30000">
                          <a:effectLst/>
                        </a:rPr>
                        <a:t>th</a:t>
                      </a:r>
                      <a:r>
                        <a:rPr lang="en-US" sz="2400">
                          <a:effectLst/>
                        </a:rPr>
                        <a:t>, 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July 30</a:t>
                      </a:r>
                      <a:r>
                        <a:rPr lang="en-US" sz="2400" baseline="30000">
                          <a:effectLst/>
                        </a:rPr>
                        <a:t>th, </a:t>
                      </a:r>
                      <a:r>
                        <a:rPr lang="en-US" sz="2400">
                          <a:effectLst/>
                        </a:rPr>
                        <a:t>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6757100"/>
                  </a:ext>
                </a:extLst>
              </a:tr>
              <a:tr h="700995">
                <a:tc>
                  <a:txBody>
                    <a:bodyPr/>
                    <a:lstStyle/>
                    <a:p>
                      <a:pPr marL="0" marR="0" algn="ctr">
                        <a:lnSpc>
                          <a:spcPct val="107000"/>
                        </a:lnSpc>
                        <a:spcBef>
                          <a:spcPts val="0"/>
                        </a:spcBef>
                        <a:spcAft>
                          <a:spcPts val="0"/>
                        </a:spcAft>
                      </a:pPr>
                      <a:r>
                        <a:rPr lang="en-US" sz="2400">
                          <a:effectLst/>
                        </a:rPr>
                        <a:t>July 1 – August 31, 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September 30</a:t>
                      </a:r>
                      <a:r>
                        <a:rPr lang="en-US" sz="2400" baseline="30000" dirty="0">
                          <a:effectLst/>
                        </a:rPr>
                        <a:t>th</a:t>
                      </a:r>
                      <a:r>
                        <a:rPr lang="en-US" sz="2400" dirty="0">
                          <a:effectLst/>
                        </a:rPr>
                        <a:t>, 2019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5458318"/>
                  </a:ext>
                </a:extLst>
              </a:tr>
            </a:tbl>
          </a:graphicData>
        </a:graphic>
      </p:graphicFrame>
    </p:spTree>
    <p:extLst>
      <p:ext uri="{BB962C8B-B14F-4D97-AF65-F5344CB8AC3E}">
        <p14:creationId xmlns:p14="http://schemas.microsoft.com/office/powerpoint/2010/main" val="4079609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B74B-B1A6-404B-8A22-3CF7B3FB3816}"/>
              </a:ext>
            </a:extLst>
          </p:cNvPr>
          <p:cNvSpPr>
            <a:spLocks noGrp="1"/>
          </p:cNvSpPr>
          <p:nvPr>
            <p:ph type="title"/>
          </p:nvPr>
        </p:nvSpPr>
        <p:spPr/>
        <p:txBody>
          <a:bodyPr>
            <a:normAutofit fontScale="90000"/>
          </a:bodyPr>
          <a:lstStyle/>
          <a:p>
            <a:r>
              <a:rPr lang="en-US" dirty="0"/>
              <a:t>Reimbursement Required Documentation</a:t>
            </a:r>
          </a:p>
        </p:txBody>
      </p:sp>
      <p:sp>
        <p:nvSpPr>
          <p:cNvPr id="3" name="Content Placeholder 2">
            <a:extLst>
              <a:ext uri="{FF2B5EF4-FFF2-40B4-BE49-F238E27FC236}">
                <a16:creationId xmlns:a16="http://schemas.microsoft.com/office/drawing/2014/main" id="{1A8A24F2-B792-46CE-8687-A04ABB5ABF40}"/>
              </a:ext>
            </a:extLst>
          </p:cNvPr>
          <p:cNvSpPr>
            <a:spLocks noGrp="1"/>
          </p:cNvSpPr>
          <p:nvPr>
            <p:ph idx="1"/>
          </p:nvPr>
        </p:nvSpPr>
        <p:spPr/>
        <p:txBody>
          <a:bodyPr>
            <a:normAutofit/>
          </a:bodyPr>
          <a:lstStyle/>
          <a:p>
            <a:pPr lvl="0"/>
            <a:r>
              <a:rPr lang="en-US" dirty="0"/>
              <a:t>Staff timesheets using MS Excel SSO-CE Reimbursement Workbook.</a:t>
            </a:r>
          </a:p>
          <a:p>
            <a:pPr lvl="1"/>
            <a:r>
              <a:rPr lang="en-US" dirty="0"/>
              <a:t>Paystubs/Payroll Journals:  Subrecipients must send a paystub copy (or, alternately, a payroll general ledger) for each staff member requesting reimbursement.</a:t>
            </a:r>
          </a:p>
          <a:p>
            <a:pPr lvl="0"/>
            <a:r>
              <a:rPr lang="en-US" dirty="0"/>
              <a:t>Other eligible expenses: Any other expenses (e.g., supplies, materials) should be documented with bills/invoices, receipts, check stubs, credit card statements, etc.</a:t>
            </a:r>
          </a:p>
          <a:p>
            <a:endParaRPr lang="en-US" dirty="0"/>
          </a:p>
        </p:txBody>
      </p:sp>
    </p:spTree>
    <p:extLst>
      <p:ext uri="{BB962C8B-B14F-4D97-AF65-F5344CB8AC3E}">
        <p14:creationId xmlns:p14="http://schemas.microsoft.com/office/powerpoint/2010/main" val="4169762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4489-E6C6-4A44-8DDC-1071AEAB8C03}"/>
              </a:ext>
            </a:extLst>
          </p:cNvPr>
          <p:cNvSpPr>
            <a:spLocks noGrp="1"/>
          </p:cNvSpPr>
          <p:nvPr>
            <p:ph type="title"/>
          </p:nvPr>
        </p:nvSpPr>
        <p:spPr/>
        <p:txBody>
          <a:bodyPr/>
          <a:lstStyle/>
          <a:p>
            <a:r>
              <a:rPr lang="en-US" dirty="0"/>
              <a:t>Reimbursement submission</a:t>
            </a:r>
          </a:p>
        </p:txBody>
      </p:sp>
      <p:sp>
        <p:nvSpPr>
          <p:cNvPr id="3" name="Content Placeholder 2">
            <a:extLst>
              <a:ext uri="{FF2B5EF4-FFF2-40B4-BE49-F238E27FC236}">
                <a16:creationId xmlns:a16="http://schemas.microsoft.com/office/drawing/2014/main" id="{912E7368-6286-4D34-9D9A-171C20A9C2F3}"/>
              </a:ext>
            </a:extLst>
          </p:cNvPr>
          <p:cNvSpPr>
            <a:spLocks noGrp="1"/>
          </p:cNvSpPr>
          <p:nvPr>
            <p:ph idx="1"/>
          </p:nvPr>
        </p:nvSpPr>
        <p:spPr/>
        <p:txBody>
          <a:bodyPr/>
          <a:lstStyle/>
          <a:p>
            <a:r>
              <a:rPr lang="en-US" dirty="0"/>
              <a:t>Email all materials to Matt McDowell at </a:t>
            </a:r>
            <a:r>
              <a:rPr lang="en-US" dirty="0">
                <a:hlinkClick r:id="rId2"/>
              </a:rPr>
              <a:t>accounting@ncceh.org</a:t>
            </a:r>
            <a:endParaRPr lang="en-US" dirty="0"/>
          </a:p>
          <a:p>
            <a:endParaRPr lang="en-US" dirty="0"/>
          </a:p>
        </p:txBody>
      </p:sp>
    </p:spTree>
    <p:extLst>
      <p:ext uri="{BB962C8B-B14F-4D97-AF65-F5344CB8AC3E}">
        <p14:creationId xmlns:p14="http://schemas.microsoft.com/office/powerpoint/2010/main" val="1438430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994EB-9573-41FE-A1F5-843ABBE794F1}"/>
              </a:ext>
            </a:extLst>
          </p:cNvPr>
          <p:cNvSpPr>
            <a:spLocks noGrp="1"/>
          </p:cNvSpPr>
          <p:nvPr>
            <p:ph type="title"/>
          </p:nvPr>
        </p:nvSpPr>
        <p:spPr/>
        <p:txBody>
          <a:bodyPr/>
          <a:lstStyle/>
          <a:p>
            <a:r>
              <a:rPr lang="en-US" dirty="0"/>
              <a:t>HMIS and By-Name Lists</a:t>
            </a:r>
          </a:p>
        </p:txBody>
      </p:sp>
      <p:sp>
        <p:nvSpPr>
          <p:cNvPr id="3" name="Text Placeholder 2">
            <a:extLst>
              <a:ext uri="{FF2B5EF4-FFF2-40B4-BE49-F238E27FC236}">
                <a16:creationId xmlns:a16="http://schemas.microsoft.com/office/drawing/2014/main" id="{04E359CB-4B02-44B1-A22B-FB2BDFC1C19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36022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57BD5-8A09-459E-900F-177F88382B4D}"/>
              </a:ext>
            </a:extLst>
          </p:cNvPr>
          <p:cNvSpPr>
            <a:spLocks noGrp="1"/>
          </p:cNvSpPr>
          <p:nvPr>
            <p:ph type="title"/>
          </p:nvPr>
        </p:nvSpPr>
        <p:spPr/>
        <p:txBody>
          <a:bodyPr/>
          <a:lstStyle/>
          <a:p>
            <a:r>
              <a:rPr lang="en-US" dirty="0"/>
              <a:t>Basic HMIS set-up</a:t>
            </a:r>
          </a:p>
        </p:txBody>
      </p:sp>
      <p:sp>
        <p:nvSpPr>
          <p:cNvPr id="3" name="Content Placeholder 2">
            <a:extLst>
              <a:ext uri="{FF2B5EF4-FFF2-40B4-BE49-F238E27FC236}">
                <a16:creationId xmlns:a16="http://schemas.microsoft.com/office/drawing/2014/main" id="{AC9ABC37-00B1-448B-8F3A-3F250E16318D}"/>
              </a:ext>
            </a:extLst>
          </p:cNvPr>
          <p:cNvSpPr>
            <a:spLocks noGrp="1"/>
          </p:cNvSpPr>
          <p:nvPr>
            <p:ph sz="quarter" idx="1"/>
          </p:nvPr>
        </p:nvSpPr>
        <p:spPr/>
        <p:txBody>
          <a:bodyPr/>
          <a:lstStyle/>
          <a:p>
            <a:r>
              <a:rPr lang="en-US" dirty="0"/>
              <a:t>You will have two projects in HMIS for CE:</a:t>
            </a:r>
          </a:p>
          <a:p>
            <a:pPr lvl="1"/>
            <a:r>
              <a:rPr lang="en-US" dirty="0"/>
              <a:t>Prevention and Diversion Project</a:t>
            </a:r>
          </a:p>
          <a:p>
            <a:pPr lvl="1"/>
            <a:r>
              <a:rPr lang="en-US" dirty="0"/>
              <a:t>Coordinated Entry Project (by-name list)</a:t>
            </a:r>
          </a:p>
        </p:txBody>
      </p:sp>
    </p:spTree>
    <p:extLst>
      <p:ext uri="{BB962C8B-B14F-4D97-AF65-F5344CB8AC3E}">
        <p14:creationId xmlns:p14="http://schemas.microsoft.com/office/powerpoint/2010/main" val="4179189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2638-9D4A-42DD-8AC2-3674DE9D682F}"/>
              </a:ext>
            </a:extLst>
          </p:cNvPr>
          <p:cNvSpPr>
            <a:spLocks noGrp="1"/>
          </p:cNvSpPr>
          <p:nvPr>
            <p:ph type="title"/>
          </p:nvPr>
        </p:nvSpPr>
        <p:spPr/>
        <p:txBody>
          <a:bodyPr/>
          <a:lstStyle/>
          <a:p>
            <a:r>
              <a:rPr lang="en-US" dirty="0"/>
              <a:t>Prevention and Diversion</a:t>
            </a:r>
          </a:p>
        </p:txBody>
      </p:sp>
      <p:sp>
        <p:nvSpPr>
          <p:cNvPr id="3" name="Content Placeholder 2">
            <a:extLst>
              <a:ext uri="{FF2B5EF4-FFF2-40B4-BE49-F238E27FC236}">
                <a16:creationId xmlns:a16="http://schemas.microsoft.com/office/drawing/2014/main" id="{FA8A84F8-CF32-401F-95C8-3E7B885B410A}"/>
              </a:ext>
            </a:extLst>
          </p:cNvPr>
          <p:cNvSpPr>
            <a:spLocks noGrp="1"/>
          </p:cNvSpPr>
          <p:nvPr>
            <p:ph sz="quarter" idx="1"/>
          </p:nvPr>
        </p:nvSpPr>
        <p:spPr/>
        <p:txBody>
          <a:bodyPr/>
          <a:lstStyle/>
          <a:p>
            <a:r>
              <a:rPr lang="en-US" dirty="0"/>
              <a:t>Tracks when you do the P&amp;D screen</a:t>
            </a:r>
          </a:p>
          <a:p>
            <a:r>
              <a:rPr lang="en-US" dirty="0"/>
              <a:t>Clients must be literally homeless or imminently at risk</a:t>
            </a:r>
          </a:p>
        </p:txBody>
      </p:sp>
    </p:spTree>
    <p:extLst>
      <p:ext uri="{BB962C8B-B14F-4D97-AF65-F5344CB8AC3E}">
        <p14:creationId xmlns:p14="http://schemas.microsoft.com/office/powerpoint/2010/main" val="3031558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90D9C-B51E-4A35-BE23-368436AD1038}"/>
              </a:ext>
            </a:extLst>
          </p:cNvPr>
          <p:cNvSpPr>
            <a:spLocks noGrp="1"/>
          </p:cNvSpPr>
          <p:nvPr>
            <p:ph type="title"/>
          </p:nvPr>
        </p:nvSpPr>
        <p:spPr/>
        <p:txBody>
          <a:bodyPr/>
          <a:lstStyle/>
          <a:p>
            <a:r>
              <a:rPr lang="en-US" dirty="0"/>
              <a:t>Coordinated Entry/BNL Project</a:t>
            </a:r>
          </a:p>
        </p:txBody>
      </p:sp>
      <p:sp>
        <p:nvSpPr>
          <p:cNvPr id="3" name="Content Placeholder 2">
            <a:extLst>
              <a:ext uri="{FF2B5EF4-FFF2-40B4-BE49-F238E27FC236}">
                <a16:creationId xmlns:a16="http://schemas.microsoft.com/office/drawing/2014/main" id="{004E1B82-A1FE-46FF-8C01-148960E2EE11}"/>
              </a:ext>
            </a:extLst>
          </p:cNvPr>
          <p:cNvSpPr>
            <a:spLocks noGrp="1"/>
          </p:cNvSpPr>
          <p:nvPr>
            <p:ph sz="quarter" idx="1"/>
          </p:nvPr>
        </p:nvSpPr>
        <p:spPr/>
        <p:txBody>
          <a:bodyPr/>
          <a:lstStyle/>
          <a:p>
            <a:r>
              <a:rPr lang="en-US" dirty="0"/>
              <a:t>Tracks people waiting for permanent housing</a:t>
            </a:r>
          </a:p>
          <a:p>
            <a:r>
              <a:rPr lang="en-US" dirty="0"/>
              <a:t>Grantee may directly enter people in the CE Project after doing the VI-SPDAT</a:t>
            </a:r>
          </a:p>
          <a:p>
            <a:r>
              <a:rPr lang="en-US" dirty="0"/>
              <a:t>Programs in the community refer to the CE Project as well</a:t>
            </a:r>
          </a:p>
        </p:txBody>
      </p:sp>
    </p:spTree>
    <p:extLst>
      <p:ext uri="{BB962C8B-B14F-4D97-AF65-F5344CB8AC3E}">
        <p14:creationId xmlns:p14="http://schemas.microsoft.com/office/powerpoint/2010/main" val="358789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E4DDE-20A4-4B0D-8D67-68DCF79E3505}"/>
              </a:ext>
            </a:extLst>
          </p:cNvPr>
          <p:cNvSpPr>
            <a:spLocks noGrp="1"/>
          </p:cNvSpPr>
          <p:nvPr>
            <p:ph type="title"/>
          </p:nvPr>
        </p:nvSpPr>
        <p:spPr/>
        <p:txBody>
          <a:bodyPr/>
          <a:lstStyle/>
          <a:p>
            <a:r>
              <a:rPr lang="en-US" dirty="0"/>
              <a:t>Background and Structure</a:t>
            </a:r>
          </a:p>
        </p:txBody>
      </p:sp>
      <p:sp>
        <p:nvSpPr>
          <p:cNvPr id="3" name="Text Placeholder 2">
            <a:extLst>
              <a:ext uri="{FF2B5EF4-FFF2-40B4-BE49-F238E27FC236}">
                <a16:creationId xmlns:a16="http://schemas.microsoft.com/office/drawing/2014/main" id="{50B93FE4-F874-4EE2-A983-CC74689773F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3655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66D00-DE93-4035-B98C-6476E6BDA578}"/>
              </a:ext>
            </a:extLst>
          </p:cNvPr>
          <p:cNvSpPr>
            <a:spLocks noGrp="1"/>
          </p:cNvSpPr>
          <p:nvPr>
            <p:ph type="title"/>
          </p:nvPr>
        </p:nvSpPr>
        <p:spPr/>
        <p:txBody>
          <a:bodyPr/>
          <a:lstStyle/>
          <a:p>
            <a:r>
              <a:rPr lang="en-US" dirty="0"/>
              <a:t>More on HMIS next week!</a:t>
            </a:r>
          </a:p>
        </p:txBody>
      </p:sp>
      <p:sp>
        <p:nvSpPr>
          <p:cNvPr id="3" name="Content Placeholder 2">
            <a:extLst>
              <a:ext uri="{FF2B5EF4-FFF2-40B4-BE49-F238E27FC236}">
                <a16:creationId xmlns:a16="http://schemas.microsoft.com/office/drawing/2014/main" id="{9FFCA99C-4282-44D1-89C4-0E7D798DB2A0}"/>
              </a:ext>
            </a:extLst>
          </p:cNvPr>
          <p:cNvSpPr>
            <a:spLocks noGrp="1"/>
          </p:cNvSpPr>
          <p:nvPr>
            <p:ph sz="quarter" idx="1"/>
          </p:nvPr>
        </p:nvSpPr>
        <p:spPr/>
        <p:txBody>
          <a:bodyPr/>
          <a:lstStyle/>
          <a:p>
            <a:endParaRPr lang="en-US"/>
          </a:p>
        </p:txBody>
      </p:sp>
    </p:spTree>
    <p:extLst>
      <p:ext uri="{BB962C8B-B14F-4D97-AF65-F5344CB8AC3E}">
        <p14:creationId xmlns:p14="http://schemas.microsoft.com/office/powerpoint/2010/main" val="2129823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1F08-71CB-42FD-82AD-4EA3A7712997}"/>
              </a:ext>
            </a:extLst>
          </p:cNvPr>
          <p:cNvSpPr>
            <a:spLocks noGrp="1"/>
          </p:cNvSpPr>
          <p:nvPr>
            <p:ph type="title"/>
          </p:nvPr>
        </p:nvSpPr>
        <p:spPr/>
        <p:txBody>
          <a:bodyPr/>
          <a:lstStyle/>
          <a:p>
            <a:r>
              <a:rPr lang="en-US" dirty="0"/>
              <a:t>Goals of SSO-CE</a:t>
            </a:r>
          </a:p>
        </p:txBody>
      </p:sp>
      <p:sp>
        <p:nvSpPr>
          <p:cNvPr id="3" name="Text Placeholder 2">
            <a:extLst>
              <a:ext uri="{FF2B5EF4-FFF2-40B4-BE49-F238E27FC236}">
                <a16:creationId xmlns:a16="http://schemas.microsoft.com/office/drawing/2014/main" id="{E78D6E3D-A7BD-4060-939F-436EEB610B4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12185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D98D4-C0A8-458D-8925-BA9D7C743363}"/>
              </a:ext>
            </a:extLst>
          </p:cNvPr>
          <p:cNvSpPr>
            <a:spLocks noGrp="1"/>
          </p:cNvSpPr>
          <p:nvPr>
            <p:ph type="title"/>
          </p:nvPr>
        </p:nvSpPr>
        <p:spPr/>
        <p:txBody>
          <a:bodyPr/>
          <a:lstStyle/>
          <a:p>
            <a:r>
              <a:rPr lang="en-US" dirty="0"/>
              <a:t>What do we want to accomplish?</a:t>
            </a:r>
          </a:p>
        </p:txBody>
      </p:sp>
      <p:sp>
        <p:nvSpPr>
          <p:cNvPr id="3" name="Content Placeholder 2">
            <a:extLst>
              <a:ext uri="{FF2B5EF4-FFF2-40B4-BE49-F238E27FC236}">
                <a16:creationId xmlns:a16="http://schemas.microsoft.com/office/drawing/2014/main" id="{B06B851C-4F4B-40FB-B0D1-C1B8E7314A6C}"/>
              </a:ext>
            </a:extLst>
          </p:cNvPr>
          <p:cNvSpPr>
            <a:spLocks noGrp="1"/>
          </p:cNvSpPr>
          <p:nvPr>
            <p:ph sz="quarter" idx="1"/>
          </p:nvPr>
        </p:nvSpPr>
        <p:spPr/>
        <p:txBody>
          <a:bodyPr/>
          <a:lstStyle/>
          <a:p>
            <a:r>
              <a:rPr lang="en-US" dirty="0"/>
              <a:t>More accessible homeless service system.</a:t>
            </a:r>
          </a:p>
          <a:p>
            <a:r>
              <a:rPr lang="en-US" dirty="0"/>
              <a:t>Faster housing placement.</a:t>
            </a:r>
          </a:p>
          <a:p>
            <a:r>
              <a:rPr lang="en-US" dirty="0"/>
              <a:t>More coordinated services.</a:t>
            </a:r>
          </a:p>
          <a:p>
            <a:r>
              <a:rPr lang="en-US" dirty="0"/>
              <a:t>Better integrated into other systems, like DV, healthcare, etc.</a:t>
            </a:r>
          </a:p>
          <a:p>
            <a:r>
              <a:rPr lang="en-US" dirty="0"/>
              <a:t>Leverage mainstream resources: TANF, PHAs, Workforce Development</a:t>
            </a:r>
          </a:p>
        </p:txBody>
      </p:sp>
    </p:spTree>
    <p:extLst>
      <p:ext uri="{BB962C8B-B14F-4D97-AF65-F5344CB8AC3E}">
        <p14:creationId xmlns:p14="http://schemas.microsoft.com/office/powerpoint/2010/main" val="2456178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D702F-F43C-4B05-8D8B-C1CB46168968}"/>
              </a:ext>
            </a:extLst>
          </p:cNvPr>
          <p:cNvSpPr>
            <a:spLocks noGrp="1"/>
          </p:cNvSpPr>
          <p:nvPr>
            <p:ph type="title"/>
          </p:nvPr>
        </p:nvSpPr>
        <p:spPr/>
        <p:txBody>
          <a:bodyPr/>
          <a:lstStyle/>
          <a:p>
            <a:r>
              <a:rPr lang="en-US" dirty="0" err="1"/>
              <a:t>Workplanning</a:t>
            </a:r>
            <a:r>
              <a:rPr lang="en-US" dirty="0"/>
              <a:t> and check-ins</a:t>
            </a:r>
          </a:p>
        </p:txBody>
      </p:sp>
      <p:sp>
        <p:nvSpPr>
          <p:cNvPr id="3" name="Text Placeholder 2">
            <a:extLst>
              <a:ext uri="{FF2B5EF4-FFF2-40B4-BE49-F238E27FC236}">
                <a16:creationId xmlns:a16="http://schemas.microsoft.com/office/drawing/2014/main" id="{9D8E705F-F344-4496-AE13-2F3861CA93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6213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8C26-125A-40B9-8F97-6CCE5DADB1EE}"/>
              </a:ext>
            </a:extLst>
          </p:cNvPr>
          <p:cNvSpPr>
            <a:spLocks noGrp="1"/>
          </p:cNvSpPr>
          <p:nvPr>
            <p:ph type="title"/>
          </p:nvPr>
        </p:nvSpPr>
        <p:spPr/>
        <p:txBody>
          <a:bodyPr/>
          <a:lstStyle/>
          <a:p>
            <a:r>
              <a:rPr lang="en-US" dirty="0"/>
              <a:t>Monthly check-ins	</a:t>
            </a:r>
          </a:p>
        </p:txBody>
      </p:sp>
      <p:sp>
        <p:nvSpPr>
          <p:cNvPr id="3" name="Content Placeholder 2">
            <a:extLst>
              <a:ext uri="{FF2B5EF4-FFF2-40B4-BE49-F238E27FC236}">
                <a16:creationId xmlns:a16="http://schemas.microsoft.com/office/drawing/2014/main" id="{8D3E6316-FF49-4BCE-B543-677E6E3EBAF4}"/>
              </a:ext>
            </a:extLst>
          </p:cNvPr>
          <p:cNvSpPr>
            <a:spLocks noGrp="1"/>
          </p:cNvSpPr>
          <p:nvPr>
            <p:ph sz="quarter" idx="1"/>
          </p:nvPr>
        </p:nvSpPr>
        <p:spPr/>
        <p:txBody>
          <a:bodyPr/>
          <a:lstStyle/>
          <a:p>
            <a:r>
              <a:rPr lang="en-US" dirty="0"/>
              <a:t>We will schedule monthly check-ins with each grantee to answer questions, advise, brainstorm, etc.</a:t>
            </a:r>
          </a:p>
        </p:txBody>
      </p:sp>
    </p:spTree>
    <p:extLst>
      <p:ext uri="{BB962C8B-B14F-4D97-AF65-F5344CB8AC3E}">
        <p14:creationId xmlns:p14="http://schemas.microsoft.com/office/powerpoint/2010/main" val="821680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6D9B3-B7CD-40D8-9F58-ED4BA91659C3}"/>
              </a:ext>
            </a:extLst>
          </p:cNvPr>
          <p:cNvSpPr>
            <a:spLocks noGrp="1"/>
          </p:cNvSpPr>
          <p:nvPr>
            <p:ph type="title"/>
          </p:nvPr>
        </p:nvSpPr>
        <p:spPr/>
        <p:txBody>
          <a:bodyPr>
            <a:normAutofit fontScale="90000"/>
          </a:bodyPr>
          <a:lstStyle/>
          <a:p>
            <a:r>
              <a:rPr lang="en-US" dirty="0"/>
              <a:t>Initial brainstorming: How can you improve your CE system?</a:t>
            </a:r>
          </a:p>
        </p:txBody>
      </p:sp>
      <p:sp>
        <p:nvSpPr>
          <p:cNvPr id="3" name="Content Placeholder 2">
            <a:extLst>
              <a:ext uri="{FF2B5EF4-FFF2-40B4-BE49-F238E27FC236}">
                <a16:creationId xmlns:a16="http://schemas.microsoft.com/office/drawing/2014/main" id="{490C2DD7-8728-4EAA-AF1B-1477E022D030}"/>
              </a:ext>
            </a:extLst>
          </p:cNvPr>
          <p:cNvSpPr>
            <a:spLocks noGrp="1"/>
          </p:cNvSpPr>
          <p:nvPr>
            <p:ph sz="quarter" idx="1"/>
          </p:nvPr>
        </p:nvSpPr>
        <p:spPr/>
        <p:txBody>
          <a:bodyPr/>
          <a:lstStyle/>
          <a:p>
            <a:endParaRPr lang="en-US"/>
          </a:p>
        </p:txBody>
      </p:sp>
    </p:spTree>
    <p:extLst>
      <p:ext uri="{BB962C8B-B14F-4D97-AF65-F5344CB8AC3E}">
        <p14:creationId xmlns:p14="http://schemas.microsoft.com/office/powerpoint/2010/main" val="4083544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52D74-CB12-49E4-A165-6AEFAEC4862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820B2AF-5E6C-445A-9997-555C5A30BADD}"/>
              </a:ext>
            </a:extLst>
          </p:cNvPr>
          <p:cNvSpPr>
            <a:spLocks noGrp="1"/>
          </p:cNvSpPr>
          <p:nvPr>
            <p:ph sz="quarter" idx="1"/>
          </p:nvPr>
        </p:nvSpPr>
        <p:spPr/>
        <p:txBody>
          <a:bodyPr/>
          <a:lstStyle/>
          <a:p>
            <a:r>
              <a:rPr lang="en-US" dirty="0"/>
              <a:t>Supportive Services Only-Coordinated Entry grants are funded by HUD as part of the Continuum of Care Program</a:t>
            </a:r>
          </a:p>
          <a:p>
            <a:r>
              <a:rPr lang="en-US" dirty="0"/>
              <a:t>NCCEH received its first SSO-CE grant in 2018, expanded for 2019.</a:t>
            </a:r>
          </a:p>
          <a:p>
            <a:r>
              <a:rPr lang="en-US" dirty="0"/>
              <a:t>Annual renewal, pending funding availability and </a:t>
            </a:r>
            <a:r>
              <a:rPr lang="en-US" dirty="0" err="1"/>
              <a:t>CoC</a:t>
            </a:r>
            <a:r>
              <a:rPr lang="en-US" dirty="0"/>
              <a:t> decision-making</a:t>
            </a:r>
          </a:p>
        </p:txBody>
      </p:sp>
    </p:spTree>
    <p:extLst>
      <p:ext uri="{BB962C8B-B14F-4D97-AF65-F5344CB8AC3E}">
        <p14:creationId xmlns:p14="http://schemas.microsoft.com/office/powerpoint/2010/main" val="113807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5C3E8-6E59-4C31-9272-5C493AC66E48}"/>
              </a:ext>
            </a:extLst>
          </p:cNvPr>
          <p:cNvSpPr>
            <a:spLocks noGrp="1"/>
          </p:cNvSpPr>
          <p:nvPr>
            <p:ph type="title"/>
          </p:nvPr>
        </p:nvSpPr>
        <p:spPr/>
        <p:txBody>
          <a:bodyPr/>
          <a:lstStyle/>
          <a:p>
            <a:r>
              <a:rPr lang="en-US" dirty="0"/>
              <a:t>Structure</a:t>
            </a:r>
          </a:p>
        </p:txBody>
      </p:sp>
      <p:sp>
        <p:nvSpPr>
          <p:cNvPr id="3" name="Content Placeholder 2">
            <a:extLst>
              <a:ext uri="{FF2B5EF4-FFF2-40B4-BE49-F238E27FC236}">
                <a16:creationId xmlns:a16="http://schemas.microsoft.com/office/drawing/2014/main" id="{864A552B-4144-437A-90F4-B06DD6DDAEF4}"/>
              </a:ext>
            </a:extLst>
          </p:cNvPr>
          <p:cNvSpPr>
            <a:spLocks noGrp="1"/>
          </p:cNvSpPr>
          <p:nvPr>
            <p:ph sz="quarter" idx="1"/>
          </p:nvPr>
        </p:nvSpPr>
        <p:spPr/>
        <p:txBody>
          <a:bodyPr>
            <a:normAutofit/>
          </a:bodyPr>
          <a:lstStyle/>
          <a:p>
            <a:r>
              <a:rPr lang="en-US" dirty="0"/>
              <a:t>NCCEH is the recipient (holds contract with HUD).</a:t>
            </a:r>
          </a:p>
          <a:p>
            <a:r>
              <a:rPr lang="en-US" dirty="0"/>
              <a:t>Subrecipients are: </a:t>
            </a:r>
          </a:p>
          <a:p>
            <a:pPr lvl="1"/>
            <a:r>
              <a:rPr lang="en-US" dirty="0"/>
              <a:t>Thrive (Region 2)</a:t>
            </a:r>
          </a:p>
          <a:p>
            <a:pPr lvl="1"/>
            <a:r>
              <a:rPr lang="en-US" dirty="0"/>
              <a:t>Greater Hickory Cooperative Christian Ministry (Region 3)</a:t>
            </a:r>
          </a:p>
          <a:p>
            <a:pPr lvl="1"/>
            <a:r>
              <a:rPr lang="en-US" dirty="0"/>
              <a:t>Community Link (Region 5)</a:t>
            </a:r>
          </a:p>
          <a:p>
            <a:pPr lvl="1"/>
            <a:r>
              <a:rPr lang="en-US" dirty="0"/>
              <a:t>Hope Station (Region 10)</a:t>
            </a:r>
          </a:p>
          <a:p>
            <a:pPr lvl="1"/>
            <a:r>
              <a:rPr lang="en-US" dirty="0"/>
              <a:t>Trillium (Regions 11,13)</a:t>
            </a:r>
          </a:p>
          <a:p>
            <a:pPr lvl="1"/>
            <a:r>
              <a:rPr lang="en-US" dirty="0"/>
              <a:t>Pitt County Planning (Region 12)</a:t>
            </a:r>
          </a:p>
        </p:txBody>
      </p:sp>
    </p:spTree>
    <p:extLst>
      <p:ext uri="{BB962C8B-B14F-4D97-AF65-F5344CB8AC3E}">
        <p14:creationId xmlns:p14="http://schemas.microsoft.com/office/powerpoint/2010/main" val="33735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8299A-1C8C-47DD-80A3-E93985B35E30}"/>
              </a:ext>
            </a:extLst>
          </p:cNvPr>
          <p:cNvSpPr>
            <a:spLocks noGrp="1"/>
          </p:cNvSpPr>
          <p:nvPr>
            <p:ph type="title"/>
          </p:nvPr>
        </p:nvSpPr>
        <p:spPr/>
        <p:txBody>
          <a:bodyPr/>
          <a:lstStyle/>
          <a:p>
            <a:r>
              <a:rPr lang="en-US" dirty="0"/>
              <a:t>Subrecipient role</a:t>
            </a:r>
          </a:p>
        </p:txBody>
      </p:sp>
      <p:sp>
        <p:nvSpPr>
          <p:cNvPr id="3" name="Content Placeholder 2">
            <a:extLst>
              <a:ext uri="{FF2B5EF4-FFF2-40B4-BE49-F238E27FC236}">
                <a16:creationId xmlns:a16="http://schemas.microsoft.com/office/drawing/2014/main" id="{DD06710A-5478-455B-9B4D-A2A98341D4CD}"/>
              </a:ext>
            </a:extLst>
          </p:cNvPr>
          <p:cNvSpPr>
            <a:spLocks noGrp="1"/>
          </p:cNvSpPr>
          <p:nvPr>
            <p:ph sz="quarter" idx="1"/>
          </p:nvPr>
        </p:nvSpPr>
        <p:spPr/>
        <p:txBody>
          <a:bodyPr/>
          <a:lstStyle/>
          <a:p>
            <a:r>
              <a:rPr lang="en-US" dirty="0"/>
              <a:t>Implement and run the CE system in the funded region</a:t>
            </a:r>
          </a:p>
          <a:p>
            <a:r>
              <a:rPr lang="en-US" dirty="0"/>
              <a:t>Use the grant to improve access to CE</a:t>
            </a:r>
          </a:p>
          <a:p>
            <a:r>
              <a:rPr lang="en-US" dirty="0"/>
              <a:t>Use the grant to improve the CE system overall</a:t>
            </a:r>
          </a:p>
        </p:txBody>
      </p:sp>
    </p:spTree>
    <p:extLst>
      <p:ext uri="{BB962C8B-B14F-4D97-AF65-F5344CB8AC3E}">
        <p14:creationId xmlns:p14="http://schemas.microsoft.com/office/powerpoint/2010/main" val="407754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6FD0-EA9E-4FB4-A580-FBC9FCE0ED88}"/>
              </a:ext>
            </a:extLst>
          </p:cNvPr>
          <p:cNvSpPr>
            <a:spLocks noGrp="1"/>
          </p:cNvSpPr>
          <p:nvPr>
            <p:ph type="title"/>
          </p:nvPr>
        </p:nvSpPr>
        <p:spPr/>
        <p:txBody>
          <a:bodyPr/>
          <a:lstStyle/>
          <a:p>
            <a:r>
              <a:rPr lang="en-US" dirty="0"/>
              <a:t>Subrecipient responsibilities</a:t>
            </a:r>
          </a:p>
        </p:txBody>
      </p:sp>
      <p:sp>
        <p:nvSpPr>
          <p:cNvPr id="3" name="Content Placeholder 2">
            <a:extLst>
              <a:ext uri="{FF2B5EF4-FFF2-40B4-BE49-F238E27FC236}">
                <a16:creationId xmlns:a16="http://schemas.microsoft.com/office/drawing/2014/main" id="{8FE87697-B21B-458A-8CD7-D1B454DC4860}"/>
              </a:ext>
            </a:extLst>
          </p:cNvPr>
          <p:cNvSpPr>
            <a:spLocks noGrp="1"/>
          </p:cNvSpPr>
          <p:nvPr>
            <p:ph sz="quarter" idx="1"/>
          </p:nvPr>
        </p:nvSpPr>
        <p:spPr/>
        <p:txBody>
          <a:bodyPr>
            <a:noAutofit/>
          </a:bodyPr>
          <a:lstStyle/>
          <a:p>
            <a:r>
              <a:rPr lang="en-US" sz="2400" dirty="0"/>
              <a:t>Subrecipients are responsible for, at a minimum: </a:t>
            </a:r>
          </a:p>
          <a:p>
            <a:pPr lvl="1"/>
            <a:r>
              <a:rPr lang="en-US" sz="2400" dirty="0"/>
              <a:t>Maintaining an up-to-date and comprehensive prioritization list in HMIS;</a:t>
            </a:r>
          </a:p>
          <a:p>
            <a:pPr lvl="1"/>
            <a:r>
              <a:rPr lang="en-US" sz="2400" dirty="0"/>
              <a:t>Holding a regular case conferencing meeting, not less often than once every 2 weeks (unless a different schedule is approved in writing by </a:t>
            </a:r>
            <a:r>
              <a:rPr lang="en-US" sz="2400" b="1" dirty="0"/>
              <a:t>NCCEH</a:t>
            </a:r>
            <a:r>
              <a:rPr lang="en-US" sz="2400" dirty="0"/>
              <a:t>);</a:t>
            </a:r>
          </a:p>
          <a:p>
            <a:pPr lvl="1"/>
            <a:r>
              <a:rPr lang="en-US" sz="2400" dirty="0"/>
              <a:t>Helping </a:t>
            </a:r>
            <a:r>
              <a:rPr lang="en-US" sz="2400" b="1" dirty="0"/>
              <a:t>NCCEH</a:t>
            </a:r>
            <a:r>
              <a:rPr lang="en-US" sz="2400" dirty="0"/>
              <a:t> staff to evaluate the region’s coordinated entry system;</a:t>
            </a:r>
          </a:p>
        </p:txBody>
      </p:sp>
    </p:spTree>
    <p:extLst>
      <p:ext uri="{BB962C8B-B14F-4D97-AF65-F5344CB8AC3E}">
        <p14:creationId xmlns:p14="http://schemas.microsoft.com/office/powerpoint/2010/main" val="114604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021C8-59F9-4018-9DC6-C870658ED57D}"/>
              </a:ext>
            </a:extLst>
          </p:cNvPr>
          <p:cNvSpPr>
            <a:spLocks noGrp="1"/>
          </p:cNvSpPr>
          <p:nvPr>
            <p:ph type="title"/>
          </p:nvPr>
        </p:nvSpPr>
        <p:spPr/>
        <p:txBody>
          <a:bodyPr/>
          <a:lstStyle/>
          <a:p>
            <a:r>
              <a:rPr lang="en-US" dirty="0"/>
              <a:t>Subrecipient responsibilities</a:t>
            </a:r>
          </a:p>
        </p:txBody>
      </p:sp>
      <p:sp>
        <p:nvSpPr>
          <p:cNvPr id="3" name="Content Placeholder 2">
            <a:extLst>
              <a:ext uri="{FF2B5EF4-FFF2-40B4-BE49-F238E27FC236}">
                <a16:creationId xmlns:a16="http://schemas.microsoft.com/office/drawing/2014/main" id="{B9B216A0-B89F-403B-86DB-A4EB5BA889FA}"/>
              </a:ext>
            </a:extLst>
          </p:cNvPr>
          <p:cNvSpPr>
            <a:spLocks noGrp="1"/>
          </p:cNvSpPr>
          <p:nvPr>
            <p:ph sz="quarter" idx="1"/>
          </p:nvPr>
        </p:nvSpPr>
        <p:spPr/>
        <p:txBody>
          <a:bodyPr>
            <a:normAutofit/>
          </a:bodyPr>
          <a:lstStyle/>
          <a:p>
            <a:pPr lvl="1"/>
            <a:r>
              <a:rPr lang="en-US" sz="2400" dirty="0"/>
              <a:t>Ensuring all agencies participating in the coordinated entry process follow the Regional Committee’s coordinated entry plan and the </a:t>
            </a:r>
            <a:r>
              <a:rPr lang="en-US" sz="2400" dirty="0" err="1"/>
              <a:t>CoC’s</a:t>
            </a:r>
            <a:r>
              <a:rPr lang="en-US" sz="2400" dirty="0"/>
              <a:t> CE Written Standards;</a:t>
            </a:r>
          </a:p>
          <a:p>
            <a:pPr lvl="1"/>
            <a:r>
              <a:rPr lang="en-US" sz="2400" dirty="0"/>
              <a:t>Overseeing a local process for clients to file grievances and non-discrimination complaints;</a:t>
            </a:r>
          </a:p>
          <a:p>
            <a:pPr lvl="1"/>
            <a:r>
              <a:rPr lang="en-US" sz="2400" dirty="0"/>
              <a:t>Helping the region to administer the Prevention and Diversion Screen and/or the VI-SDPAT, as applicable, to all people experiencing homelessness (see the NC </a:t>
            </a:r>
            <a:r>
              <a:rPr lang="en-US" sz="2400" dirty="0" err="1"/>
              <a:t>BoS</a:t>
            </a:r>
            <a:r>
              <a:rPr lang="en-US" sz="2400" dirty="0"/>
              <a:t> </a:t>
            </a:r>
            <a:r>
              <a:rPr lang="en-US" sz="2400" dirty="0" err="1"/>
              <a:t>CoC’s</a:t>
            </a:r>
            <a:r>
              <a:rPr lang="en-US" sz="2400" dirty="0"/>
              <a:t> </a:t>
            </a:r>
            <a:r>
              <a:rPr lang="en-US" sz="2400" u="sng" dirty="0">
                <a:hlinkClick r:id="rId2"/>
              </a:rPr>
              <a:t>Coordinated Entry Written Standards</a:t>
            </a:r>
            <a:r>
              <a:rPr lang="en-US" sz="2400" dirty="0"/>
              <a:t> for guidance on when to administer these screening tools).;</a:t>
            </a:r>
          </a:p>
          <a:p>
            <a:endParaRPr lang="en-US" sz="2400" dirty="0"/>
          </a:p>
        </p:txBody>
      </p:sp>
    </p:spTree>
    <p:extLst>
      <p:ext uri="{BB962C8B-B14F-4D97-AF65-F5344CB8AC3E}">
        <p14:creationId xmlns:p14="http://schemas.microsoft.com/office/powerpoint/2010/main" val="135383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649F-0A41-4B25-84F4-E24B62EF087A}"/>
              </a:ext>
            </a:extLst>
          </p:cNvPr>
          <p:cNvSpPr>
            <a:spLocks noGrp="1"/>
          </p:cNvSpPr>
          <p:nvPr>
            <p:ph type="title"/>
          </p:nvPr>
        </p:nvSpPr>
        <p:spPr/>
        <p:txBody>
          <a:bodyPr/>
          <a:lstStyle/>
          <a:p>
            <a:r>
              <a:rPr lang="en-US" dirty="0"/>
              <a:t>Subrecipient responsibilities	</a:t>
            </a:r>
          </a:p>
        </p:txBody>
      </p:sp>
      <p:sp>
        <p:nvSpPr>
          <p:cNvPr id="3" name="Content Placeholder 2">
            <a:extLst>
              <a:ext uri="{FF2B5EF4-FFF2-40B4-BE49-F238E27FC236}">
                <a16:creationId xmlns:a16="http://schemas.microsoft.com/office/drawing/2014/main" id="{CC8AE510-1D75-4B2D-A885-584534CD9B11}"/>
              </a:ext>
            </a:extLst>
          </p:cNvPr>
          <p:cNvSpPr>
            <a:spLocks noGrp="1"/>
          </p:cNvSpPr>
          <p:nvPr>
            <p:ph sz="quarter" idx="1"/>
          </p:nvPr>
        </p:nvSpPr>
        <p:spPr/>
        <p:txBody>
          <a:bodyPr>
            <a:normAutofit/>
          </a:bodyPr>
          <a:lstStyle/>
          <a:p>
            <a:pPr lvl="1"/>
            <a:r>
              <a:rPr lang="en-US" sz="2400" dirty="0"/>
              <a:t>Evaluating the regional CE system to make sure it meets all applicable HUD, </a:t>
            </a:r>
            <a:r>
              <a:rPr lang="en-US" sz="2400" dirty="0" err="1"/>
              <a:t>CoC</a:t>
            </a:r>
            <a:r>
              <a:rPr lang="en-US" sz="2400" dirty="0"/>
              <a:t>, and local requirements, including the requirements outlined in HUD CPD Notice 2017-1.</a:t>
            </a:r>
          </a:p>
          <a:p>
            <a:pPr lvl="1"/>
            <a:r>
              <a:rPr lang="en-US" sz="2400" dirty="0"/>
              <a:t>Subrecipients should also conduct other activities that are directly related to coordinated entry that help clients access the CE system or permanent housing. Examples of eligible activities under this grant are outlined below. </a:t>
            </a:r>
          </a:p>
          <a:p>
            <a:endParaRPr lang="en-US" sz="2400" dirty="0"/>
          </a:p>
        </p:txBody>
      </p:sp>
    </p:spTree>
    <p:extLst>
      <p:ext uri="{BB962C8B-B14F-4D97-AF65-F5344CB8AC3E}">
        <p14:creationId xmlns:p14="http://schemas.microsoft.com/office/powerpoint/2010/main" val="1415404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BoS Slide Template" id="{35E17774-D49D-468C-9678-EA1FFEA94BFF}" vid="{2466F124-1950-4613-AFAF-86645BB3FC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BoS Slide Template (4)</Template>
  <TotalTime>2927</TotalTime>
  <Words>1152</Words>
  <Application>Microsoft Office PowerPoint</Application>
  <PresentationFormat>On-screen Show (4:3)</PresentationFormat>
  <Paragraphs>137</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Franklin Gothic Book</vt:lpstr>
      <vt:lpstr>Perpetua</vt:lpstr>
      <vt:lpstr>Wingdings 2</vt:lpstr>
      <vt:lpstr>Equity</vt:lpstr>
      <vt:lpstr>NC Balance of State Continuum of Care</vt:lpstr>
      <vt:lpstr>Agenda</vt:lpstr>
      <vt:lpstr>Background and Structure</vt:lpstr>
      <vt:lpstr>Background</vt:lpstr>
      <vt:lpstr>Structure</vt:lpstr>
      <vt:lpstr>Subrecipient role</vt:lpstr>
      <vt:lpstr>Subrecipient responsibilities</vt:lpstr>
      <vt:lpstr>Subrecipient responsibilities</vt:lpstr>
      <vt:lpstr>Subrecipient responsibilities </vt:lpstr>
      <vt:lpstr>Regulations and Guidance</vt:lpstr>
      <vt:lpstr>Regulations and Guidance</vt:lpstr>
      <vt:lpstr>CE requirements:</vt:lpstr>
      <vt:lpstr>CE requirements</vt:lpstr>
      <vt:lpstr>SSO-CE Policies and Procedures</vt:lpstr>
      <vt:lpstr>SSO-CE Policies and Procedures</vt:lpstr>
      <vt:lpstr>Eligible costs and activities</vt:lpstr>
      <vt:lpstr>Client eligibility </vt:lpstr>
      <vt:lpstr>Homelessness documentation</vt:lpstr>
      <vt:lpstr>Site visits and monitoring</vt:lpstr>
      <vt:lpstr>How to use NCCHE’s SSO-CE P&amp;Ps </vt:lpstr>
      <vt:lpstr>Case conferencing</vt:lpstr>
      <vt:lpstr>Contracts and Reimbursement</vt:lpstr>
      <vt:lpstr>Reimbursement process</vt:lpstr>
      <vt:lpstr>Reimbursement Required Documentation</vt:lpstr>
      <vt:lpstr>Reimbursement submission</vt:lpstr>
      <vt:lpstr>HMIS and By-Name Lists</vt:lpstr>
      <vt:lpstr>Basic HMIS set-up</vt:lpstr>
      <vt:lpstr>Prevention and Diversion</vt:lpstr>
      <vt:lpstr>Coordinated Entry/BNL Project</vt:lpstr>
      <vt:lpstr>More on HMIS next week!</vt:lpstr>
      <vt:lpstr>Goals of SSO-CE</vt:lpstr>
      <vt:lpstr>What do we want to accomplish?</vt:lpstr>
      <vt:lpstr>Workplanning and check-ins</vt:lpstr>
      <vt:lpstr>Monthly check-ins </vt:lpstr>
      <vt:lpstr>Initial brainstorming: How can you improve your CE system?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 Balance of State Continuum of Care</dc:title>
  <dc:creator>Ehren Dohler</dc:creator>
  <cp:lastModifiedBy>Ehren Dohler</cp:lastModifiedBy>
  <cp:revision>39</cp:revision>
  <cp:lastPrinted>2016-04-04T22:18:44Z</cp:lastPrinted>
  <dcterms:created xsi:type="dcterms:W3CDTF">2018-06-07T21:14:40Z</dcterms:created>
  <dcterms:modified xsi:type="dcterms:W3CDTF">2019-09-18T23:43:02Z</dcterms:modified>
</cp:coreProperties>
</file>