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 id="2147483867" r:id="rId5"/>
    <p:sldMasterId id="2147483879" r:id="rId6"/>
    <p:sldMasterId id="2147483892" r:id="rId7"/>
    <p:sldMasterId id="2147483902" r:id="rId8"/>
  </p:sldMasterIdLst>
  <p:notesMasterIdLst>
    <p:notesMasterId r:id="rId34"/>
  </p:notesMasterIdLst>
  <p:handoutMasterIdLst>
    <p:handoutMasterId r:id="rId35"/>
  </p:handoutMasterIdLst>
  <p:sldIdLst>
    <p:sldId id="1826" r:id="rId9"/>
    <p:sldId id="1812" r:id="rId10"/>
    <p:sldId id="278" r:id="rId11"/>
    <p:sldId id="2140" r:id="rId12"/>
    <p:sldId id="1813" r:id="rId13"/>
    <p:sldId id="2307" r:id="rId14"/>
    <p:sldId id="2294" r:id="rId15"/>
    <p:sldId id="2309" r:id="rId16"/>
    <p:sldId id="2308" r:id="rId17"/>
    <p:sldId id="2311" r:id="rId18"/>
    <p:sldId id="2310" r:id="rId19"/>
    <p:sldId id="2321" r:id="rId20"/>
    <p:sldId id="2324" r:id="rId21"/>
    <p:sldId id="2312" r:id="rId22"/>
    <p:sldId id="2313" r:id="rId23"/>
    <p:sldId id="2314" r:id="rId24"/>
    <p:sldId id="2316" r:id="rId25"/>
    <p:sldId id="1449" r:id="rId26"/>
    <p:sldId id="1453" r:id="rId27"/>
    <p:sldId id="2317" r:id="rId28"/>
    <p:sldId id="2318" r:id="rId29"/>
    <p:sldId id="2322" r:id="rId30"/>
    <p:sldId id="2319" r:id="rId31"/>
    <p:sldId id="2323" r:id="rId32"/>
    <p:sldId id="1446"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CE99A3-40CB-4F0F-BAAB-36751CA28C75}">
          <p14:sldIdLst>
            <p14:sldId id="1826"/>
          </p14:sldIdLst>
        </p14:section>
        <p14:section name="Logistics" id="{A8345F83-7D56-4043-A978-4734BE42CF6C}">
          <p14:sldIdLst>
            <p14:sldId id="1812"/>
            <p14:sldId id="278"/>
          </p14:sldIdLst>
        </p14:section>
        <p14:section name="Agenda" id="{252758DF-181E-42CA-B9BE-9B643012378F}">
          <p14:sldIdLst>
            <p14:sldId id="2140"/>
            <p14:sldId id="1813"/>
          </p14:sldIdLst>
        </p14:section>
        <p14:section name="Content" id="{B23DA24F-B886-45A7-B50E-44F9A718A88F}">
          <p14:sldIdLst>
            <p14:sldId id="2307"/>
            <p14:sldId id="2294"/>
            <p14:sldId id="2309"/>
            <p14:sldId id="2308"/>
            <p14:sldId id="2311"/>
            <p14:sldId id="2310"/>
            <p14:sldId id="2321"/>
            <p14:sldId id="2324"/>
            <p14:sldId id="2312"/>
            <p14:sldId id="2313"/>
            <p14:sldId id="2314"/>
            <p14:sldId id="2316"/>
            <p14:sldId id="1449"/>
            <p14:sldId id="1453"/>
            <p14:sldId id="2317"/>
            <p14:sldId id="2318"/>
            <p14:sldId id="2322"/>
            <p14:sldId id="2319"/>
            <p14:sldId id="2323"/>
            <p14:sldId id="14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724929-7206-466D-5654-1AC947F7F971}" name="Brian Alexander" initials="BA" userId="S::brian@ncceh.org::08c14714-1337-4938-b322-f9256203f469" providerId="AD"/>
  <p188:author id="{54E5373A-FC53-33A5-A93E-A67B923B531D}" name="Jenny Simmons" initials="JS" userId="S::jenny.simmons@ncceh.org::091962ce-6423-47b8-b727-3787344c83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enise Neunaber" initials="DN" lastIdx="52" clrIdx="0"/>
  <p:cmAuthor id="1" name="Emila" initials="ES" lastIdx="4" clrIdx="1"/>
  <p:cmAuthor id="2" name="Corey" initials="cer" lastIdx="49" clrIdx="2"/>
  <p:cmAuthor id="3" name="Denise Neunaber" initials="" lastIdx="6" clrIdx="3"/>
  <p:cmAuthor id="4" name="Emily Carmody" initials="EC" lastIdx="54" clrIdx="4"/>
  <p:cmAuthor id="5" name="Emily Kahn" initials="" lastIdx="6" clrIdx="5"/>
  <p:cmAuthor id="6" name="Nancy" initials="N" lastIdx="1" clrIdx="6"/>
  <p:cmAuthor id="7" name="Brian" initials="B" lastIdx="2" clrIdx="7">
    <p:extLst>
      <p:ext uri="{19B8F6BF-5375-455C-9EA6-DF929625EA0E}">
        <p15:presenceInfo xmlns:p15="http://schemas.microsoft.com/office/powerpoint/2012/main" userId="Brian" providerId="None"/>
      </p:ext>
    </p:extLst>
  </p:cmAuthor>
  <p:cmAuthor id="8" name="Ehren Dohler" initials="ED" lastIdx="1" clrIdx="8">
    <p:extLst>
      <p:ext uri="{19B8F6BF-5375-455C-9EA6-DF929625EA0E}">
        <p15:presenceInfo xmlns:p15="http://schemas.microsoft.com/office/powerpoint/2012/main" userId="Ehren Dohler" providerId="None"/>
      </p:ext>
    </p:extLst>
  </p:cmAuthor>
  <p:cmAuthor id="9" name="Ehren Dohler" initials="ED [2]" lastIdx="3" clrIdx="9">
    <p:extLst>
      <p:ext uri="{19B8F6BF-5375-455C-9EA6-DF929625EA0E}">
        <p15:presenceInfo xmlns:p15="http://schemas.microsoft.com/office/powerpoint/2012/main" userId="3653b5edfea3fa88" providerId="Windows Live"/>
      </p:ext>
    </p:extLst>
  </p:cmAuthor>
  <p:cmAuthor id="10" name="Amy Sawyer" initials="AS" lastIdx="6" clrIdx="10">
    <p:extLst>
      <p:ext uri="{19B8F6BF-5375-455C-9EA6-DF929625EA0E}">
        <p15:presenceInfo xmlns:p15="http://schemas.microsoft.com/office/powerpoint/2012/main" userId="S::amy@ncceh.onmicrosoft.com::a99a5a22-0374-40b6-97b1-417c48a6ab28" providerId="AD"/>
      </p:ext>
    </p:extLst>
  </p:cmAuthor>
  <p:cmAuthor id="11" name="Brian Alexander" initials="BA" lastIdx="2" clrIdx="11">
    <p:extLst>
      <p:ext uri="{19B8F6BF-5375-455C-9EA6-DF929625EA0E}">
        <p15:presenceInfo xmlns:p15="http://schemas.microsoft.com/office/powerpoint/2012/main" userId="S::brian@ncceh.onmicrosoft.com::08c14714-1337-4938-b322-f9256203f469" providerId="AD"/>
      </p:ext>
    </p:extLst>
  </p:cmAuthor>
  <p:cmAuthor id="12" name="Jenn Von Egidy" initials="JVE" lastIdx="4" clrIdx="12">
    <p:extLst>
      <p:ext uri="{19B8F6BF-5375-455C-9EA6-DF929625EA0E}">
        <p15:presenceInfo xmlns:p15="http://schemas.microsoft.com/office/powerpoint/2012/main" userId="S::jenn@ncceh.onmicrosoft.com::d538103f-0463-4843-9712-2877af44d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A"/>
    <a:srgbClr val="FFFF99"/>
    <a:srgbClr val="FF99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06D5C-5075-4732-8B08-ADDE56A66A0E}" v="27" dt="2026-05-12T17:43:23.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675" autoAdjust="0"/>
  </p:normalViewPr>
  <p:slideViewPr>
    <p:cSldViewPr snapToGrid="0">
      <p:cViewPr varScale="1">
        <p:scale>
          <a:sx n="80" d="100"/>
          <a:sy n="80" d="100"/>
        </p:scale>
        <p:origin x="337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Rivera" userId="ca6b72ab-1656-41b8-9027-62be7fab647d" providerId="ADAL" clId="{39E2908B-AACC-433B-8075-0909C14EF273}"/>
    <pc:docChg chg="undo custSel addSld delSld modSld sldOrd delSection modSection">
      <pc:chgData name="Natalie Rivera" userId="ca6b72ab-1656-41b8-9027-62be7fab647d" providerId="ADAL" clId="{39E2908B-AACC-433B-8075-0909C14EF273}" dt="2026-05-12T19:39:50.902" v="20603" actId="20577"/>
      <pc:docMkLst>
        <pc:docMk/>
      </pc:docMkLst>
      <pc:sldChg chg="modSp mod modNotesTx">
        <pc:chgData name="Natalie Rivera" userId="ca6b72ab-1656-41b8-9027-62be7fab647d" providerId="ADAL" clId="{39E2908B-AACC-433B-8075-0909C14EF273}" dt="2026-05-12T19:39:11.106" v="20586" actId="20577"/>
        <pc:sldMkLst>
          <pc:docMk/>
          <pc:sldMk cId="4060568259" sldId="278"/>
        </pc:sldMkLst>
        <pc:spChg chg="mod">
          <ac:chgData name="Natalie Rivera" userId="ca6b72ab-1656-41b8-9027-62be7fab647d" providerId="ADAL" clId="{39E2908B-AACC-433B-8075-0909C14EF273}" dt="2026-04-15T18:06:53.607" v="507" actId="27636"/>
          <ac:spMkLst>
            <pc:docMk/>
            <pc:sldMk cId="4060568259" sldId="278"/>
            <ac:spMk id="7171" creationId="{00000000-0000-0000-0000-000000000000}"/>
          </ac:spMkLst>
        </pc:spChg>
      </pc:sldChg>
      <pc:sldChg chg="modSp add mod modNotesTx">
        <pc:chgData name="Natalie Rivera" userId="ca6b72ab-1656-41b8-9027-62be7fab647d" providerId="ADAL" clId="{39E2908B-AACC-433B-8075-0909C14EF273}" dt="2026-04-20T15:56:17.452" v="10713" actId="20577"/>
        <pc:sldMkLst>
          <pc:docMk/>
          <pc:sldMk cId="2691262504" sldId="1446"/>
        </pc:sldMkLst>
        <pc:spChg chg="mod">
          <ac:chgData name="Natalie Rivera" userId="ca6b72ab-1656-41b8-9027-62be7fab647d" providerId="ADAL" clId="{39E2908B-AACC-433B-8075-0909C14EF273}" dt="2026-04-20T15:55:54.150" v="10671" actId="20577"/>
          <ac:spMkLst>
            <pc:docMk/>
            <pc:sldMk cId="2691262504" sldId="1446"/>
            <ac:spMk id="2" creationId="{6641C153-61C4-C469-6BC7-BBDF0E001D74}"/>
          </ac:spMkLst>
        </pc:spChg>
        <pc:spChg chg="mod">
          <ac:chgData name="Natalie Rivera" userId="ca6b72ab-1656-41b8-9027-62be7fab647d" providerId="ADAL" clId="{39E2908B-AACC-433B-8075-0909C14EF273}" dt="2026-04-20T15:56:17.452" v="10713" actId="20577"/>
          <ac:spMkLst>
            <pc:docMk/>
            <pc:sldMk cId="2691262504" sldId="1446"/>
            <ac:spMk id="3" creationId="{21B62F3F-D8A7-0D31-4A59-487DAA6310F1}"/>
          </ac:spMkLst>
        </pc:spChg>
      </pc:sldChg>
      <pc:sldChg chg="modSp add mod modNotesTx">
        <pc:chgData name="Natalie Rivera" userId="ca6b72ab-1656-41b8-9027-62be7fab647d" providerId="ADAL" clId="{39E2908B-AACC-433B-8075-0909C14EF273}" dt="2026-05-12T19:39:41.207" v="20598" actId="20577"/>
        <pc:sldMkLst>
          <pc:docMk/>
          <pc:sldMk cId="2470836718" sldId="1449"/>
        </pc:sldMkLst>
        <pc:spChg chg="mod">
          <ac:chgData name="Natalie Rivera" userId="ca6b72ab-1656-41b8-9027-62be7fab647d" providerId="ADAL" clId="{39E2908B-AACC-433B-8075-0909C14EF273}" dt="2026-04-20T15:24:41.337" v="8105" actId="113"/>
          <ac:spMkLst>
            <pc:docMk/>
            <pc:sldMk cId="2470836718" sldId="1449"/>
            <ac:spMk id="2" creationId="{48FF9587-2937-4532-4D44-83924EF19683}"/>
          </ac:spMkLst>
        </pc:spChg>
        <pc:spChg chg="mod">
          <ac:chgData name="Natalie Rivera" userId="ca6b72ab-1656-41b8-9027-62be7fab647d" providerId="ADAL" clId="{39E2908B-AACC-433B-8075-0909C14EF273}" dt="2026-05-07T15:23:24.389" v="11852" actId="20577"/>
          <ac:spMkLst>
            <pc:docMk/>
            <pc:sldMk cId="2470836718" sldId="1449"/>
            <ac:spMk id="4" creationId="{EB60C55E-AC54-1D41-9E50-259F502EFCDA}"/>
          </ac:spMkLst>
        </pc:spChg>
      </pc:sldChg>
      <pc:sldChg chg="modSp add mod modNotesTx">
        <pc:chgData name="Natalie Rivera" userId="ca6b72ab-1656-41b8-9027-62be7fab647d" providerId="ADAL" clId="{39E2908B-AACC-433B-8075-0909C14EF273}" dt="2026-05-12T19:39:42.456" v="20599" actId="20577"/>
        <pc:sldMkLst>
          <pc:docMk/>
          <pc:sldMk cId="4100107793" sldId="1453"/>
        </pc:sldMkLst>
        <pc:spChg chg="mod">
          <ac:chgData name="Natalie Rivera" userId="ca6b72ab-1656-41b8-9027-62be7fab647d" providerId="ADAL" clId="{39E2908B-AACC-433B-8075-0909C14EF273}" dt="2026-04-20T15:34:48.896" v="8482" actId="113"/>
          <ac:spMkLst>
            <pc:docMk/>
            <pc:sldMk cId="4100107793" sldId="1453"/>
            <ac:spMk id="2" creationId="{4E81D8BA-A6F0-01AF-802B-545C81D04C8C}"/>
          </ac:spMkLst>
        </pc:spChg>
        <pc:spChg chg="mod">
          <ac:chgData name="Natalie Rivera" userId="ca6b72ab-1656-41b8-9027-62be7fab647d" providerId="ADAL" clId="{39E2908B-AACC-433B-8075-0909C14EF273}" dt="2026-05-07T15:15:56.484" v="10908" actId="20577"/>
          <ac:spMkLst>
            <pc:docMk/>
            <pc:sldMk cId="4100107793" sldId="1453"/>
            <ac:spMk id="4" creationId="{27A34325-B56A-1094-049E-C76E639FDA60}"/>
          </ac:spMkLst>
        </pc:spChg>
      </pc:sldChg>
      <pc:sldChg chg="modSp mod modNotesTx">
        <pc:chgData name="Natalie Rivera" userId="ca6b72ab-1656-41b8-9027-62be7fab647d" providerId="ADAL" clId="{39E2908B-AACC-433B-8075-0909C14EF273}" dt="2026-04-15T18:04:00.565" v="52" actId="20577"/>
        <pc:sldMkLst>
          <pc:docMk/>
          <pc:sldMk cId="1491474483" sldId="1812"/>
        </pc:sldMkLst>
        <pc:spChg chg="mod">
          <ac:chgData name="Natalie Rivera" userId="ca6b72ab-1656-41b8-9027-62be7fab647d" providerId="ADAL" clId="{39E2908B-AACC-433B-8075-0909C14EF273}" dt="2026-04-15T18:04:00.565" v="52" actId="20577"/>
          <ac:spMkLst>
            <pc:docMk/>
            <pc:sldMk cId="1491474483" sldId="1812"/>
            <ac:spMk id="3" creationId="{0D7ABC06-2D50-4EA6-B7E2-B51FD7E344EE}"/>
          </ac:spMkLst>
        </pc:spChg>
      </pc:sldChg>
      <pc:sldChg chg="modSp mod modNotesTx">
        <pc:chgData name="Natalie Rivera" userId="ca6b72ab-1656-41b8-9027-62be7fab647d" providerId="ADAL" clId="{39E2908B-AACC-433B-8075-0909C14EF273}" dt="2026-04-15T18:09:16.723" v="735" actId="20577"/>
        <pc:sldMkLst>
          <pc:docMk/>
          <pc:sldMk cId="2755573896" sldId="1813"/>
        </pc:sldMkLst>
        <pc:spChg chg="mod">
          <ac:chgData name="Natalie Rivera" userId="ca6b72ab-1656-41b8-9027-62be7fab647d" providerId="ADAL" clId="{39E2908B-AACC-433B-8075-0909C14EF273}" dt="2026-04-15T18:09:16.723" v="735" actId="20577"/>
          <ac:spMkLst>
            <pc:docMk/>
            <pc:sldMk cId="2755573896" sldId="1813"/>
            <ac:spMk id="4" creationId="{BD0D1526-7867-E786-7876-F83796D411AD}"/>
          </ac:spMkLst>
        </pc:spChg>
      </pc:sldChg>
      <pc:sldChg chg="modSp mod">
        <pc:chgData name="Natalie Rivera" userId="ca6b72ab-1656-41b8-9027-62be7fab647d" providerId="ADAL" clId="{39E2908B-AACC-433B-8075-0909C14EF273}" dt="2026-05-04T18:26:55.363" v="10819" actId="20577"/>
        <pc:sldMkLst>
          <pc:docMk/>
          <pc:sldMk cId="0" sldId="1826"/>
        </pc:sldMkLst>
        <pc:spChg chg="mod">
          <ac:chgData name="Natalie Rivera" userId="ca6b72ab-1656-41b8-9027-62be7fab647d" providerId="ADAL" clId="{39E2908B-AACC-433B-8075-0909C14EF273}" dt="2026-05-04T18:26:55.363" v="10819" actId="20577"/>
          <ac:spMkLst>
            <pc:docMk/>
            <pc:sldMk cId="0" sldId="1826"/>
            <ac:spMk id="14" creationId="{069882F5-8F47-930D-2A77-F4C685C4C71A}"/>
          </ac:spMkLst>
        </pc:spChg>
      </pc:sldChg>
      <pc:sldChg chg="modNotesTx">
        <pc:chgData name="Natalie Rivera" userId="ca6b72ab-1656-41b8-9027-62be7fab647d" providerId="ADAL" clId="{39E2908B-AACC-433B-8075-0909C14EF273}" dt="2026-05-07T23:59:13.386" v="14872" actId="20577"/>
        <pc:sldMkLst>
          <pc:docMk/>
          <pc:sldMk cId="1876907418" sldId="2140"/>
        </pc:sldMkLst>
      </pc:sldChg>
      <pc:sldChg chg="modSp mod modNotesTx">
        <pc:chgData name="Natalie Rivera" userId="ca6b72ab-1656-41b8-9027-62be7fab647d" providerId="ADAL" clId="{39E2908B-AACC-433B-8075-0909C14EF273}" dt="2026-05-12T19:39:15.326" v="20587" actId="20577"/>
        <pc:sldMkLst>
          <pc:docMk/>
          <pc:sldMk cId="1408713572" sldId="2294"/>
        </pc:sldMkLst>
        <pc:spChg chg="mod">
          <ac:chgData name="Natalie Rivera" userId="ca6b72ab-1656-41b8-9027-62be7fab647d" providerId="ADAL" clId="{39E2908B-AACC-433B-8075-0909C14EF273}" dt="2026-05-08T10:52:18.147" v="14880" actId="20577"/>
          <ac:spMkLst>
            <pc:docMk/>
            <pc:sldMk cId="1408713572" sldId="2294"/>
            <ac:spMk id="2" creationId="{E2FC4604-88B9-4800-10F4-667776A97499}"/>
          </ac:spMkLst>
        </pc:spChg>
        <pc:spChg chg="mod">
          <ac:chgData name="Natalie Rivera" userId="ca6b72ab-1656-41b8-9027-62be7fab647d" providerId="ADAL" clId="{39E2908B-AACC-433B-8075-0909C14EF273}" dt="2026-04-17T14:17:26.906" v="4475" actId="14100"/>
          <ac:spMkLst>
            <pc:docMk/>
            <pc:sldMk cId="1408713572" sldId="2294"/>
            <ac:spMk id="3" creationId="{A516E083-996B-6793-D27C-E40E314675B6}"/>
          </ac:spMkLst>
        </pc:spChg>
      </pc:sldChg>
      <pc:sldChg chg="modSp mod modNotesTx">
        <pc:chgData name="Natalie Rivera" userId="ca6b72ab-1656-41b8-9027-62be7fab647d" providerId="ADAL" clId="{39E2908B-AACC-433B-8075-0909C14EF273}" dt="2026-04-15T18:09:56.275" v="749" actId="20577"/>
        <pc:sldMkLst>
          <pc:docMk/>
          <pc:sldMk cId="1040563364" sldId="2307"/>
        </pc:sldMkLst>
        <pc:spChg chg="mod">
          <ac:chgData name="Natalie Rivera" userId="ca6b72ab-1656-41b8-9027-62be7fab647d" providerId="ADAL" clId="{39E2908B-AACC-433B-8075-0909C14EF273}" dt="2026-04-15T18:09:56.275" v="749" actId="20577"/>
          <ac:spMkLst>
            <pc:docMk/>
            <pc:sldMk cId="1040563364" sldId="2307"/>
            <ac:spMk id="2" creationId="{4A688D37-08B7-C64F-2AC3-4E74F1C806DA}"/>
          </ac:spMkLst>
        </pc:spChg>
      </pc:sldChg>
      <pc:sldChg chg="modSp add mod modNotesTx">
        <pc:chgData name="Natalie Rivera" userId="ca6b72ab-1656-41b8-9027-62be7fab647d" providerId="ADAL" clId="{39E2908B-AACC-433B-8075-0909C14EF273}" dt="2026-05-12T19:39:20.328" v="20589" actId="20577"/>
        <pc:sldMkLst>
          <pc:docMk/>
          <pc:sldMk cId="3894672132" sldId="2308"/>
        </pc:sldMkLst>
        <pc:spChg chg="mod">
          <ac:chgData name="Natalie Rivera" userId="ca6b72ab-1656-41b8-9027-62be7fab647d" providerId="ADAL" clId="{39E2908B-AACC-433B-8075-0909C14EF273}" dt="2026-04-17T13:55:25.258" v="2353" actId="1076"/>
          <ac:spMkLst>
            <pc:docMk/>
            <pc:sldMk cId="3894672132" sldId="2308"/>
            <ac:spMk id="2" creationId="{ABB95DFE-5D8E-9645-13E0-78B0AF8ACC10}"/>
          </ac:spMkLst>
        </pc:spChg>
        <pc:spChg chg="mod">
          <ac:chgData name="Natalie Rivera" userId="ca6b72ab-1656-41b8-9027-62be7fab647d" providerId="ADAL" clId="{39E2908B-AACC-433B-8075-0909C14EF273}" dt="2026-04-17T13:55:28.423" v="2354" actId="1076"/>
          <ac:spMkLst>
            <pc:docMk/>
            <pc:sldMk cId="3894672132" sldId="2308"/>
            <ac:spMk id="3" creationId="{5B8363A2-214C-5D25-C62C-4697FED76683}"/>
          </ac:spMkLst>
        </pc:spChg>
      </pc:sldChg>
      <pc:sldChg chg="modSp add mod ord modNotesTx">
        <pc:chgData name="Natalie Rivera" userId="ca6b72ab-1656-41b8-9027-62be7fab647d" providerId="ADAL" clId="{39E2908B-AACC-433B-8075-0909C14EF273}" dt="2026-05-12T19:39:17.786" v="20588" actId="20577"/>
        <pc:sldMkLst>
          <pc:docMk/>
          <pc:sldMk cId="185831751" sldId="2309"/>
        </pc:sldMkLst>
        <pc:spChg chg="mod">
          <ac:chgData name="Natalie Rivera" userId="ca6b72ab-1656-41b8-9027-62be7fab647d" providerId="ADAL" clId="{39E2908B-AACC-433B-8075-0909C14EF273}" dt="2026-04-17T13:56:17.141" v="2380" actId="20577"/>
          <ac:spMkLst>
            <pc:docMk/>
            <pc:sldMk cId="185831751" sldId="2309"/>
            <ac:spMk id="2" creationId="{635F7283-751A-A1DF-2DF4-D7A72402268E}"/>
          </ac:spMkLst>
        </pc:spChg>
        <pc:spChg chg="mod">
          <ac:chgData name="Natalie Rivera" userId="ca6b72ab-1656-41b8-9027-62be7fab647d" providerId="ADAL" clId="{39E2908B-AACC-433B-8075-0909C14EF273}" dt="2026-04-17T14:04:31.054" v="3217" actId="20577"/>
          <ac:spMkLst>
            <pc:docMk/>
            <pc:sldMk cId="185831751" sldId="2309"/>
            <ac:spMk id="3" creationId="{386D0B1B-1607-7CB6-BABD-8D4523FD5BD5}"/>
          </ac:spMkLst>
        </pc:spChg>
      </pc:sldChg>
      <pc:sldChg chg="modSp add mod ord modNotesTx">
        <pc:chgData name="Natalie Rivera" userId="ca6b72ab-1656-41b8-9027-62be7fab647d" providerId="ADAL" clId="{39E2908B-AACC-433B-8075-0909C14EF273}" dt="2026-05-12T19:39:23.545" v="20591" actId="20577"/>
        <pc:sldMkLst>
          <pc:docMk/>
          <pc:sldMk cId="1449798060" sldId="2310"/>
        </pc:sldMkLst>
        <pc:spChg chg="mod">
          <ac:chgData name="Natalie Rivera" userId="ca6b72ab-1656-41b8-9027-62be7fab647d" providerId="ADAL" clId="{39E2908B-AACC-433B-8075-0909C14EF273}" dt="2026-04-17T14:09:38.514" v="3975" actId="20577"/>
          <ac:spMkLst>
            <pc:docMk/>
            <pc:sldMk cId="1449798060" sldId="2310"/>
            <ac:spMk id="2" creationId="{40FF91FE-B26C-1663-7B8B-4386AC8DF947}"/>
          </ac:spMkLst>
        </pc:spChg>
        <pc:spChg chg="mod">
          <ac:chgData name="Natalie Rivera" userId="ca6b72ab-1656-41b8-9027-62be7fab647d" providerId="ADAL" clId="{39E2908B-AACC-433B-8075-0909C14EF273}" dt="2026-05-07T20:20:23.279" v="14839" actId="20577"/>
          <ac:spMkLst>
            <pc:docMk/>
            <pc:sldMk cId="1449798060" sldId="2310"/>
            <ac:spMk id="3" creationId="{DC4EA80A-815B-2687-6429-D7F57046878F}"/>
          </ac:spMkLst>
        </pc:spChg>
      </pc:sldChg>
      <pc:sldChg chg="modSp add mod ord modNotesTx">
        <pc:chgData name="Natalie Rivera" userId="ca6b72ab-1656-41b8-9027-62be7fab647d" providerId="ADAL" clId="{39E2908B-AACC-433B-8075-0909C14EF273}" dt="2026-05-12T19:39:21.989" v="20590" actId="20577"/>
        <pc:sldMkLst>
          <pc:docMk/>
          <pc:sldMk cId="3464289047" sldId="2311"/>
        </pc:sldMkLst>
        <pc:spChg chg="mod">
          <ac:chgData name="Natalie Rivera" userId="ca6b72ab-1656-41b8-9027-62be7fab647d" providerId="ADAL" clId="{39E2908B-AACC-433B-8075-0909C14EF273}" dt="2026-05-08T11:30:51.920" v="14942" actId="20577"/>
          <ac:spMkLst>
            <pc:docMk/>
            <pc:sldMk cId="3464289047" sldId="2311"/>
            <ac:spMk id="3" creationId="{B1E08BDA-BC6A-0184-8B57-CD974E39AB0D}"/>
          </ac:spMkLst>
        </pc:spChg>
      </pc:sldChg>
      <pc:sldChg chg="modSp add mod ord">
        <pc:chgData name="Natalie Rivera" userId="ca6b72ab-1656-41b8-9027-62be7fab647d" providerId="ADAL" clId="{39E2908B-AACC-433B-8075-0909C14EF273}" dt="2026-04-17T14:29:10.846" v="5183" actId="27636"/>
        <pc:sldMkLst>
          <pc:docMk/>
          <pc:sldMk cId="658765256" sldId="2312"/>
        </pc:sldMkLst>
        <pc:spChg chg="mod">
          <ac:chgData name="Natalie Rivera" userId="ca6b72ab-1656-41b8-9027-62be7fab647d" providerId="ADAL" clId="{39E2908B-AACC-433B-8075-0909C14EF273}" dt="2026-04-17T14:29:10.846" v="5183" actId="27636"/>
          <ac:spMkLst>
            <pc:docMk/>
            <pc:sldMk cId="658765256" sldId="2312"/>
            <ac:spMk id="2" creationId="{B197E260-8745-A193-99E1-C12B9688D06C}"/>
          </ac:spMkLst>
        </pc:spChg>
      </pc:sldChg>
      <pc:sldChg chg="modSp add mod ord modNotesTx">
        <pc:chgData name="Natalie Rivera" userId="ca6b72ab-1656-41b8-9027-62be7fab647d" providerId="ADAL" clId="{39E2908B-AACC-433B-8075-0909C14EF273}" dt="2026-05-12T19:39:30.988" v="20594" actId="20577"/>
        <pc:sldMkLst>
          <pc:docMk/>
          <pc:sldMk cId="3926444434" sldId="2313"/>
        </pc:sldMkLst>
        <pc:spChg chg="mod">
          <ac:chgData name="Natalie Rivera" userId="ca6b72ab-1656-41b8-9027-62be7fab647d" providerId="ADAL" clId="{39E2908B-AACC-433B-8075-0909C14EF273}" dt="2026-04-17T15:12:07.417" v="5217" actId="20577"/>
          <ac:spMkLst>
            <pc:docMk/>
            <pc:sldMk cId="3926444434" sldId="2313"/>
            <ac:spMk id="2" creationId="{9C95E484-CAC3-E94B-2378-3835E2547CF9}"/>
          </ac:spMkLst>
        </pc:spChg>
        <pc:spChg chg="mod">
          <ac:chgData name="Natalie Rivera" userId="ca6b72ab-1656-41b8-9027-62be7fab647d" providerId="ADAL" clId="{39E2908B-AACC-433B-8075-0909C14EF273}" dt="2026-05-08T13:13:36.667" v="19936" actId="20577"/>
          <ac:spMkLst>
            <pc:docMk/>
            <pc:sldMk cId="3926444434" sldId="2313"/>
            <ac:spMk id="3" creationId="{AF39A984-C4D8-B3D1-623D-D7401F26FE30}"/>
          </ac:spMkLst>
        </pc:spChg>
      </pc:sldChg>
      <pc:sldChg chg="modSp add mod modNotesTx">
        <pc:chgData name="Natalie Rivera" userId="ca6b72ab-1656-41b8-9027-62be7fab647d" providerId="ADAL" clId="{39E2908B-AACC-433B-8075-0909C14EF273}" dt="2026-05-12T19:39:35.353" v="20596" actId="20577"/>
        <pc:sldMkLst>
          <pc:docMk/>
          <pc:sldMk cId="1836903739" sldId="2314"/>
        </pc:sldMkLst>
        <pc:spChg chg="mod">
          <ac:chgData name="Natalie Rivera" userId="ca6b72ab-1656-41b8-9027-62be7fab647d" providerId="ADAL" clId="{39E2908B-AACC-433B-8075-0909C14EF273}" dt="2026-04-17T15:15:29.852" v="5994" actId="20577"/>
          <ac:spMkLst>
            <pc:docMk/>
            <pc:sldMk cId="1836903739" sldId="2314"/>
            <ac:spMk id="2" creationId="{9A4AD6A8-B8B0-6A33-B3EF-CA9F7E057AC2}"/>
          </ac:spMkLst>
        </pc:spChg>
        <pc:spChg chg="mod">
          <ac:chgData name="Natalie Rivera" userId="ca6b72ab-1656-41b8-9027-62be7fab647d" providerId="ADAL" clId="{39E2908B-AACC-433B-8075-0909C14EF273}" dt="2026-05-07T20:20:57.846" v="14867" actId="20577"/>
          <ac:spMkLst>
            <pc:docMk/>
            <pc:sldMk cId="1836903739" sldId="2314"/>
            <ac:spMk id="3" creationId="{393982B3-C883-2710-75D5-F30C304C5585}"/>
          </ac:spMkLst>
        </pc:spChg>
      </pc:sldChg>
      <pc:sldChg chg="modSp add mod ord">
        <pc:chgData name="Natalie Rivera" userId="ca6b72ab-1656-41b8-9027-62be7fab647d" providerId="ADAL" clId="{39E2908B-AACC-433B-8075-0909C14EF273}" dt="2026-04-17T15:40:32.328" v="8000" actId="20577"/>
        <pc:sldMkLst>
          <pc:docMk/>
          <pc:sldMk cId="3695202593" sldId="2316"/>
        </pc:sldMkLst>
        <pc:spChg chg="mod">
          <ac:chgData name="Natalie Rivera" userId="ca6b72ab-1656-41b8-9027-62be7fab647d" providerId="ADAL" clId="{39E2908B-AACC-433B-8075-0909C14EF273}" dt="2026-04-17T15:40:32.328" v="8000" actId="20577"/>
          <ac:spMkLst>
            <pc:docMk/>
            <pc:sldMk cId="3695202593" sldId="2316"/>
            <ac:spMk id="2" creationId="{119DE16A-3904-E2D5-C3AA-6E88B07A3B96}"/>
          </ac:spMkLst>
        </pc:spChg>
      </pc:sldChg>
      <pc:sldChg chg="modSp add mod modNotesTx">
        <pc:chgData name="Natalie Rivera" userId="ca6b72ab-1656-41b8-9027-62be7fab647d" providerId="ADAL" clId="{39E2908B-AACC-433B-8075-0909C14EF273}" dt="2026-05-12T19:39:44.251" v="20600" actId="20577"/>
        <pc:sldMkLst>
          <pc:docMk/>
          <pc:sldMk cId="133520760" sldId="2317"/>
        </pc:sldMkLst>
        <pc:spChg chg="mod">
          <ac:chgData name="Natalie Rivera" userId="ca6b72ab-1656-41b8-9027-62be7fab647d" providerId="ADAL" clId="{39E2908B-AACC-433B-8075-0909C14EF273}" dt="2026-04-20T15:38:06.719" v="8553" actId="20577"/>
          <ac:spMkLst>
            <pc:docMk/>
            <pc:sldMk cId="133520760" sldId="2317"/>
            <ac:spMk id="2" creationId="{F6E3ADBB-7957-8F28-E024-8D60F8A9207E}"/>
          </ac:spMkLst>
        </pc:spChg>
        <pc:spChg chg="mod">
          <ac:chgData name="Natalie Rivera" userId="ca6b72ab-1656-41b8-9027-62be7fab647d" providerId="ADAL" clId="{39E2908B-AACC-433B-8075-0909C14EF273}" dt="2026-04-20T15:46:49.486" v="9694" actId="14100"/>
          <ac:spMkLst>
            <pc:docMk/>
            <pc:sldMk cId="133520760" sldId="2317"/>
            <ac:spMk id="4" creationId="{90B58551-F862-1AF2-66B3-56813F4A7884}"/>
          </ac:spMkLst>
        </pc:spChg>
      </pc:sldChg>
      <pc:sldChg chg="modSp add mod ord">
        <pc:chgData name="Natalie Rivera" userId="ca6b72ab-1656-41b8-9027-62be7fab647d" providerId="ADAL" clId="{39E2908B-AACC-433B-8075-0909C14EF273}" dt="2026-04-20T15:47:40.272" v="9726" actId="20577"/>
        <pc:sldMkLst>
          <pc:docMk/>
          <pc:sldMk cId="2923629495" sldId="2318"/>
        </pc:sldMkLst>
        <pc:spChg chg="mod">
          <ac:chgData name="Natalie Rivera" userId="ca6b72ab-1656-41b8-9027-62be7fab647d" providerId="ADAL" clId="{39E2908B-AACC-433B-8075-0909C14EF273}" dt="2026-04-20T15:47:40.272" v="9726" actId="20577"/>
          <ac:spMkLst>
            <pc:docMk/>
            <pc:sldMk cId="2923629495" sldId="2318"/>
            <ac:spMk id="2" creationId="{FD827DA6-6F0B-969C-C040-E2D8E9158473}"/>
          </ac:spMkLst>
        </pc:spChg>
      </pc:sldChg>
      <pc:sldChg chg="modSp add mod">
        <pc:chgData name="Natalie Rivera" userId="ca6b72ab-1656-41b8-9027-62be7fab647d" providerId="ADAL" clId="{39E2908B-AACC-433B-8075-0909C14EF273}" dt="2026-04-20T15:47:55.417" v="9738" actId="20577"/>
        <pc:sldMkLst>
          <pc:docMk/>
          <pc:sldMk cId="1391365045" sldId="2319"/>
        </pc:sldMkLst>
        <pc:spChg chg="mod">
          <ac:chgData name="Natalie Rivera" userId="ca6b72ab-1656-41b8-9027-62be7fab647d" providerId="ADAL" clId="{39E2908B-AACC-433B-8075-0909C14EF273}" dt="2026-04-20T15:47:55.417" v="9738" actId="20577"/>
          <ac:spMkLst>
            <pc:docMk/>
            <pc:sldMk cId="1391365045" sldId="2319"/>
            <ac:spMk id="2" creationId="{15E76BE8-0926-9BE8-AC50-4A584EB36122}"/>
          </ac:spMkLst>
        </pc:spChg>
      </pc:sldChg>
      <pc:sldChg chg="addSp modSp add mod modNotesTx">
        <pc:chgData name="Natalie Rivera" userId="ca6b72ab-1656-41b8-9027-62be7fab647d" providerId="ADAL" clId="{39E2908B-AACC-433B-8075-0909C14EF273}" dt="2026-05-12T19:39:26.068" v="20592" actId="20577"/>
        <pc:sldMkLst>
          <pc:docMk/>
          <pc:sldMk cId="2864803691" sldId="2321"/>
        </pc:sldMkLst>
        <pc:spChg chg="mod">
          <ac:chgData name="Natalie Rivera" userId="ca6b72ab-1656-41b8-9027-62be7fab647d" providerId="ADAL" clId="{39E2908B-AACC-433B-8075-0909C14EF273}" dt="2026-04-21T17:27:04.087" v="10763" actId="20577"/>
          <ac:spMkLst>
            <pc:docMk/>
            <pc:sldMk cId="2864803691" sldId="2321"/>
            <ac:spMk id="2" creationId="{0DF750AE-B6FE-711E-DF10-47FE27E977B1}"/>
          </ac:spMkLst>
        </pc:spChg>
        <pc:spChg chg="mod">
          <ac:chgData name="Natalie Rivera" userId="ca6b72ab-1656-41b8-9027-62be7fab647d" providerId="ADAL" clId="{39E2908B-AACC-433B-8075-0909C14EF273}" dt="2026-04-21T17:27:07.597" v="10764" actId="20577"/>
          <ac:spMkLst>
            <pc:docMk/>
            <pc:sldMk cId="2864803691" sldId="2321"/>
            <ac:spMk id="3" creationId="{504D7E03-FB9D-D447-E83A-8A13BE36C2E1}"/>
          </ac:spMkLst>
        </pc:spChg>
        <pc:spChg chg="add mod">
          <ac:chgData name="Natalie Rivera" userId="ca6b72ab-1656-41b8-9027-62be7fab647d" providerId="ADAL" clId="{39E2908B-AACC-433B-8075-0909C14EF273}" dt="2026-05-07T15:44:44.799" v="13367" actId="20577"/>
          <ac:spMkLst>
            <pc:docMk/>
            <pc:sldMk cId="2864803691" sldId="2321"/>
            <ac:spMk id="4" creationId="{B3EDB411-79DB-8189-14D1-9D6861BA83CB}"/>
          </ac:spMkLst>
        </pc:spChg>
      </pc:sldChg>
      <pc:sldChg chg="modSp add mod ord modNotesTx">
        <pc:chgData name="Natalie Rivera" userId="ca6b72ab-1656-41b8-9027-62be7fab647d" providerId="ADAL" clId="{39E2908B-AACC-433B-8075-0909C14EF273}" dt="2026-05-12T19:39:48.307" v="20602" actId="20577"/>
        <pc:sldMkLst>
          <pc:docMk/>
          <pc:sldMk cId="3349816369" sldId="2322"/>
        </pc:sldMkLst>
        <pc:spChg chg="mod">
          <ac:chgData name="Natalie Rivera" userId="ca6b72ab-1656-41b8-9027-62be7fab647d" providerId="ADAL" clId="{39E2908B-AACC-433B-8075-0909C14EF273}" dt="2026-05-07T15:17:01.305" v="10945" actId="20577"/>
          <ac:spMkLst>
            <pc:docMk/>
            <pc:sldMk cId="3349816369" sldId="2322"/>
            <ac:spMk id="2" creationId="{B9CA8EA6-286B-9A08-D348-441CA0AA47E7}"/>
          </ac:spMkLst>
        </pc:spChg>
        <pc:spChg chg="mod">
          <ac:chgData name="Natalie Rivera" userId="ca6b72ab-1656-41b8-9027-62be7fab647d" providerId="ADAL" clId="{39E2908B-AACC-433B-8075-0909C14EF273}" dt="2026-05-07T15:23:09.329" v="11851" actId="404"/>
          <ac:spMkLst>
            <pc:docMk/>
            <pc:sldMk cId="3349816369" sldId="2322"/>
            <ac:spMk id="4" creationId="{EE10F699-C699-C6ED-7DEE-ACA3C716B2B0}"/>
          </ac:spMkLst>
        </pc:spChg>
      </pc:sldChg>
      <pc:sldChg chg="modSp add mod modNotesTx">
        <pc:chgData name="Natalie Rivera" userId="ca6b72ab-1656-41b8-9027-62be7fab647d" providerId="ADAL" clId="{39E2908B-AACC-433B-8075-0909C14EF273}" dt="2026-05-12T19:39:50.902" v="20603" actId="20577"/>
        <pc:sldMkLst>
          <pc:docMk/>
          <pc:sldMk cId="2256367639" sldId="2323"/>
        </pc:sldMkLst>
        <pc:spChg chg="mod">
          <ac:chgData name="Natalie Rivera" userId="ca6b72ab-1656-41b8-9027-62be7fab647d" providerId="ADAL" clId="{39E2908B-AACC-433B-8075-0909C14EF273}" dt="2026-05-07T15:36:51.802" v="12185" actId="20577"/>
          <ac:spMkLst>
            <pc:docMk/>
            <pc:sldMk cId="2256367639" sldId="2323"/>
            <ac:spMk id="3" creationId="{95D0B8C5-CF86-8285-C6F9-1EDDBA994CB3}"/>
          </ac:spMkLst>
        </pc:spChg>
      </pc:sldChg>
      <pc:sldChg chg="addSp modSp add mod modNotesTx">
        <pc:chgData name="Natalie Rivera" userId="ca6b72ab-1656-41b8-9027-62be7fab647d" providerId="ADAL" clId="{39E2908B-AACC-433B-8075-0909C14EF273}" dt="2026-05-12T19:39:28.085" v="20593" actId="20577"/>
        <pc:sldMkLst>
          <pc:docMk/>
          <pc:sldMk cId="2330353177" sldId="2324"/>
        </pc:sldMkLst>
        <pc:spChg chg="mod">
          <ac:chgData name="Natalie Rivera" userId="ca6b72ab-1656-41b8-9027-62be7fab647d" providerId="ADAL" clId="{39E2908B-AACC-433B-8075-0909C14EF273}" dt="2026-05-12T17:34:25.340" v="19963" actId="20577"/>
          <ac:spMkLst>
            <pc:docMk/>
            <pc:sldMk cId="2330353177" sldId="2324"/>
            <ac:spMk id="2" creationId="{8D04442E-EC31-50C5-1A86-DBF3D3F15F6A}"/>
          </ac:spMkLst>
        </pc:spChg>
        <pc:spChg chg="mod">
          <ac:chgData name="Natalie Rivera" userId="ca6b72ab-1656-41b8-9027-62be7fab647d" providerId="ADAL" clId="{39E2908B-AACC-433B-8075-0909C14EF273}" dt="2026-05-12T17:41:57.411" v="20433" actId="20577"/>
          <ac:spMkLst>
            <pc:docMk/>
            <pc:sldMk cId="2330353177" sldId="2324"/>
            <ac:spMk id="4" creationId="{68049A83-7520-08CB-741F-7C6AD0C62E12}"/>
          </ac:spMkLst>
        </pc:spChg>
        <pc:graphicFrameChg chg="add mod modGraphic">
          <ac:chgData name="Natalie Rivera" userId="ca6b72ab-1656-41b8-9027-62be7fab647d" providerId="ADAL" clId="{39E2908B-AACC-433B-8075-0909C14EF273}" dt="2026-05-12T17:48:09.002" v="20585" actId="20577"/>
          <ac:graphicFrameMkLst>
            <pc:docMk/>
            <pc:sldMk cId="2330353177" sldId="2324"/>
            <ac:graphicFrameMk id="5" creationId="{4BCCF60A-6BA9-A6DF-0105-BDCE512188A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C2A688-A88B-495C-AD0E-8E37C1DC6E08}" type="datetimeFigureOut">
              <a:rPr lang="en-US" smtClean="0"/>
              <a:t>5/12/2026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0A3859-9F5A-4956-88E5-D62D50051176}" type="slidenum">
              <a:rPr lang="en-US" smtClean="0"/>
              <a:t>‹#›</a:t>
            </a:fld>
            <a:endParaRPr lang="en-US"/>
          </a:p>
        </p:txBody>
      </p:sp>
    </p:spTree>
    <p:extLst>
      <p:ext uri="{BB962C8B-B14F-4D97-AF65-F5344CB8AC3E}">
        <p14:creationId xmlns:p14="http://schemas.microsoft.com/office/powerpoint/2010/main" val="252720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4E7651-164D-415D-847F-5690AE6978EB}" type="datetimeFigureOut">
              <a:rPr lang="en-US" smtClean="0"/>
              <a:pPr/>
              <a:t>5/12/2026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3E0ED6-3EAF-430E-9620-8A5333A56CF1}" type="slidenum">
              <a:rPr lang="en-US" smtClean="0"/>
              <a:pPr/>
              <a:t>‹#›</a:t>
            </a:fld>
            <a:endParaRPr lang="en-US"/>
          </a:p>
        </p:txBody>
      </p:sp>
    </p:spTree>
    <p:extLst>
      <p:ext uri="{BB962C8B-B14F-4D97-AF65-F5344CB8AC3E}">
        <p14:creationId xmlns:p14="http://schemas.microsoft.com/office/powerpoint/2010/main" val="144354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1</a:t>
            </a:fld>
            <a:endParaRPr lang="en-US"/>
          </a:p>
        </p:txBody>
      </p:sp>
    </p:spTree>
    <p:extLst>
      <p:ext uri="{BB962C8B-B14F-4D97-AF65-F5344CB8AC3E}">
        <p14:creationId xmlns:p14="http://schemas.microsoft.com/office/powerpoint/2010/main" val="267480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36D3D-05DF-4023-EED9-DF7B0B54F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DF98E-00DF-5D05-056A-5E611ECA4B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7195FE-8239-A323-39D8-7D77020CDC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6BF655-5FBA-8ECD-23E0-C5E9867FB9CA}"/>
              </a:ext>
            </a:extLst>
          </p:cNvPr>
          <p:cNvSpPr>
            <a:spLocks noGrp="1"/>
          </p:cNvSpPr>
          <p:nvPr>
            <p:ph type="sldNum" sz="quarter" idx="5"/>
          </p:nvPr>
        </p:nvSpPr>
        <p:spPr/>
        <p:txBody>
          <a:bodyPr/>
          <a:lstStyle/>
          <a:p>
            <a:fld id="{35D1D946-F2E8-4564-AB43-5780D50F768F}" type="slidenum">
              <a:rPr lang="en-US" smtClean="0"/>
              <a:pPr/>
              <a:t>10</a:t>
            </a:fld>
            <a:endParaRPr lang="en-US"/>
          </a:p>
        </p:txBody>
      </p:sp>
    </p:spTree>
    <p:extLst>
      <p:ext uri="{BB962C8B-B14F-4D97-AF65-F5344CB8AC3E}">
        <p14:creationId xmlns:p14="http://schemas.microsoft.com/office/powerpoint/2010/main" val="374327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4A11-2E36-7698-1722-D5C400D80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F0E47-2742-53EB-F18D-B189E49250C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CFF981-AA30-6E31-C27E-E1A12ADB38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27124-A044-4BEA-A5C8-ECE57D4F076B}"/>
              </a:ext>
            </a:extLst>
          </p:cNvPr>
          <p:cNvSpPr>
            <a:spLocks noGrp="1"/>
          </p:cNvSpPr>
          <p:nvPr>
            <p:ph type="sldNum" sz="quarter" idx="5"/>
          </p:nvPr>
        </p:nvSpPr>
        <p:spPr/>
        <p:txBody>
          <a:bodyPr/>
          <a:lstStyle/>
          <a:p>
            <a:fld id="{35D1D946-F2E8-4564-AB43-5780D50F768F}" type="slidenum">
              <a:rPr lang="en-US" smtClean="0"/>
              <a:pPr/>
              <a:t>11</a:t>
            </a:fld>
            <a:endParaRPr lang="en-US"/>
          </a:p>
        </p:txBody>
      </p:sp>
    </p:spTree>
    <p:extLst>
      <p:ext uri="{BB962C8B-B14F-4D97-AF65-F5344CB8AC3E}">
        <p14:creationId xmlns:p14="http://schemas.microsoft.com/office/powerpoint/2010/main" val="3207926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024FC-3455-A243-C7CB-52E861237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F687F-95A5-4851-7733-BD6C0E9228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8202D1-34DB-CE08-D6CB-C4C6C476E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CF9F9-4C73-3E15-5C96-6A950C81A88F}"/>
              </a:ext>
            </a:extLst>
          </p:cNvPr>
          <p:cNvSpPr>
            <a:spLocks noGrp="1"/>
          </p:cNvSpPr>
          <p:nvPr>
            <p:ph type="sldNum" sz="quarter" idx="5"/>
          </p:nvPr>
        </p:nvSpPr>
        <p:spPr/>
        <p:txBody>
          <a:bodyPr/>
          <a:lstStyle/>
          <a:p>
            <a:fld id="{35D1D946-F2E8-4564-AB43-5780D50F768F}" type="slidenum">
              <a:rPr lang="en-US" smtClean="0"/>
              <a:pPr/>
              <a:t>12</a:t>
            </a:fld>
            <a:endParaRPr lang="en-US"/>
          </a:p>
        </p:txBody>
      </p:sp>
    </p:spTree>
    <p:extLst>
      <p:ext uri="{BB962C8B-B14F-4D97-AF65-F5344CB8AC3E}">
        <p14:creationId xmlns:p14="http://schemas.microsoft.com/office/powerpoint/2010/main" val="261083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786ED-3C57-28C4-6A40-B072C1C6E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E9C41-B3BB-57AF-19AD-39A3E557BC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97B9AB-3FDD-17E1-DC4A-3832E96970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B28BFA-31AC-B61D-DE99-3B1EDF82BA68}"/>
              </a:ext>
            </a:extLst>
          </p:cNvPr>
          <p:cNvSpPr>
            <a:spLocks noGrp="1"/>
          </p:cNvSpPr>
          <p:nvPr>
            <p:ph type="sldNum" sz="quarter" idx="5"/>
          </p:nvPr>
        </p:nvSpPr>
        <p:spPr/>
        <p:txBody>
          <a:bodyPr/>
          <a:lstStyle/>
          <a:p>
            <a:fld id="{35D1D946-F2E8-4564-AB43-5780D50F768F}" type="slidenum">
              <a:rPr lang="en-US" smtClean="0"/>
              <a:pPr/>
              <a:t>13</a:t>
            </a:fld>
            <a:endParaRPr lang="en-US"/>
          </a:p>
        </p:txBody>
      </p:sp>
    </p:spTree>
    <p:extLst>
      <p:ext uri="{BB962C8B-B14F-4D97-AF65-F5344CB8AC3E}">
        <p14:creationId xmlns:p14="http://schemas.microsoft.com/office/powerpoint/2010/main" val="25242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5B1D7-236A-A6D9-1445-5C19C3E84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D9F49-AE1A-F667-7D0D-D3B1E7AB83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27EC257-2C88-6D87-3B34-39E5943663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9A0430-FB25-5339-E9F9-779FEE20421E}"/>
              </a:ext>
            </a:extLst>
          </p:cNvPr>
          <p:cNvSpPr>
            <a:spLocks noGrp="1"/>
          </p:cNvSpPr>
          <p:nvPr>
            <p:ph type="sldNum" sz="quarter" idx="5"/>
          </p:nvPr>
        </p:nvSpPr>
        <p:spPr/>
        <p:txBody>
          <a:bodyPr/>
          <a:lstStyle/>
          <a:p>
            <a:fld id="{35D1D946-F2E8-4564-AB43-5780D50F768F}" type="slidenum">
              <a:rPr lang="en-US" smtClean="0"/>
              <a:pPr/>
              <a:t>14</a:t>
            </a:fld>
            <a:endParaRPr lang="en-US"/>
          </a:p>
        </p:txBody>
      </p:sp>
    </p:spTree>
    <p:extLst>
      <p:ext uri="{BB962C8B-B14F-4D97-AF65-F5344CB8AC3E}">
        <p14:creationId xmlns:p14="http://schemas.microsoft.com/office/powerpoint/2010/main" val="120060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50232-AFEB-BC1E-F54D-DB08C5AB7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0B72B-8194-B568-C2E6-51F54FC0F3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2289A8-6380-2D19-9BB6-9BDC1B97D3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63019B-2B4A-B5C1-F200-0291743702D1}"/>
              </a:ext>
            </a:extLst>
          </p:cNvPr>
          <p:cNvSpPr>
            <a:spLocks noGrp="1"/>
          </p:cNvSpPr>
          <p:nvPr>
            <p:ph type="sldNum" sz="quarter" idx="5"/>
          </p:nvPr>
        </p:nvSpPr>
        <p:spPr/>
        <p:txBody>
          <a:bodyPr/>
          <a:lstStyle/>
          <a:p>
            <a:fld id="{35D1D946-F2E8-4564-AB43-5780D50F768F}" type="slidenum">
              <a:rPr lang="en-US" smtClean="0"/>
              <a:pPr/>
              <a:t>15</a:t>
            </a:fld>
            <a:endParaRPr lang="en-US"/>
          </a:p>
        </p:txBody>
      </p:sp>
    </p:spTree>
    <p:extLst>
      <p:ext uri="{BB962C8B-B14F-4D97-AF65-F5344CB8AC3E}">
        <p14:creationId xmlns:p14="http://schemas.microsoft.com/office/powerpoint/2010/main" val="3486129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CB980-4C08-401A-3E3A-DDB537161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4AB44-CA0A-7508-FDFB-335108CFBA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B7A272-26B1-7915-CA95-B01C66D9D4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D793BA-924F-BCAC-B31F-7C03C9A5B911}"/>
              </a:ext>
            </a:extLst>
          </p:cNvPr>
          <p:cNvSpPr>
            <a:spLocks noGrp="1"/>
          </p:cNvSpPr>
          <p:nvPr>
            <p:ph type="sldNum" sz="quarter" idx="5"/>
          </p:nvPr>
        </p:nvSpPr>
        <p:spPr/>
        <p:txBody>
          <a:bodyPr/>
          <a:lstStyle/>
          <a:p>
            <a:fld id="{35D1D946-F2E8-4564-AB43-5780D50F768F}" type="slidenum">
              <a:rPr lang="en-US" smtClean="0"/>
              <a:pPr/>
              <a:t>16</a:t>
            </a:fld>
            <a:endParaRPr lang="en-US"/>
          </a:p>
        </p:txBody>
      </p:sp>
    </p:spTree>
    <p:extLst>
      <p:ext uri="{BB962C8B-B14F-4D97-AF65-F5344CB8AC3E}">
        <p14:creationId xmlns:p14="http://schemas.microsoft.com/office/powerpoint/2010/main" val="4140152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C79CD-3C40-BB0B-BCAF-759E2133C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1DFDD-1BFA-AFC5-5660-B8D296A586C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8C2C41-125A-FB6C-448D-5F112AF91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5AB6B0-FC46-78C3-180C-986948C32AE8}"/>
              </a:ext>
            </a:extLst>
          </p:cNvPr>
          <p:cNvSpPr>
            <a:spLocks noGrp="1"/>
          </p:cNvSpPr>
          <p:nvPr>
            <p:ph type="sldNum" sz="quarter" idx="5"/>
          </p:nvPr>
        </p:nvSpPr>
        <p:spPr/>
        <p:txBody>
          <a:bodyPr/>
          <a:lstStyle/>
          <a:p>
            <a:fld id="{35D1D946-F2E8-4564-AB43-5780D50F768F}" type="slidenum">
              <a:rPr lang="en-US" smtClean="0"/>
              <a:pPr/>
              <a:t>17</a:t>
            </a:fld>
            <a:endParaRPr lang="en-US"/>
          </a:p>
        </p:txBody>
      </p:sp>
    </p:spTree>
    <p:extLst>
      <p:ext uri="{BB962C8B-B14F-4D97-AF65-F5344CB8AC3E}">
        <p14:creationId xmlns:p14="http://schemas.microsoft.com/office/powerpoint/2010/main" val="277909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AEF41-36EB-9C82-09D5-BF976D4F6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01D5E-D85B-98D2-2DE2-6EAB95AE68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7611AE-D0AA-054F-D1A6-D2AB0EA23A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0C58028-9406-EF30-7CA8-C60D0E12E84D}"/>
              </a:ext>
            </a:extLst>
          </p:cNvPr>
          <p:cNvSpPr>
            <a:spLocks noGrp="1"/>
          </p:cNvSpPr>
          <p:nvPr>
            <p:ph type="sldNum" sz="quarter" idx="5"/>
          </p:nvPr>
        </p:nvSpPr>
        <p:spPr/>
        <p:txBody>
          <a:bodyPr/>
          <a:lstStyle/>
          <a:p>
            <a:fld id="{35D1D946-F2E8-4564-AB43-5780D50F768F}" type="slidenum">
              <a:rPr lang="en-US" smtClean="0"/>
              <a:t>18</a:t>
            </a:fld>
            <a:endParaRPr lang="en-US"/>
          </a:p>
        </p:txBody>
      </p:sp>
    </p:spTree>
    <p:extLst>
      <p:ext uri="{BB962C8B-B14F-4D97-AF65-F5344CB8AC3E}">
        <p14:creationId xmlns:p14="http://schemas.microsoft.com/office/powerpoint/2010/main" val="931595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274E5-B4A4-3BC3-4819-1464D82E0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0FB52-962A-D033-7736-E1FBBF04775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153A1E-3B44-1F41-0A87-D3EDD20CA4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EA615B-36E4-1DCB-6BF9-10AACE04BAAE}"/>
              </a:ext>
            </a:extLst>
          </p:cNvPr>
          <p:cNvSpPr>
            <a:spLocks noGrp="1"/>
          </p:cNvSpPr>
          <p:nvPr>
            <p:ph type="sldNum" sz="quarter" idx="5"/>
          </p:nvPr>
        </p:nvSpPr>
        <p:spPr/>
        <p:txBody>
          <a:bodyPr/>
          <a:lstStyle/>
          <a:p>
            <a:fld id="{35D1D946-F2E8-4564-AB43-5780D50F768F}" type="slidenum">
              <a:rPr lang="en-US" smtClean="0"/>
              <a:t>19</a:t>
            </a:fld>
            <a:endParaRPr lang="en-US"/>
          </a:p>
        </p:txBody>
      </p:sp>
    </p:spTree>
    <p:extLst>
      <p:ext uri="{BB962C8B-B14F-4D97-AF65-F5344CB8AC3E}">
        <p14:creationId xmlns:p14="http://schemas.microsoft.com/office/powerpoint/2010/main" val="49967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E0ED6-3EAF-430E-9620-8A5333A56CF1}" type="slidenum">
              <a:rPr lang="en-US" smtClean="0"/>
              <a:pPr/>
              <a:t>2</a:t>
            </a:fld>
            <a:endParaRPr lang="en-US"/>
          </a:p>
        </p:txBody>
      </p:sp>
    </p:spTree>
    <p:extLst>
      <p:ext uri="{BB962C8B-B14F-4D97-AF65-F5344CB8AC3E}">
        <p14:creationId xmlns:p14="http://schemas.microsoft.com/office/powerpoint/2010/main" val="358936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E345-E094-61F0-1769-D9A99F01E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71369-F533-EB0F-2874-D0C18B0EF5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19E790-C6B7-6CB1-6A35-F623E21A6E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A54F45-2007-FDDF-E8AE-2548849F1DC6}"/>
              </a:ext>
            </a:extLst>
          </p:cNvPr>
          <p:cNvSpPr>
            <a:spLocks noGrp="1"/>
          </p:cNvSpPr>
          <p:nvPr>
            <p:ph type="sldNum" sz="quarter" idx="5"/>
          </p:nvPr>
        </p:nvSpPr>
        <p:spPr/>
        <p:txBody>
          <a:bodyPr/>
          <a:lstStyle/>
          <a:p>
            <a:fld id="{35D1D946-F2E8-4564-AB43-5780D50F768F}" type="slidenum">
              <a:rPr lang="en-US" smtClean="0"/>
              <a:t>20</a:t>
            </a:fld>
            <a:endParaRPr lang="en-US"/>
          </a:p>
        </p:txBody>
      </p:sp>
    </p:spTree>
    <p:extLst>
      <p:ext uri="{BB962C8B-B14F-4D97-AF65-F5344CB8AC3E}">
        <p14:creationId xmlns:p14="http://schemas.microsoft.com/office/powerpoint/2010/main" val="2242911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AC5CB-4960-A891-9ADC-9BE8BF8E6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E07A1-C3A4-2FB1-0B22-BCD443B21EA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7B1DC1-D7B1-1A16-21F1-C571A13E3D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EBA4CF-0A36-6394-15A2-2681B50C4946}"/>
              </a:ext>
            </a:extLst>
          </p:cNvPr>
          <p:cNvSpPr>
            <a:spLocks noGrp="1"/>
          </p:cNvSpPr>
          <p:nvPr>
            <p:ph type="sldNum" sz="quarter" idx="5"/>
          </p:nvPr>
        </p:nvSpPr>
        <p:spPr/>
        <p:txBody>
          <a:bodyPr/>
          <a:lstStyle/>
          <a:p>
            <a:fld id="{35D1D946-F2E8-4564-AB43-5780D50F768F}" type="slidenum">
              <a:rPr lang="en-US" smtClean="0"/>
              <a:pPr/>
              <a:t>21</a:t>
            </a:fld>
            <a:endParaRPr lang="en-US"/>
          </a:p>
        </p:txBody>
      </p:sp>
    </p:spTree>
    <p:extLst>
      <p:ext uri="{BB962C8B-B14F-4D97-AF65-F5344CB8AC3E}">
        <p14:creationId xmlns:p14="http://schemas.microsoft.com/office/powerpoint/2010/main" val="269840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68C37-2812-4235-BB6F-14F538FCE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FECA5-DC6C-58EE-66AA-865B0D8D3D4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5DD074-2945-34D3-9F46-E0D37376BB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F44624-0BC1-B5A3-BC85-34D821B28F8A}"/>
              </a:ext>
            </a:extLst>
          </p:cNvPr>
          <p:cNvSpPr>
            <a:spLocks noGrp="1"/>
          </p:cNvSpPr>
          <p:nvPr>
            <p:ph type="sldNum" sz="quarter" idx="5"/>
          </p:nvPr>
        </p:nvSpPr>
        <p:spPr/>
        <p:txBody>
          <a:bodyPr/>
          <a:lstStyle/>
          <a:p>
            <a:fld id="{35D1D946-F2E8-4564-AB43-5780D50F768F}" type="slidenum">
              <a:rPr lang="en-US" smtClean="0"/>
              <a:t>22</a:t>
            </a:fld>
            <a:endParaRPr lang="en-US"/>
          </a:p>
        </p:txBody>
      </p:sp>
    </p:spTree>
    <p:extLst>
      <p:ext uri="{BB962C8B-B14F-4D97-AF65-F5344CB8AC3E}">
        <p14:creationId xmlns:p14="http://schemas.microsoft.com/office/powerpoint/2010/main" val="99010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32E3-7D8A-6B50-F8B5-E845593CD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F0C00-ADFB-E52B-BFCE-F0654EDE66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606AF2E-92E4-B0C8-B620-3D00B4E890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CAAEDE-B9FC-3371-C093-3110529135F2}"/>
              </a:ext>
            </a:extLst>
          </p:cNvPr>
          <p:cNvSpPr>
            <a:spLocks noGrp="1"/>
          </p:cNvSpPr>
          <p:nvPr>
            <p:ph type="sldNum" sz="quarter" idx="5"/>
          </p:nvPr>
        </p:nvSpPr>
        <p:spPr/>
        <p:txBody>
          <a:bodyPr/>
          <a:lstStyle/>
          <a:p>
            <a:fld id="{35D1D946-F2E8-4564-AB43-5780D50F768F}" type="slidenum">
              <a:rPr lang="en-US" smtClean="0"/>
              <a:pPr/>
              <a:t>23</a:t>
            </a:fld>
            <a:endParaRPr lang="en-US"/>
          </a:p>
        </p:txBody>
      </p:sp>
    </p:spTree>
    <p:extLst>
      <p:ext uri="{BB962C8B-B14F-4D97-AF65-F5344CB8AC3E}">
        <p14:creationId xmlns:p14="http://schemas.microsoft.com/office/powerpoint/2010/main" val="1819420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83E4F-26D1-C53B-263F-21AE0DF6F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09DFA-CCB1-40E6-4660-1A86FED9838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9A2205-04B7-49EA-3C97-221F0DAD7F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C8F7CA-AEE3-49F2-4846-BD50B424D125}"/>
              </a:ext>
            </a:extLst>
          </p:cNvPr>
          <p:cNvSpPr>
            <a:spLocks noGrp="1"/>
          </p:cNvSpPr>
          <p:nvPr>
            <p:ph type="sldNum" sz="quarter" idx="5"/>
          </p:nvPr>
        </p:nvSpPr>
        <p:spPr/>
        <p:txBody>
          <a:bodyPr/>
          <a:lstStyle/>
          <a:p>
            <a:fld id="{35D1D946-F2E8-4564-AB43-5780D50F768F}" type="slidenum">
              <a:rPr lang="en-US" smtClean="0"/>
              <a:pPr/>
              <a:t>24</a:t>
            </a:fld>
            <a:endParaRPr lang="en-US"/>
          </a:p>
        </p:txBody>
      </p:sp>
    </p:spTree>
    <p:extLst>
      <p:ext uri="{BB962C8B-B14F-4D97-AF65-F5344CB8AC3E}">
        <p14:creationId xmlns:p14="http://schemas.microsoft.com/office/powerpoint/2010/main" val="1195643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2AE69-ED8C-6518-B90A-71E6C16D9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7D72F-747D-A325-CAA1-25170453C00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608A8DD-673B-D6A3-D630-D9E8718A0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704158-F55E-0252-31A1-18745DC5515E}"/>
              </a:ext>
            </a:extLst>
          </p:cNvPr>
          <p:cNvSpPr>
            <a:spLocks noGrp="1"/>
          </p:cNvSpPr>
          <p:nvPr>
            <p:ph type="sldNum" sz="quarter" idx="5"/>
          </p:nvPr>
        </p:nvSpPr>
        <p:spPr/>
        <p:txBody>
          <a:bodyPr/>
          <a:lstStyle/>
          <a:p>
            <a:fld id="{35D1D946-F2E8-4564-AB43-5780D50F768F}" type="slidenum">
              <a:rPr lang="en-US" smtClean="0"/>
              <a:t>25</a:t>
            </a:fld>
            <a:endParaRPr lang="en-US"/>
          </a:p>
        </p:txBody>
      </p:sp>
    </p:spTree>
    <p:extLst>
      <p:ext uri="{BB962C8B-B14F-4D97-AF65-F5344CB8AC3E}">
        <p14:creationId xmlns:p14="http://schemas.microsoft.com/office/powerpoint/2010/main" val="397131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txBody>
          <a:bodyPr/>
          <a:lstStyle/>
          <a:p>
            <a:endParaRPr lang="en-US"/>
          </a:p>
        </p:txBody>
      </p:sp>
      <p:sp>
        <p:nvSpPr>
          <p:cNvPr id="20483" name="Notes Placeholder 2"/>
          <p:cNvSpPr>
            <a:spLocks noGrp="1"/>
          </p:cNvSpPr>
          <p:nvPr>
            <p:ph type="body" idx="1"/>
          </p:nvPr>
        </p:nvSpPr>
        <p:spPr>
          <a:noFill/>
          <a:ln/>
        </p:spPr>
        <p:txBody>
          <a:bodyPr/>
          <a:lstStyle/>
          <a:p>
            <a:pPr marL="0" indent="0" eaLnBrk="1" hangingPunct="1">
              <a:buFont typeface="Arial" panose="020B0604020202020204" pitchFamily="34" charset="0"/>
              <a:buNone/>
            </a:pPr>
            <a:endParaRPr lang="en-US" dirty="0"/>
          </a:p>
        </p:txBody>
      </p:sp>
      <p:sp>
        <p:nvSpPr>
          <p:cNvPr id="20484" name="Slide Number Placeholder 3"/>
          <p:cNvSpPr>
            <a:spLocks noGrp="1"/>
          </p:cNvSpPr>
          <p:nvPr>
            <p:ph type="sldNum" sz="quarter" idx="5"/>
          </p:nvPr>
        </p:nvSpPr>
        <p:spPr>
          <a:noFill/>
        </p:spPr>
        <p:txBody>
          <a:bodyPr/>
          <a:lstStyle/>
          <a:p>
            <a:fld id="{1144CABE-B826-4D1A-A7C1-D441C1E273F2}" type="slidenum">
              <a:rPr lang="en-US" smtClean="0"/>
              <a:pPr/>
              <a:t>3</a:t>
            </a:fld>
            <a:endParaRPr lang="en-US"/>
          </a:p>
        </p:txBody>
      </p:sp>
    </p:spTree>
    <p:extLst>
      <p:ext uri="{BB962C8B-B14F-4D97-AF65-F5344CB8AC3E}">
        <p14:creationId xmlns:p14="http://schemas.microsoft.com/office/powerpoint/2010/main" val="199332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1D946-F2E8-4564-AB43-5780D50F768F}" type="slidenum">
              <a:rPr lang="en-US" smtClean="0"/>
              <a:pPr/>
              <a:t>4</a:t>
            </a:fld>
            <a:endParaRPr lang="en-US"/>
          </a:p>
        </p:txBody>
      </p:sp>
    </p:spTree>
    <p:extLst>
      <p:ext uri="{BB962C8B-B14F-4D97-AF65-F5344CB8AC3E}">
        <p14:creationId xmlns:p14="http://schemas.microsoft.com/office/powerpoint/2010/main" val="2503110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a:t>
            </a:fld>
            <a:endParaRPr lang="en-US"/>
          </a:p>
        </p:txBody>
      </p:sp>
    </p:spTree>
    <p:extLst>
      <p:ext uri="{BB962C8B-B14F-4D97-AF65-F5344CB8AC3E}">
        <p14:creationId xmlns:p14="http://schemas.microsoft.com/office/powerpoint/2010/main" val="17376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7A90E-F23C-D5B5-E7EC-0DDA9D209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2B99E-1791-3793-4B89-B23D132AEF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3D3C73-58B1-55D1-1C5A-B02569A69A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69749D-C283-879D-A667-5585DB62F48B}"/>
              </a:ext>
            </a:extLst>
          </p:cNvPr>
          <p:cNvSpPr>
            <a:spLocks noGrp="1"/>
          </p:cNvSpPr>
          <p:nvPr>
            <p:ph type="sldNum" sz="quarter" idx="5"/>
          </p:nvPr>
        </p:nvSpPr>
        <p:spPr/>
        <p:txBody>
          <a:bodyPr/>
          <a:lstStyle/>
          <a:p>
            <a:fld id="{35D1D946-F2E8-4564-AB43-5780D50F768F}" type="slidenum">
              <a:rPr lang="en-US" smtClean="0"/>
              <a:pPr/>
              <a:t>6</a:t>
            </a:fld>
            <a:endParaRPr lang="en-US"/>
          </a:p>
        </p:txBody>
      </p:sp>
    </p:spTree>
    <p:extLst>
      <p:ext uri="{BB962C8B-B14F-4D97-AF65-F5344CB8AC3E}">
        <p14:creationId xmlns:p14="http://schemas.microsoft.com/office/powerpoint/2010/main" val="2098548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1D946-F2E8-4564-AB43-5780D50F768F}" type="slidenum">
              <a:rPr lang="en-US" smtClean="0"/>
              <a:pPr/>
              <a:t>7</a:t>
            </a:fld>
            <a:endParaRPr lang="en-US"/>
          </a:p>
        </p:txBody>
      </p:sp>
    </p:spTree>
    <p:extLst>
      <p:ext uri="{BB962C8B-B14F-4D97-AF65-F5344CB8AC3E}">
        <p14:creationId xmlns:p14="http://schemas.microsoft.com/office/powerpoint/2010/main" val="212913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A5449-495B-A29E-8D42-1E86B3D2C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2021B-AAD3-E55B-12C1-007D3303573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C241E3-F333-F7CD-10B2-4A305EF7E7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35FA86-B449-0DBA-DFD6-C8125473DA37}"/>
              </a:ext>
            </a:extLst>
          </p:cNvPr>
          <p:cNvSpPr>
            <a:spLocks noGrp="1"/>
          </p:cNvSpPr>
          <p:nvPr>
            <p:ph type="sldNum" sz="quarter" idx="5"/>
          </p:nvPr>
        </p:nvSpPr>
        <p:spPr/>
        <p:txBody>
          <a:bodyPr/>
          <a:lstStyle/>
          <a:p>
            <a:fld id="{35D1D946-F2E8-4564-AB43-5780D50F768F}" type="slidenum">
              <a:rPr lang="en-US" smtClean="0"/>
              <a:pPr/>
              <a:t>8</a:t>
            </a:fld>
            <a:endParaRPr lang="en-US"/>
          </a:p>
        </p:txBody>
      </p:sp>
    </p:spTree>
    <p:extLst>
      <p:ext uri="{BB962C8B-B14F-4D97-AF65-F5344CB8AC3E}">
        <p14:creationId xmlns:p14="http://schemas.microsoft.com/office/powerpoint/2010/main" val="264273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795E6-F08C-C57C-AE10-A8E6F8608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43E5F-365D-9259-64DC-0B9055DE9CC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3C4E61B-7691-282D-780D-68790D1714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96B408-B774-C464-61C0-41C4B007F5AA}"/>
              </a:ext>
            </a:extLst>
          </p:cNvPr>
          <p:cNvSpPr>
            <a:spLocks noGrp="1"/>
          </p:cNvSpPr>
          <p:nvPr>
            <p:ph type="sldNum" sz="quarter" idx="5"/>
          </p:nvPr>
        </p:nvSpPr>
        <p:spPr/>
        <p:txBody>
          <a:bodyPr/>
          <a:lstStyle/>
          <a:p>
            <a:fld id="{35D1D946-F2E8-4564-AB43-5780D50F768F}" type="slidenum">
              <a:rPr lang="en-US" smtClean="0"/>
              <a:pPr/>
              <a:t>9</a:t>
            </a:fld>
            <a:endParaRPr lang="en-US"/>
          </a:p>
        </p:txBody>
      </p:sp>
    </p:spTree>
    <p:extLst>
      <p:ext uri="{BB962C8B-B14F-4D97-AF65-F5344CB8AC3E}">
        <p14:creationId xmlns:p14="http://schemas.microsoft.com/office/powerpoint/2010/main" val="996857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Subtitle 8"/>
          <p:cNvSpPr>
            <a:spLocks noGrp="1"/>
          </p:cNvSpPr>
          <p:nvPr>
            <p:ph type="subTitle" idx="1"/>
          </p:nvPr>
        </p:nvSpPr>
        <p:spPr>
          <a:xfrm>
            <a:off x="4114800" y="3200400"/>
            <a:ext cx="74676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Rectangle 6"/>
          <p:cNvSpPr/>
          <p:nvPr/>
        </p:nvSpPr>
        <p:spPr>
          <a:xfrm>
            <a:off x="1" y="1449306"/>
            <a:ext cx="12192000" cy="152734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4" y="1354497"/>
            <a:ext cx="12191997" cy="9496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1" y="2976651"/>
            <a:ext cx="12192001" cy="94969"/>
          </a:xfrm>
          <a:prstGeom prst="rect">
            <a:avLst/>
          </a:prstGeom>
          <a:solidFill>
            <a:srgbClr val="DEEBFA"/>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4114800" y="1505933"/>
            <a:ext cx="7467600" cy="1470025"/>
          </a:xfrm>
        </p:spPr>
        <p:txBody>
          <a:bodyPr anchor="ctr"/>
          <a:lstStyle>
            <a:lvl1pPr algn="l">
              <a:defRPr lang="en-US" dirty="0">
                <a:solidFill>
                  <a:srgbClr val="FFFFFF"/>
                </a:solidFill>
              </a:defRPr>
            </a:lvl1pPr>
          </a:lstStyle>
          <a:p>
            <a:r>
              <a:rPr kumimoji="0" lang="en-US"/>
              <a:t>North Carolina Balance of State</a:t>
            </a:r>
            <a:br>
              <a:rPr kumimoji="0" lang="en-US"/>
            </a:br>
            <a:r>
              <a:rPr kumimoji="0" lang="en-US"/>
              <a:t>Continuum of Care</a:t>
            </a:r>
          </a:p>
        </p:txBody>
      </p:sp>
      <p:pic>
        <p:nvPicPr>
          <p:cNvPr id="14" name="Picture 13">
            <a:extLst>
              <a:ext uri="{FF2B5EF4-FFF2-40B4-BE49-F238E27FC236}">
                <a16:creationId xmlns:a16="http://schemas.microsoft.com/office/drawing/2014/main" id="{BE907DB7-FB82-4D48-B15F-56E6419256C8}"/>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457200" y="1132609"/>
            <a:ext cx="2971800" cy="2296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0A843B74-8E86-45B3-9A0B-15D2D1BD60B2}" type="datetimeFigureOut">
              <a:rPr lang="en-US" smtClean="0"/>
              <a:pPr/>
              <a:t>5/12/2026</a:t>
            </a:fld>
            <a:endParaRPr lang="en-US"/>
          </a:p>
        </p:txBody>
      </p:sp>
      <p:sp>
        <p:nvSpPr>
          <p:cNvPr id="6" name="Footer Placeholder 5"/>
          <p:cNvSpPr>
            <a:spLocks noGrp="1"/>
          </p:cNvSpPr>
          <p:nvPr>
            <p:ph type="ftr" sz="quarter" idx="11"/>
          </p:nvPr>
        </p:nvSpPr>
        <p:spPr>
          <a:xfrm>
            <a:off x="1219200" y="6172200"/>
            <a:ext cx="52832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C036D428-70FE-4142-A3D6-A5111F6D90BE}"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1" name="Rectangle 10"/>
          <p:cNvSpPr/>
          <p:nvPr/>
        </p:nvSpPr>
        <p:spPr>
          <a:xfrm flipV="1">
            <a:off x="0" y="4683557"/>
            <a:ext cx="12192000" cy="8966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0" y="4650477"/>
            <a:ext cx="12192000"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0" y="4773227"/>
            <a:ext cx="12192000" cy="4571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Content Placeholder 10">
            <a:extLst>
              <a:ext uri="{FF2B5EF4-FFF2-40B4-BE49-F238E27FC236}">
                <a16:creationId xmlns:a16="http://schemas.microsoft.com/office/drawing/2014/main" id="{3C0C6CF6-B8D0-40A0-ADDC-9A675135B510}"/>
              </a:ext>
            </a:extLst>
          </p:cNvPr>
          <p:cNvSpPr>
            <a:spLocks noGrp="1"/>
          </p:cNvSpPr>
          <p:nvPr>
            <p:ph sz="quarter" idx="1"/>
          </p:nvPr>
        </p:nvSpPr>
        <p:spPr>
          <a:xfrm>
            <a:off x="304800" y="228603"/>
            <a:ext cx="11582400" cy="4221481"/>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with logo">
    <p:spTree>
      <p:nvGrpSpPr>
        <p:cNvPr id="1" name=""/>
        <p:cNvGrpSpPr/>
        <p:nvPr/>
      </p:nvGrpSpPr>
      <p:grpSpPr>
        <a:xfrm>
          <a:off x="0" y="0"/>
          <a:ext cx="0" cy="0"/>
          <a:chOff x="0" y="0"/>
          <a:chExt cx="0" cy="0"/>
        </a:xfrm>
      </p:grpSpPr>
      <p:pic>
        <p:nvPicPr>
          <p:cNvPr id="3" name="Picture 2" descr="ncceh_logo_colorfinal09.jpg">
            <a:extLst>
              <a:ext uri="{FF2B5EF4-FFF2-40B4-BE49-F238E27FC236}">
                <a16:creationId xmlns:a16="http://schemas.microsoft.com/office/drawing/2014/main" id="{94901C2D-826E-4657-B13B-45BE21D95C66}"/>
              </a:ext>
            </a:extLst>
          </p:cNvPr>
          <p:cNvPicPr>
            <a:picLocks noChangeAspect="1"/>
          </p:cNvPicPr>
          <p:nvPr userDrawn="1"/>
        </p:nvPicPr>
        <p:blipFill>
          <a:blip r:embed="rId2" cstate="print"/>
          <a:stretch>
            <a:fillRect/>
          </a:stretch>
        </p:blipFill>
        <p:spPr>
          <a:xfrm>
            <a:off x="11434665" y="6176963"/>
            <a:ext cx="605819" cy="559461"/>
          </a:xfrm>
          <a:prstGeom prst="rect">
            <a:avLst/>
          </a:prstGeom>
        </p:spPr>
      </p:pic>
    </p:spTree>
    <p:extLst>
      <p:ext uri="{BB962C8B-B14F-4D97-AF65-F5344CB8AC3E}">
        <p14:creationId xmlns:p14="http://schemas.microsoft.com/office/powerpoint/2010/main" val="251724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134089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4150011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161865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89495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106237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830803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04333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2">
            <a:lumMod val="50000"/>
          </a:schemeClr>
        </a:solidFill>
        <a:effectLst/>
      </p:bgPr>
    </p:bg>
    <p:spTree>
      <p:nvGrpSpPr>
        <p:cNvPr id="1" name=""/>
        <p:cNvGrpSpPr/>
        <p:nvPr/>
      </p:nvGrpSpPr>
      <p:grpSpPr>
        <a:xfrm>
          <a:off x="0" y="0"/>
          <a:ext cx="0" cy="0"/>
          <a:chOff x="0" y="0"/>
          <a:chExt cx="0" cy="0"/>
        </a:xfrm>
      </p:grpSpPr>
      <p:sp>
        <p:nvSpPr>
          <p:cNvPr id="4" name="Subtitle 8">
            <a:extLst>
              <a:ext uri="{FF2B5EF4-FFF2-40B4-BE49-F238E27FC236}">
                <a16:creationId xmlns:a16="http://schemas.microsoft.com/office/drawing/2014/main" id="{DBFE5A80-BB79-4376-A6A8-695FB1D6F3F0}"/>
              </a:ext>
            </a:extLst>
          </p:cNvPr>
          <p:cNvSpPr>
            <a:spLocks noGrp="1"/>
          </p:cNvSpPr>
          <p:nvPr>
            <p:ph type="subTitle" idx="1"/>
          </p:nvPr>
        </p:nvSpPr>
        <p:spPr>
          <a:xfrm>
            <a:off x="1219200" y="2057400"/>
            <a:ext cx="9677400" cy="1905000"/>
          </a:xfrm>
        </p:spPr>
        <p:txBody>
          <a:bodyPr>
            <a:normAutofit/>
          </a:bodyPr>
          <a:lstStyle>
            <a:lvl1pPr marL="0" indent="0" algn="ctr">
              <a:buNone/>
              <a:defRPr sz="320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a:extLst>
              <a:ext uri="{FF2B5EF4-FFF2-40B4-BE49-F238E27FC236}">
                <a16:creationId xmlns:a16="http://schemas.microsoft.com/office/drawing/2014/main" id="{210508E1-8BB4-45C4-94F2-29216E668AD1}"/>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9144000" y="5029200"/>
            <a:ext cx="2792506" cy="2157846"/>
          </a:xfrm>
          <a:prstGeom prst="rect">
            <a:avLst/>
          </a:prstGeom>
        </p:spPr>
      </p:pic>
    </p:spTree>
    <p:extLst>
      <p:ext uri="{BB962C8B-B14F-4D97-AF65-F5344CB8AC3E}">
        <p14:creationId xmlns:p14="http://schemas.microsoft.com/office/powerpoint/2010/main" val="21340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110567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624157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959807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2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516865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42283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48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House Bottom Fade with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342706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House Bottom Fa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5078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237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058400" cy="1020762"/>
          </a:xfrm>
        </p:spPr>
        <p:txBody>
          <a:bodyPr/>
          <a:lstStyle/>
          <a:p>
            <a:r>
              <a:rPr kumimoji="0" lang="en-US"/>
              <a:t>Click to edit Master title style</a:t>
            </a:r>
          </a:p>
        </p:txBody>
      </p:sp>
      <p:sp>
        <p:nvSpPr>
          <p:cNvPr id="8" name="Content Placeholder 7"/>
          <p:cNvSpPr>
            <a:spLocks noGrp="1"/>
          </p:cNvSpPr>
          <p:nvPr>
            <p:ph sz="quarter" idx="1"/>
          </p:nvPr>
        </p:nvSpPr>
        <p:spPr>
          <a:xfrm>
            <a:off x="609600" y="1371600"/>
            <a:ext cx="10058400" cy="4648200"/>
          </a:xfrm>
        </p:spPr>
        <p:txBody>
          <a:bodyPr vert="horz">
            <a:normAutofit/>
          </a:bodyPr>
          <a:lstStyle>
            <a:lvl1pPr marL="274320" indent="-274320">
              <a:buFont typeface="Arial" panose="020B0604020202020204" pitchFamily="34" charset="0"/>
              <a:buChar char="•"/>
              <a:defRPr sz="2600"/>
            </a:lvl1pPr>
            <a:lvl2pPr marL="548640" indent="-228600">
              <a:buFont typeface="Arial" panose="020B0604020202020204" pitchFamily="34" charset="0"/>
              <a:buChar char="•"/>
              <a:defRPr sz="2400"/>
            </a:lvl2pPr>
            <a:lvl3pPr marL="822960" indent="-228600">
              <a:buFont typeface="Arial" panose="020B0604020202020204" pitchFamily="34" charset="0"/>
              <a:buChar char="•"/>
              <a:defRPr sz="2000"/>
            </a:lvl3pPr>
            <a:lvl4pPr marL="1097280" indent="-228600">
              <a:buFont typeface="Arial" panose="020B0604020202020204" pitchFamily="34" charset="0"/>
              <a:buChar char="•"/>
              <a:defRPr sz="2000"/>
            </a:lvl4pPr>
            <a:lvl5pPr marL="1371600" indent="-228600">
              <a:buFont typeface="Arial" panose="020B0604020202020204" pitchFamily="34" charset="0"/>
              <a:buChar cha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a:extLst>
              <a:ext uri="{FF2B5EF4-FFF2-40B4-BE49-F238E27FC236}">
                <a16:creationId xmlns:a16="http://schemas.microsoft.com/office/drawing/2014/main" id="{29CD00C4-1616-49F8-9DA0-4D1A1DADCA5D}"/>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Hou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7607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House Bottom Fade w/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15578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65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29107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rk Grey Blank">
    <p:bg>
      <p:bgPr>
        <a:solidFill>
          <a:srgbClr val="48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79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Blue with logo">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756351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2D73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18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86454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House Bottom Fade: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B060221-980E-4B76-BDE5-27BCA280DCE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0C27D756-F0A0-41B7-B1B1-8B782024F32C}"/>
              </a:ext>
            </a:extLst>
          </p:cNvPr>
          <p:cNvSpPr>
            <a:spLocks noGrp="1"/>
          </p:cNvSpPr>
          <p:nvPr>
            <p:ph type="body" sz="quarter" idx="11" hasCustomPrompt="1"/>
          </p:nvPr>
        </p:nvSpPr>
        <p:spPr>
          <a:xfrm>
            <a:off x="2104103" y="4744577"/>
            <a:ext cx="7669622"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850609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house pattern with logo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D6685ECC-C41F-45AC-9BEE-EC8B95BBA7F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7854B0F4-18A3-4F7C-9DE8-BD6B0C1CB591}"/>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85412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349C0E-4BF2-4639-9F7C-15BBBF33F86C}"/>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extLst>
      <p:ext uri="{BB962C8B-B14F-4D97-AF65-F5344CB8AC3E}">
        <p14:creationId xmlns:p14="http://schemas.microsoft.com/office/powerpoint/2010/main" val="4196871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house pattern with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533A618D-2DFC-447F-BAEA-B78EEB1E3C0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66AE181D-6475-4A1B-80B0-225370525D84}"/>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77000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grey with logo quote">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5E8195AC-C87F-4EBB-9876-E1A3F577EF7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75B9E25D-4650-4841-A358-33468AF94B6A}"/>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74938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dark grey quote">
    <p:bg>
      <p:bgPr>
        <a:solidFill>
          <a:srgbClr val="484848"/>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DAAFA41-E410-48C9-9C8F-CCFFFC6BB09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CECAE058-9B93-4DA8-A8B8-0106FEA96BE7}"/>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637152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with logo quote">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D363B910-4560-4F1D-92A3-DC55745DB95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40CCE795-63BD-4A18-816D-E64EEDD74306}"/>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948144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blue quote">
    <p:bg>
      <p:bgPr>
        <a:solidFill>
          <a:srgbClr val="2D737E"/>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0611E74-7FEA-4809-8AD1-BD9B08EB220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77121434-7063-4A88-B88E-94D82C8BF629}"/>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2183941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8EA62771-7233-4CEA-818B-A9C96AA9C38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AFF4802F-BA72-40F6-91E1-EE4A9937CB37}"/>
              </a:ext>
            </a:extLst>
          </p:cNvPr>
          <p:cNvSpPr>
            <a:spLocks noGrp="1"/>
          </p:cNvSpPr>
          <p:nvPr>
            <p:ph type="body" sz="quarter" idx="11" hasCustomPrompt="1"/>
          </p:nvPr>
        </p:nvSpPr>
        <p:spPr>
          <a:xfrm>
            <a:off x="6235187" y="4744577"/>
            <a:ext cx="353853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504755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NCCEH + Personal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8" name="Group 7">
            <a:extLst>
              <a:ext uri="{FF2B5EF4-FFF2-40B4-BE49-F238E27FC236}">
                <a16:creationId xmlns:a16="http://schemas.microsoft.com/office/drawing/2014/main" id="{D74E0AD4-FBEB-4DB3-84C3-C4CD631EF7DA}"/>
              </a:ext>
            </a:extLst>
          </p:cNvPr>
          <p:cNvGrpSpPr/>
          <p:nvPr userDrawn="1"/>
        </p:nvGrpSpPr>
        <p:grpSpPr>
          <a:xfrm>
            <a:off x="7929716" y="157317"/>
            <a:ext cx="3928612" cy="1426423"/>
            <a:chOff x="7929716" y="157317"/>
            <a:chExt cx="3928611" cy="1426423"/>
          </a:xfrm>
        </p:grpSpPr>
        <p:pic>
          <p:nvPicPr>
            <p:cNvPr id="11" name="Picture 10">
              <a:extLst>
                <a:ext uri="{FF2B5EF4-FFF2-40B4-BE49-F238E27FC236}">
                  <a16:creationId xmlns:a16="http://schemas.microsoft.com/office/drawing/2014/main" id="{86B4B90E-FFF7-4761-BBFD-7F40E8ED7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2" name="Picture 11">
              <a:extLst>
                <a:ext uri="{FF2B5EF4-FFF2-40B4-BE49-F238E27FC236}">
                  <a16:creationId xmlns:a16="http://schemas.microsoft.com/office/drawing/2014/main" id="{7441D0C0-2D6B-4617-900E-5755A37D64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3" name="Picture 12">
              <a:extLst>
                <a:ext uri="{FF2B5EF4-FFF2-40B4-BE49-F238E27FC236}">
                  <a16:creationId xmlns:a16="http://schemas.microsoft.com/office/drawing/2014/main" id="{ADAEF80D-26CF-4B30-852D-EDEBBED9E3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4" name="TextBox 13">
              <a:extLst>
                <a:ext uri="{FF2B5EF4-FFF2-40B4-BE49-F238E27FC236}">
                  <a16:creationId xmlns:a16="http://schemas.microsoft.com/office/drawing/2014/main" id="{5EEB367A-0E97-4B51-8EDB-3CD46B60619A}"/>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5" name="TextBox 14">
              <a:extLst>
                <a:ext uri="{FF2B5EF4-FFF2-40B4-BE49-F238E27FC236}">
                  <a16:creationId xmlns:a16="http://schemas.microsoft.com/office/drawing/2014/main" id="{24896CBA-A4D7-4E83-9AB9-232D5B1EAAA9}"/>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6" name="TextBox 15">
              <a:extLst>
                <a:ext uri="{FF2B5EF4-FFF2-40B4-BE49-F238E27FC236}">
                  <a16:creationId xmlns:a16="http://schemas.microsoft.com/office/drawing/2014/main" id="{3D3D9120-D541-4986-9DCB-BDB43E154810}"/>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6" name="TextBox 5">
            <a:extLst>
              <a:ext uri="{FF2B5EF4-FFF2-40B4-BE49-F238E27FC236}">
                <a16:creationId xmlns:a16="http://schemas.microsoft.com/office/drawing/2014/main" id="{11EACF2D-0C14-4634-87FF-302FF9696939}"/>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C3B79611-4298-4E0F-A123-A8CC4166105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2C60D7DC-7D87-4B4D-89BC-1BDA46DBC75D}"/>
              </a:ext>
            </a:extLst>
          </p:cNvPr>
          <p:cNvSpPr txBox="1"/>
          <p:nvPr userDrawn="1"/>
        </p:nvSpPr>
        <p:spPr>
          <a:xfrm>
            <a:off x="544820" y="2151684"/>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1" name="TextBox 20">
            <a:extLst>
              <a:ext uri="{FF2B5EF4-FFF2-40B4-BE49-F238E27FC236}">
                <a16:creationId xmlns:a16="http://schemas.microsoft.com/office/drawing/2014/main" id="{CB8B2E4E-D8ED-4A3E-ACEA-40CF11B00B9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1502722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NCCEH + B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887948"/>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4" name="TextBox 23">
            <a:extLst>
              <a:ext uri="{FF2B5EF4-FFF2-40B4-BE49-F238E27FC236}">
                <a16:creationId xmlns:a16="http://schemas.microsoft.com/office/drawing/2014/main" id="{6ED22DED-3C9B-4394-8A13-12016486F2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5" name="TextBox 24">
            <a:extLst>
              <a:ext uri="{FF2B5EF4-FFF2-40B4-BE49-F238E27FC236}">
                <a16:creationId xmlns:a16="http://schemas.microsoft.com/office/drawing/2014/main" id="{BADD2919-1E1E-43AC-8587-26EFF2647B61}"/>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6" name="TextBox 25">
            <a:extLst>
              <a:ext uri="{FF2B5EF4-FFF2-40B4-BE49-F238E27FC236}">
                <a16:creationId xmlns:a16="http://schemas.microsoft.com/office/drawing/2014/main" id="{A2E9F81E-545B-49FD-820E-0C53EC8D161A}"/>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7" name="TextBox 26">
            <a:extLst>
              <a:ext uri="{FF2B5EF4-FFF2-40B4-BE49-F238E27FC236}">
                <a16:creationId xmlns:a16="http://schemas.microsoft.com/office/drawing/2014/main" id="{76F6EB34-046B-4DB5-BE12-D49A6AAE762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Tree>
    <p:extLst>
      <p:ext uri="{BB962C8B-B14F-4D97-AF65-F5344CB8AC3E}">
        <p14:creationId xmlns:p14="http://schemas.microsoft.com/office/powerpoint/2010/main" val="3316398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NCCEH +BoS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2" name="TextBox 21">
            <a:extLst>
              <a:ext uri="{FF2B5EF4-FFF2-40B4-BE49-F238E27FC236}">
                <a16:creationId xmlns:a16="http://schemas.microsoft.com/office/drawing/2014/main" id="{F4AA0E8E-AB8D-4598-B81F-AC201FEBEE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4" name="TextBox 23">
            <a:extLst>
              <a:ext uri="{FF2B5EF4-FFF2-40B4-BE49-F238E27FC236}">
                <a16:creationId xmlns:a16="http://schemas.microsoft.com/office/drawing/2014/main" id="{351898C2-6068-4119-9F5A-9F0B2947A3BC}"/>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5" name="TextBox 24">
            <a:extLst>
              <a:ext uri="{FF2B5EF4-FFF2-40B4-BE49-F238E27FC236}">
                <a16:creationId xmlns:a16="http://schemas.microsoft.com/office/drawing/2014/main" id="{619E2308-D96D-4D3E-892C-888502E1E9E4}"/>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6" name="TextBox 25">
            <a:extLst>
              <a:ext uri="{FF2B5EF4-FFF2-40B4-BE49-F238E27FC236}">
                <a16:creationId xmlns:a16="http://schemas.microsoft.com/office/drawing/2014/main" id="{1C131FD7-6D87-4FE1-999F-DB015A543518}"/>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
        <p:nvSpPr>
          <p:cNvPr id="27" name="TextBox 26">
            <a:extLst>
              <a:ext uri="{FF2B5EF4-FFF2-40B4-BE49-F238E27FC236}">
                <a16:creationId xmlns:a16="http://schemas.microsoft.com/office/drawing/2014/main" id="{580A8F3F-D9EB-49E8-A1D2-D65B93285E0E}"/>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8" name="TextBox 27">
            <a:extLst>
              <a:ext uri="{FF2B5EF4-FFF2-40B4-BE49-F238E27FC236}">
                <a16:creationId xmlns:a16="http://schemas.microsoft.com/office/drawing/2014/main" id="{2C29438E-2FE7-406F-A226-B6AEEC5ABDB3}"/>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3934443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NCCEH + Data Center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8B6AC-32B6-4D42-B234-28A7DDD34BC5}"/>
              </a:ext>
            </a:extLst>
          </p:cNvPr>
          <p:cNvSpPr/>
          <p:nvPr userDrawn="1"/>
        </p:nvSpPr>
        <p:spPr>
          <a:xfrm>
            <a:off x="0" y="59069"/>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91A6ABAB-E2BC-4FBE-9087-26C029470A11}"/>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9569B81C-7D20-4BD9-BBC6-8384B73433B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033F018-0F80-46F9-A0E0-3047CBF177ED}"/>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6DE58879-1491-40B6-A284-8757BFF60344}"/>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
        <p:nvSpPr>
          <p:cNvPr id="24" name="TextBox 23">
            <a:extLst>
              <a:ext uri="{FF2B5EF4-FFF2-40B4-BE49-F238E27FC236}">
                <a16:creationId xmlns:a16="http://schemas.microsoft.com/office/drawing/2014/main" id="{674F500D-3F78-4BBF-B277-F5CCD10ADCC2}"/>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5" name="TextBox 24">
            <a:extLst>
              <a:ext uri="{FF2B5EF4-FFF2-40B4-BE49-F238E27FC236}">
                <a16:creationId xmlns:a16="http://schemas.microsoft.com/office/drawing/2014/main" id="{995089A8-B885-4014-8971-BCC532447AA8}"/>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22692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29412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NCCEH + Data Cent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63BE4A4A-765A-401F-8055-38ED59380CAD}"/>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B213EC4A-9057-45DE-AF58-287AA4EAED8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EEC8946-3EA6-4C9C-AB84-E8B7D5A92E31}"/>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B19F89EA-022E-451E-8E3C-ACBEC341B912}"/>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Tree>
    <p:extLst>
      <p:ext uri="{BB962C8B-B14F-4D97-AF65-F5344CB8AC3E}">
        <p14:creationId xmlns:p14="http://schemas.microsoft.com/office/powerpoint/2010/main" val="3696771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NCCEH + SO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18" name="TextBox 17">
            <a:extLst>
              <a:ext uri="{FF2B5EF4-FFF2-40B4-BE49-F238E27FC236}">
                <a16:creationId xmlns:a16="http://schemas.microsoft.com/office/drawing/2014/main" id="{2875BD31-B02F-4949-97D4-394F8829DCCA}"/>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6CE45AC9-FA20-4F4B-95C3-7E5B5FC1291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B5DAEBC5-DF57-416E-AD05-5A8031A86BD2}"/>
              </a:ext>
            </a:extLst>
          </p:cNvPr>
          <p:cNvSpPr txBox="1"/>
          <p:nvPr userDrawn="1"/>
        </p:nvSpPr>
        <p:spPr>
          <a:xfrm>
            <a:off x="544821" y="2151686"/>
            <a:ext cx="7779672" cy="584775"/>
          </a:xfrm>
          <a:prstGeom prst="rect">
            <a:avLst/>
          </a:prstGeom>
          <a:noFill/>
        </p:spPr>
        <p:txBody>
          <a:bodyPr wrap="square" rtlCol="0">
            <a:spAutoFit/>
          </a:bodyPr>
          <a:lstStyle/>
          <a:p>
            <a:r>
              <a:rPr lang="en-US" sz="3200" b="1">
                <a:solidFill>
                  <a:schemeClr val="bg1"/>
                </a:solidFill>
                <a:latin typeface="+mj-lt"/>
              </a:rPr>
              <a:t>Contact us re: SOAR</a:t>
            </a:r>
          </a:p>
        </p:txBody>
      </p:sp>
      <p:sp>
        <p:nvSpPr>
          <p:cNvPr id="21" name="TextBox 20">
            <a:extLst>
              <a:ext uri="{FF2B5EF4-FFF2-40B4-BE49-F238E27FC236}">
                <a16:creationId xmlns:a16="http://schemas.microsoft.com/office/drawing/2014/main" id="{4B69C3BB-569E-44BF-952D-C62913897FF1}"/>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soar@ncceh.org</a:t>
            </a:r>
          </a:p>
          <a:p>
            <a:r>
              <a:rPr lang="en-US" sz="2400">
                <a:solidFill>
                  <a:schemeClr val="bg1"/>
                </a:solidFill>
              </a:rPr>
              <a:t>919.755.4393</a:t>
            </a:r>
          </a:p>
        </p:txBody>
      </p:sp>
    </p:spTree>
    <p:extLst>
      <p:ext uri="{BB962C8B-B14F-4D97-AF65-F5344CB8AC3E}">
        <p14:creationId xmlns:p14="http://schemas.microsoft.com/office/powerpoint/2010/main" val="51460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6096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92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6096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2992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pic>
        <p:nvPicPr>
          <p:cNvPr id="6" name="Picture 5">
            <a:extLst>
              <a:ext uri="{FF2B5EF4-FFF2-40B4-BE49-F238E27FC236}">
                <a16:creationId xmlns:a16="http://schemas.microsoft.com/office/drawing/2014/main" id="{1A66CFF3-3430-4BF9-9D4A-471B456225BB}"/>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66700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63084" y="952503"/>
            <a:ext cx="10363200" cy="800097"/>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82134" y="2095501"/>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grpSp>
        <p:nvGrpSpPr>
          <p:cNvPr id="13" name="Group 12">
            <a:extLst>
              <a:ext uri="{FF2B5EF4-FFF2-40B4-BE49-F238E27FC236}">
                <a16:creationId xmlns:a16="http://schemas.microsoft.com/office/drawing/2014/main" id="{1972E94E-6035-4483-AB8F-3A85D9F635BC}"/>
              </a:ext>
            </a:extLst>
          </p:cNvPr>
          <p:cNvGrpSpPr/>
          <p:nvPr userDrawn="1"/>
        </p:nvGrpSpPr>
        <p:grpSpPr>
          <a:xfrm>
            <a:off x="-2" y="1752600"/>
            <a:ext cx="12192002" cy="179895"/>
            <a:chOff x="165729" y="2341478"/>
            <a:chExt cx="11944843" cy="179895"/>
          </a:xfrm>
        </p:grpSpPr>
        <p:sp>
          <p:nvSpPr>
            <p:cNvPr id="7" name="Rectangle 6"/>
            <p:cNvSpPr/>
            <p:nvPr/>
          </p:nvSpPr>
          <p:spPr>
            <a:xfrm flipV="1">
              <a:off x="165730" y="2376828"/>
              <a:ext cx="11944841" cy="109195"/>
            </a:xfrm>
            <a:prstGeom prst="rect">
              <a:avLst/>
            </a:prstGeom>
            <a:solidFill>
              <a:schemeClr val="tx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65731" y="2341478"/>
              <a:ext cx="11944841"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65729" y="2466865"/>
              <a:ext cx="11944842" cy="5450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grpSp>
      <p:pic>
        <p:nvPicPr>
          <p:cNvPr id="14" name="Picture 13">
            <a:extLst>
              <a:ext uri="{FF2B5EF4-FFF2-40B4-BE49-F238E27FC236}">
                <a16:creationId xmlns:a16="http://schemas.microsoft.com/office/drawing/2014/main" id="{EC2069D6-9C63-49A1-A130-414D402B44DE}"/>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944562"/>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95400"/>
            <a:ext cx="10972800" cy="47244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66" r:id="rId2"/>
    <p:sldLayoutId id="2147483854" r:id="rId3"/>
    <p:sldLayoutId id="2147483865" r:id="rId4"/>
    <p:sldLayoutId id="2147483856" r:id="rId5"/>
    <p:sldLayoutId id="2147483857" r:id="rId6"/>
    <p:sldLayoutId id="2147483858" r:id="rId7"/>
    <p:sldLayoutId id="2147483909" r:id="rId8"/>
    <p:sldLayoutId id="2147483855" r:id="rId9"/>
    <p:sldLayoutId id="2147483860" r:id="rId10"/>
    <p:sldLayoutId id="2147483861" r:id="rId11"/>
    <p:sldLayoutId id="2147483910" r:id="rId12"/>
    <p:sldLayoutId id="2147483911" r:id="rId13"/>
  </p:sldLayoutIdLst>
  <p:txStyles>
    <p:titleStyle>
      <a:lvl1pPr algn="l" rtl="0" eaLnBrk="1" latinLnBrk="0" hangingPunct="1">
        <a:spcBef>
          <a:spcPct val="0"/>
        </a:spcBef>
        <a:buNone/>
        <a:defRPr kumimoji="0" sz="4000" kern="1200">
          <a:solidFill>
            <a:schemeClr val="tx1"/>
          </a:solidFill>
          <a:latin typeface="Franklin Gothic Medium" panose="020B0603020102020204" pitchFamily="34" charset="0"/>
          <a:ea typeface="+mj-ea"/>
          <a:cs typeface="+mj-cs"/>
        </a:defRPr>
      </a:lvl1pPr>
    </p:titleStyle>
    <p:body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83098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11415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3389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7F0E7-ED29-4A0C-8500-7D8FFAB24D9E}"/>
              </a:ext>
            </a:extLst>
          </p:cNvPr>
          <p:cNvSpPr>
            <a:spLocks noGrp="1"/>
          </p:cNvSpPr>
          <p:nvPr>
            <p:ph type="title"/>
          </p:nvPr>
        </p:nvSpPr>
        <p:spPr>
          <a:xfrm>
            <a:off x="838203"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32E5-55B2-4917-ACF0-D067948EA996}"/>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4191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Lst>
  <p:txStyles>
    <p:titleStyle>
      <a:lvl1pPr algn="l" defTabSz="91438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chemeClr val="bg1"/>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hyperlink" Target="file:///C:\Users\NatalieRivera\NORTH%20CAROLINA%20COALITION%20TO%20END%20HOMELESSNESS\PM%20BoS%20CoC%20Coordination%20-%20Documents\3-%20BoS%20Application%20Activities\CoC%20Application%20Activities\2025%20CoC%20Competition\Project%20Application%20Review%20Form\FY2025%20Review%20Form.doc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hud.gov/hud-partners/grants-code-of-conduc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youtu.be/NIcw5vpniso" TargetMode="External"/><Relationship Id="rId4" Type="http://schemas.openxmlformats.org/officeDocument/2006/relationships/hyperlink" Target="https://cpd.hud.gov/cpd-public/consolidated-plan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bos@ncceh.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file:///C:\Users\NatalieRivera\Downloads\Written%20Standards%20Change%20Document.doc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a:grpSpLocks noGrp="1" noUngrp="1" noRot="1" noMove="1" noResize="1"/>
          </p:cNvGrpSpPr>
          <p:nvPr/>
        </p:nvGrpSpPr>
        <p:grpSpPr>
          <a:xfrm>
            <a:off x="0" y="0"/>
            <a:ext cx="12192000" cy="6858000"/>
            <a:chOff x="0" y="0"/>
            <a:chExt cx="12192000" cy="6858000"/>
          </a:xfrm>
        </p:grpSpPr>
        <p:pic>
          <p:nvPicPr>
            <p:cNvPr id="3" name="object 3"/>
            <p:cNvPicPr>
              <a:picLocks noGrp="1" noRot="1" noMove="1" noResize="1" noEditPoints="1" noAdjustHandles="1" noChangeArrowheads="1" noChangeShapeType="1" noCrop="1"/>
            </p:cNvPicPr>
            <p:nvPr/>
          </p:nvPicPr>
          <p:blipFill>
            <a:blip r:embed="rId3" cstate="print"/>
            <a:stretch>
              <a:fillRect/>
            </a:stretch>
          </p:blipFill>
          <p:spPr>
            <a:xfrm>
              <a:off x="0" y="0"/>
              <a:ext cx="12191998" cy="6857999"/>
            </a:xfrm>
            <a:prstGeom prst="rect">
              <a:avLst/>
            </a:prstGeom>
          </p:spPr>
        </p:pic>
        <p:pic>
          <p:nvPicPr>
            <p:cNvPr id="4" name="object 4"/>
            <p:cNvPicPr>
              <a:picLocks noGrp="1" noRot="1" noMove="1" noResize="1" noEditPoints="1" noAdjustHandles="1" noChangeArrowheads="1" noChangeShapeType="1" noCrop="1"/>
            </p:cNvPicPr>
            <p:nvPr/>
          </p:nvPicPr>
          <p:blipFill>
            <a:blip r:embed="rId4" cstate="print"/>
            <a:stretch>
              <a:fillRect/>
            </a:stretch>
          </p:blipFill>
          <p:spPr>
            <a:xfrm>
              <a:off x="10956035" y="5634227"/>
              <a:ext cx="1066799" cy="1066799"/>
            </a:xfrm>
            <a:prstGeom prst="rect">
              <a:avLst/>
            </a:prstGeom>
          </p:spPr>
        </p:pic>
        <p:sp>
          <p:nvSpPr>
            <p:cNvPr id="5" name="object 5"/>
            <p:cNvSpPr>
              <a:spLocks noGrp="1" noRot="1" noMove="1" noResize="1" noEditPoints="1" noAdjustHandles="1" noChangeArrowheads="1" noChangeShapeType="1"/>
            </p:cNvSpPr>
            <p:nvPr/>
          </p:nvSpPr>
          <p:spPr>
            <a:xfrm>
              <a:off x="0" y="1295272"/>
              <a:ext cx="12192000" cy="1489075"/>
            </a:xfrm>
            <a:custGeom>
              <a:avLst/>
              <a:gdLst/>
              <a:ahLst/>
              <a:cxnLst/>
              <a:rect l="l" t="t" r="r" b="b"/>
              <a:pathLst>
                <a:path w="12192000" h="1489075">
                  <a:moveTo>
                    <a:pt x="0" y="1488948"/>
                  </a:moveTo>
                  <a:lnTo>
                    <a:pt x="12192000" y="1488948"/>
                  </a:lnTo>
                  <a:lnTo>
                    <a:pt x="12192000" y="0"/>
                  </a:lnTo>
                  <a:lnTo>
                    <a:pt x="0" y="0"/>
                  </a:lnTo>
                  <a:lnTo>
                    <a:pt x="0" y="1488948"/>
                  </a:lnTo>
                  <a:close/>
                </a:path>
              </a:pathLst>
            </a:custGeom>
            <a:solidFill>
              <a:srgbClr val="2C737D"/>
            </a:solidFill>
          </p:spPr>
          <p:txBody>
            <a:bodyPr wrap="square" lIns="0" tIns="0" rIns="0" bIns="0" rtlCol="0"/>
            <a:lstStyle/>
            <a:p>
              <a:pPr marL="0" marR="0" lvl="4"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Franklin Gothic"/>
                </a:rPr>
                <a:t> </a:t>
              </a:r>
              <a:endParaRPr kumimoji="0" sz="1800" b="0" i="0" u="none" strike="noStrike" kern="0" cap="none" spc="0" normalizeH="0" baseline="0" noProof="0">
                <a:ln>
                  <a:noFill/>
                </a:ln>
                <a:solidFill>
                  <a:sysClr val="windowText" lastClr="000000"/>
                </a:solidFill>
                <a:effectLst/>
                <a:uLnTx/>
                <a:uFillTx/>
                <a:latin typeface="Franklin Gothic"/>
              </a:endParaRPr>
            </a:p>
          </p:txBody>
        </p:sp>
        <p:sp>
          <p:nvSpPr>
            <p:cNvPr id="6" name="object 6"/>
            <p:cNvSpPr>
              <a:spLocks noGrp="1" noRot="1" noMove="1" noResize="1" noEditPoints="1" noAdjustHandles="1" noChangeArrowheads="1" noChangeShapeType="1"/>
            </p:cNvSpPr>
            <p:nvPr/>
          </p:nvSpPr>
          <p:spPr>
            <a:xfrm>
              <a:off x="0" y="1200911"/>
              <a:ext cx="12192000" cy="94615"/>
            </a:xfrm>
            <a:custGeom>
              <a:avLst/>
              <a:gdLst/>
              <a:ahLst/>
              <a:cxnLst/>
              <a:rect l="l" t="t" r="r" b="b"/>
              <a:pathLst>
                <a:path w="12192000" h="94615">
                  <a:moveTo>
                    <a:pt x="12192000" y="0"/>
                  </a:moveTo>
                  <a:lnTo>
                    <a:pt x="0" y="0"/>
                  </a:lnTo>
                  <a:lnTo>
                    <a:pt x="0" y="94361"/>
                  </a:lnTo>
                  <a:lnTo>
                    <a:pt x="12192000" y="94361"/>
                  </a:lnTo>
                  <a:lnTo>
                    <a:pt x="12192000" y="0"/>
                  </a:lnTo>
                  <a:close/>
                </a:path>
              </a:pathLst>
            </a:custGeom>
            <a:solidFill>
              <a:srgbClr val="ACBAC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Franklin Gothic"/>
              </a:endParaRPr>
            </a:p>
          </p:txBody>
        </p:sp>
        <p:sp>
          <p:nvSpPr>
            <p:cNvPr id="7" name="object 7"/>
            <p:cNvSpPr>
              <a:spLocks noGrp="1" noRot="1" noMove="1" noResize="1" noEditPoints="1" noAdjustHandles="1" noChangeArrowheads="1" noChangeShapeType="1"/>
            </p:cNvSpPr>
            <p:nvPr/>
          </p:nvSpPr>
          <p:spPr>
            <a:xfrm>
              <a:off x="0" y="2822448"/>
              <a:ext cx="12192000" cy="94615"/>
            </a:xfrm>
            <a:custGeom>
              <a:avLst/>
              <a:gdLst/>
              <a:ahLst/>
              <a:cxnLst/>
              <a:rect l="l" t="t" r="r" b="b"/>
              <a:pathLst>
                <a:path w="12192000" h="94614">
                  <a:moveTo>
                    <a:pt x="12192000" y="0"/>
                  </a:moveTo>
                  <a:lnTo>
                    <a:pt x="0" y="0"/>
                  </a:lnTo>
                  <a:lnTo>
                    <a:pt x="0" y="94361"/>
                  </a:lnTo>
                  <a:lnTo>
                    <a:pt x="12192000" y="94361"/>
                  </a:lnTo>
                  <a:lnTo>
                    <a:pt x="12192000" y="0"/>
                  </a:lnTo>
                  <a:close/>
                </a:path>
              </a:pathLst>
            </a:custGeom>
            <a:solidFill>
              <a:srgbClr val="DEEBF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Franklin Gothic"/>
              </a:endParaRPr>
            </a:p>
          </p:txBody>
        </p:sp>
        <p:pic>
          <p:nvPicPr>
            <p:cNvPr id="8" name="object 8"/>
            <p:cNvPicPr>
              <a:picLocks noGrp="1" noRot="1" noMove="1" noResize="1" noEditPoints="1" noAdjustHandles="1" noChangeArrowheads="1" noChangeShapeType="1" noCrop="1"/>
            </p:cNvPicPr>
            <p:nvPr/>
          </p:nvPicPr>
          <p:blipFill>
            <a:blip r:embed="rId5" cstate="print"/>
            <a:stretch>
              <a:fillRect/>
            </a:stretch>
          </p:blipFill>
          <p:spPr>
            <a:xfrm>
              <a:off x="457200" y="978408"/>
              <a:ext cx="2971799" cy="2296667"/>
            </a:xfrm>
            <a:prstGeom prst="rect">
              <a:avLst/>
            </a:prstGeom>
          </p:spPr>
        </p:pic>
      </p:grpSp>
      <p:sp>
        <p:nvSpPr>
          <p:cNvPr id="11" name="TextBox 10">
            <a:extLst>
              <a:ext uri="{FF2B5EF4-FFF2-40B4-BE49-F238E27FC236}">
                <a16:creationId xmlns:a16="http://schemas.microsoft.com/office/drawing/2014/main" id="{7BFC6217-263B-1F42-CFEC-E8CB7C9C7E66}"/>
              </a:ext>
            </a:extLst>
          </p:cNvPr>
          <p:cNvSpPr txBox="1"/>
          <p:nvPr/>
        </p:nvSpPr>
        <p:spPr>
          <a:xfrm>
            <a:off x="3428999" y="1501327"/>
            <a:ext cx="8487698"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a:ln>
                  <a:noFill/>
                </a:ln>
                <a:solidFill>
                  <a:prstClr val="white"/>
                </a:solidFill>
                <a:effectLst/>
                <a:uLnTx/>
                <a:uFillTx/>
                <a:latin typeface="Franklin Gothic Book"/>
                <a:ea typeface="+mj-ea"/>
              </a:rPr>
              <a:t>North Carolina Balance of State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a:ln>
                  <a:noFill/>
                </a:ln>
                <a:solidFill>
                  <a:prstClr val="white"/>
                </a:solidFill>
                <a:effectLst/>
                <a:uLnTx/>
                <a:uFillTx/>
                <a:latin typeface="Franklin Gothic Book"/>
                <a:ea typeface="+mj-ea"/>
              </a:rPr>
              <a:t>Continuum of Care</a:t>
            </a:r>
          </a:p>
        </p:txBody>
      </p:sp>
      <p:sp>
        <p:nvSpPr>
          <p:cNvPr id="14" name="TextBox 13">
            <a:extLst>
              <a:ext uri="{FF2B5EF4-FFF2-40B4-BE49-F238E27FC236}">
                <a16:creationId xmlns:a16="http://schemas.microsoft.com/office/drawing/2014/main" id="{069882F5-8F47-930D-2A77-F4C685C4C71A}"/>
              </a:ext>
            </a:extLst>
          </p:cNvPr>
          <p:cNvSpPr txBox="1"/>
          <p:nvPr/>
        </p:nvSpPr>
        <p:spPr>
          <a:xfrm>
            <a:off x="1307687" y="3138988"/>
            <a:ext cx="9576660" cy="1384995"/>
          </a:xfrm>
          <a:prstGeom prst="rect">
            <a:avLst/>
          </a:prstGeom>
          <a:noFill/>
        </p:spPr>
        <p:txBody>
          <a:bodyPr wrap="non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sysClr val="windowText" lastClr="000000"/>
                </a:solidFill>
                <a:effectLst/>
                <a:uLnTx/>
                <a:uFillTx/>
                <a:latin typeface="Franklin Gothic Book"/>
              </a:rPr>
              <a:t>FY2026 Renewal Project Applicant Webinar – Pre-Competition</a:t>
            </a:r>
          </a:p>
          <a:p>
            <a:pPr algn="ctr" defTabSz="914400">
              <a:defRPr/>
            </a:pPr>
            <a:r>
              <a:rPr lang="en-US" sz="2800" kern="0" dirty="0">
                <a:solidFill>
                  <a:sysClr val="windowText" lastClr="000000"/>
                </a:solidFill>
                <a:latin typeface="Franklin Gothic Book"/>
              </a:rPr>
              <a:t>May 8</a:t>
            </a:r>
            <a:r>
              <a:rPr kumimoji="0" lang="en-US" sz="2800" i="0" u="none" strike="noStrike" kern="0" cap="none" spc="0" normalizeH="0" baseline="0" noProof="0" dirty="0">
                <a:ln>
                  <a:noFill/>
                </a:ln>
                <a:solidFill>
                  <a:sysClr val="windowText" lastClr="000000"/>
                </a:solidFill>
                <a:effectLst/>
                <a:uLnTx/>
                <a:uFillTx/>
                <a:latin typeface="Franklin Gothic Book"/>
              </a:rPr>
              <a:t>, 2026</a:t>
            </a:r>
          </a:p>
          <a:p>
            <a:pPr algn="ctr" defTabSz="914400">
              <a:defRPr/>
            </a:pPr>
            <a:r>
              <a:rPr lang="en-US" sz="2800" kern="0" dirty="0">
                <a:solidFill>
                  <a:sysClr val="windowText" lastClr="000000"/>
                </a:solidFill>
                <a:latin typeface="Franklin Gothic Book"/>
              </a:rPr>
              <a:t>10:00 AM</a:t>
            </a:r>
            <a:endParaRPr lang="en-US" sz="2800" i="0" u="none" strike="noStrike" kern="0" cap="none" spc="0" normalizeH="0" baseline="0" noProof="0" dirty="0">
              <a:ln>
                <a:noFill/>
              </a:ln>
              <a:solidFill>
                <a:sysClr val="windowText" lastClr="000000"/>
              </a:solidFill>
              <a:effectLst/>
              <a:uLnTx/>
              <a:uFillTx/>
              <a:latin typeface="Franklin Gothic 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92593-4E8C-6C82-6076-025B0151F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698D1-4E9E-731B-76F7-34ADB5628F79}"/>
              </a:ext>
            </a:extLst>
          </p:cNvPr>
          <p:cNvSpPr>
            <a:spLocks noGrp="1"/>
          </p:cNvSpPr>
          <p:nvPr>
            <p:ph type="title"/>
          </p:nvPr>
        </p:nvSpPr>
        <p:spPr>
          <a:xfrm>
            <a:off x="609600" y="246737"/>
            <a:ext cx="10058400" cy="1020762"/>
          </a:xfrm>
        </p:spPr>
        <p:txBody>
          <a:bodyPr>
            <a:noAutofit/>
          </a:bodyPr>
          <a:lstStyle/>
          <a:p>
            <a:r>
              <a:rPr lang="en-US" b="1" dirty="0">
                <a:latin typeface="Franklin Gothic"/>
              </a:rPr>
              <a:t>What We Know About FY2026</a:t>
            </a:r>
          </a:p>
        </p:txBody>
      </p:sp>
      <p:sp>
        <p:nvSpPr>
          <p:cNvPr id="3" name="Content Placeholder 2">
            <a:extLst>
              <a:ext uri="{FF2B5EF4-FFF2-40B4-BE49-F238E27FC236}">
                <a16:creationId xmlns:a16="http://schemas.microsoft.com/office/drawing/2014/main" id="{B1E08BDA-BC6A-0184-8B57-CD974E39AB0D}"/>
              </a:ext>
            </a:extLst>
          </p:cNvPr>
          <p:cNvSpPr>
            <a:spLocks noGrp="1"/>
          </p:cNvSpPr>
          <p:nvPr>
            <p:ph sz="quarter" idx="1"/>
          </p:nvPr>
        </p:nvSpPr>
        <p:spPr>
          <a:xfrm>
            <a:off x="609600" y="1267499"/>
            <a:ext cx="10058400" cy="4913058"/>
          </a:xfrm>
        </p:spPr>
        <p:txBody>
          <a:bodyPr vert="horz" lIns="91440" tIns="45720" rIns="91440" bIns="45720" rtlCol="0" anchor="t">
            <a:normAutofit/>
          </a:bodyPr>
          <a:lstStyle/>
          <a:p>
            <a:r>
              <a:rPr lang="en-US" sz="2400" dirty="0">
                <a:latin typeface="Calibri"/>
                <a:ea typeface="Calibri Light"/>
                <a:cs typeface="Calibri Light"/>
              </a:rPr>
              <a:t>FY2026 spending bill passed by Congress requires HUD to release the FY2026 NOFO no later than June 1, 2026 and to award funding to applicants no later than December 1, 2026</a:t>
            </a:r>
          </a:p>
          <a:p>
            <a:r>
              <a:rPr lang="en-US" sz="2400" dirty="0">
                <a:latin typeface="Calibri"/>
                <a:ea typeface="Calibri Light"/>
                <a:cs typeface="Calibri Light"/>
              </a:rPr>
              <a:t>Tier 1 must be set at 60% of ARD or higher</a:t>
            </a:r>
          </a:p>
          <a:p>
            <a:pPr lvl="1"/>
            <a:r>
              <a:rPr lang="en-US" sz="2200" dirty="0">
                <a:latin typeface="Calibri"/>
                <a:ea typeface="Calibri Light"/>
                <a:cs typeface="Calibri Light"/>
              </a:rPr>
              <a:t>No further information on permanent housing funding cap </a:t>
            </a:r>
          </a:p>
          <a:p>
            <a:r>
              <a:rPr lang="en-US" sz="2400" dirty="0">
                <a:latin typeface="Calibri"/>
                <a:ea typeface="Calibri Light"/>
                <a:cs typeface="Calibri Light"/>
              </a:rPr>
              <a:t>The HUD Reform Act requires that HUD must provide all information about a funding opportunity at least 30 days before the deadline</a:t>
            </a:r>
          </a:p>
          <a:p>
            <a:pPr lvl="1"/>
            <a:r>
              <a:rPr lang="en-US" sz="2200" dirty="0">
                <a:latin typeface="Calibri"/>
                <a:ea typeface="Calibri Light"/>
                <a:cs typeface="Calibri Light"/>
              </a:rPr>
              <a:t>60 days is typical, but 30 days is the minimum without an emergency waiver</a:t>
            </a:r>
          </a:p>
          <a:p>
            <a:pPr lvl="1"/>
            <a:r>
              <a:rPr lang="en-US" sz="2200" dirty="0">
                <a:latin typeface="Calibri"/>
                <a:ea typeface="Calibri Light"/>
                <a:cs typeface="Calibri Light"/>
              </a:rPr>
              <a:t>According to grants.gov, the FY2026 NOFO is estimated to be released on May 29 and to have a final due date of August 26. </a:t>
            </a:r>
          </a:p>
          <a:p>
            <a:pPr lvl="1"/>
            <a:endParaRPr lang="en-US" sz="2200" dirty="0">
              <a:latin typeface="Calibri"/>
              <a:ea typeface="Calibri Light"/>
              <a:cs typeface="Calibri Light"/>
            </a:endParaRP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346428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34F5C-32E0-66B6-8126-D8D8D4AED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F91FE-B26C-1663-7B8B-4386AC8DF947}"/>
              </a:ext>
            </a:extLst>
          </p:cNvPr>
          <p:cNvSpPr>
            <a:spLocks noGrp="1"/>
          </p:cNvSpPr>
          <p:nvPr>
            <p:ph type="title"/>
          </p:nvPr>
        </p:nvSpPr>
        <p:spPr>
          <a:xfrm>
            <a:off x="609600" y="246737"/>
            <a:ext cx="10058400" cy="1020762"/>
          </a:xfrm>
        </p:spPr>
        <p:txBody>
          <a:bodyPr>
            <a:noAutofit/>
          </a:bodyPr>
          <a:lstStyle/>
          <a:p>
            <a:r>
              <a:rPr lang="en-US" b="1" dirty="0">
                <a:latin typeface="Franklin Gothic"/>
              </a:rPr>
              <a:t>What We Can Expect About FY2026</a:t>
            </a:r>
          </a:p>
        </p:txBody>
      </p:sp>
      <p:sp>
        <p:nvSpPr>
          <p:cNvPr id="3" name="Content Placeholder 2">
            <a:extLst>
              <a:ext uri="{FF2B5EF4-FFF2-40B4-BE49-F238E27FC236}">
                <a16:creationId xmlns:a16="http://schemas.microsoft.com/office/drawing/2014/main" id="{DC4EA80A-815B-2687-6429-D7F57046878F}"/>
              </a:ext>
            </a:extLst>
          </p:cNvPr>
          <p:cNvSpPr>
            <a:spLocks noGrp="1"/>
          </p:cNvSpPr>
          <p:nvPr>
            <p:ph sz="quarter" idx="1"/>
          </p:nvPr>
        </p:nvSpPr>
        <p:spPr>
          <a:xfrm>
            <a:off x="609600" y="1267499"/>
            <a:ext cx="10058400" cy="4913058"/>
          </a:xfrm>
        </p:spPr>
        <p:txBody>
          <a:bodyPr vert="horz" lIns="91440" tIns="45720" rIns="91440" bIns="45720" rtlCol="0" anchor="t">
            <a:normAutofit fontScale="92500" lnSpcReduction="20000"/>
          </a:bodyPr>
          <a:lstStyle/>
          <a:p>
            <a:r>
              <a:rPr lang="en-US" sz="2400" dirty="0">
                <a:latin typeface="Calibri"/>
                <a:ea typeface="Calibri Light"/>
                <a:cs typeface="Calibri Light"/>
              </a:rPr>
              <a:t>TH and SSO will be newly eligible project types </a:t>
            </a:r>
          </a:p>
          <a:p>
            <a:r>
              <a:rPr lang="en-US" sz="2400" dirty="0">
                <a:latin typeface="Calibri"/>
                <a:ea typeface="Calibri Light"/>
                <a:cs typeface="Calibri Light"/>
              </a:rPr>
              <a:t>Same threshold requirements = same/similar scorecard</a:t>
            </a:r>
          </a:p>
          <a:p>
            <a:r>
              <a:rPr lang="en-US" sz="2400" dirty="0">
                <a:latin typeface="Calibri"/>
                <a:ea typeface="Calibri Light"/>
                <a:cs typeface="Calibri Light"/>
              </a:rPr>
              <a:t>Funding cap on permanent housing projects </a:t>
            </a:r>
          </a:p>
          <a:p>
            <a:r>
              <a:rPr lang="en-US" sz="2400" dirty="0">
                <a:latin typeface="Calibri"/>
                <a:ea typeface="Calibri Light"/>
                <a:cs typeface="Calibri Light"/>
              </a:rPr>
              <a:t>Service participation requirement (40 hours/week for TH*) </a:t>
            </a:r>
          </a:p>
          <a:p>
            <a:r>
              <a:rPr lang="en-US" sz="2400" dirty="0">
                <a:latin typeface="Calibri"/>
                <a:ea typeface="Calibri Light"/>
                <a:cs typeface="Calibri Light"/>
              </a:rPr>
              <a:t>Prioritizing projects that provide or partner with substance abuse treatment</a:t>
            </a:r>
          </a:p>
          <a:p>
            <a:r>
              <a:rPr lang="en-US" sz="2400" dirty="0">
                <a:latin typeface="Calibri"/>
                <a:ea typeface="Calibri Light"/>
                <a:cs typeface="Calibri Light"/>
              </a:rPr>
              <a:t>Prioritizing specific outcomes: income growth, positive exits </a:t>
            </a:r>
          </a:p>
          <a:p>
            <a:r>
              <a:rPr lang="en-US" sz="2400" dirty="0">
                <a:latin typeface="Calibri"/>
                <a:ea typeface="Calibri Light"/>
                <a:cs typeface="Calibri Light"/>
              </a:rPr>
              <a:t>Prioritizing collaboration with law enforcement (SSO) and other public and private resources (Medicare, Medicaid, SNAP, SSI)</a:t>
            </a:r>
          </a:p>
          <a:p>
            <a:r>
              <a:rPr lang="en-US" sz="2400" dirty="0">
                <a:latin typeface="Calibri"/>
                <a:ea typeface="Calibri Light"/>
                <a:cs typeface="Calibri Light"/>
              </a:rPr>
              <a:t>Collaborative Applicant Scoring</a:t>
            </a:r>
          </a:p>
          <a:p>
            <a:pPr lvl="1"/>
            <a:r>
              <a:rPr lang="en-US" sz="2200" dirty="0">
                <a:latin typeface="Calibri"/>
                <a:ea typeface="Calibri Light"/>
                <a:cs typeface="Calibri Light"/>
              </a:rPr>
              <a:t>CoC Board includes elected public officials, representative from business community, representatives from law enforcement </a:t>
            </a:r>
          </a:p>
          <a:p>
            <a:pPr lvl="1"/>
            <a:r>
              <a:rPr lang="en-US" sz="2200" dirty="0">
                <a:latin typeface="Calibri"/>
                <a:ea typeface="Calibri Light"/>
                <a:cs typeface="Calibri Light"/>
              </a:rPr>
              <a:t>Substance use treatment available on-site for 30% of projects </a:t>
            </a:r>
          </a:p>
          <a:p>
            <a:pPr lvl="1"/>
            <a:r>
              <a:rPr lang="en-US" sz="2200" dirty="0">
                <a:latin typeface="Calibri"/>
                <a:ea typeface="Calibri Light"/>
                <a:cs typeface="Calibri Light"/>
              </a:rPr>
              <a:t>30% of CoC’s total funding request is for supportive services </a:t>
            </a:r>
          </a:p>
          <a:p>
            <a:pPr lvl="1"/>
            <a:r>
              <a:rPr lang="en-US" sz="2200" dirty="0">
                <a:latin typeface="Calibri"/>
                <a:ea typeface="Calibri Light"/>
                <a:cs typeface="Calibri Light"/>
              </a:rPr>
              <a:t>Reduction of people residing in encampments by 20%</a:t>
            </a:r>
          </a:p>
          <a:p>
            <a:pPr lvl="1"/>
            <a:r>
              <a:rPr lang="en-US" sz="2200" dirty="0">
                <a:latin typeface="Calibri"/>
                <a:ea typeface="Calibri Light"/>
                <a:cs typeface="Calibri Light"/>
              </a:rPr>
              <a:t>“Protecting Public Safety”- clearing encampments, criminalizing homelessness</a:t>
            </a:r>
          </a:p>
          <a:p>
            <a:pPr lvl="1"/>
            <a:endParaRPr lang="en-US" sz="2200" dirty="0">
              <a:latin typeface="Calibri"/>
              <a:ea typeface="Calibri Light"/>
              <a:cs typeface="Calibri Light"/>
            </a:endParaRPr>
          </a:p>
          <a:p>
            <a:pPr lvl="1"/>
            <a:endParaRPr lang="en-US" sz="2200" dirty="0">
              <a:latin typeface="Calibri"/>
              <a:ea typeface="Calibri Light"/>
              <a:cs typeface="Calibri Light"/>
            </a:endParaRPr>
          </a:p>
          <a:p>
            <a:pPr lvl="1"/>
            <a:endParaRPr lang="en-US" sz="22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144979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7C7B8-00E6-7848-2E17-A4B6D9F3B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750AE-B6FE-711E-DF10-47FE27E977B1}"/>
              </a:ext>
            </a:extLst>
          </p:cNvPr>
          <p:cNvSpPr>
            <a:spLocks noGrp="1"/>
          </p:cNvSpPr>
          <p:nvPr>
            <p:ph type="title"/>
          </p:nvPr>
        </p:nvSpPr>
        <p:spPr>
          <a:xfrm>
            <a:off x="609600" y="246737"/>
            <a:ext cx="10058400" cy="1020762"/>
          </a:xfrm>
        </p:spPr>
        <p:txBody>
          <a:bodyPr>
            <a:noAutofit/>
          </a:bodyPr>
          <a:lstStyle/>
          <a:p>
            <a:r>
              <a:rPr lang="en-US" b="1" dirty="0">
                <a:latin typeface="Franklin Gothic"/>
              </a:rPr>
              <a:t>Reacting to a PH Funding Cap</a:t>
            </a:r>
          </a:p>
        </p:txBody>
      </p:sp>
      <p:sp>
        <p:nvSpPr>
          <p:cNvPr id="3" name="Content Placeholder 2">
            <a:extLst>
              <a:ext uri="{FF2B5EF4-FFF2-40B4-BE49-F238E27FC236}">
                <a16:creationId xmlns:a16="http://schemas.microsoft.com/office/drawing/2014/main" id="{504D7E03-FB9D-D447-E83A-8A13BE36C2E1}"/>
              </a:ext>
            </a:extLst>
          </p:cNvPr>
          <p:cNvSpPr>
            <a:spLocks noGrp="1"/>
          </p:cNvSpPr>
          <p:nvPr>
            <p:ph sz="quarter" idx="1"/>
          </p:nvPr>
        </p:nvSpPr>
        <p:spPr>
          <a:xfrm>
            <a:off x="609600" y="1267499"/>
            <a:ext cx="10058400" cy="4913058"/>
          </a:xfrm>
        </p:spPr>
        <p:txBody>
          <a:bodyPr vert="horz" lIns="91440" tIns="45720" rIns="91440" bIns="45720" rtlCol="0" anchor="t">
            <a:normAutofit/>
          </a:bodyPr>
          <a:lstStyle/>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
        <p:nvSpPr>
          <p:cNvPr id="4" name="Content Placeholder 2">
            <a:extLst>
              <a:ext uri="{FF2B5EF4-FFF2-40B4-BE49-F238E27FC236}">
                <a16:creationId xmlns:a16="http://schemas.microsoft.com/office/drawing/2014/main" id="{B3EDB411-79DB-8189-14D1-9D6861BA83CB}"/>
              </a:ext>
            </a:extLst>
          </p:cNvPr>
          <p:cNvSpPr txBox="1">
            <a:spLocks/>
          </p:cNvSpPr>
          <p:nvPr/>
        </p:nvSpPr>
        <p:spPr>
          <a:xfrm>
            <a:off x="609600" y="1267499"/>
            <a:ext cx="10458450" cy="4913058"/>
          </a:xfrm>
          <a:prstGeom prst="rect">
            <a:avLst/>
          </a:prstGeom>
        </p:spPr>
        <p:txBody>
          <a:bodyPr vert="horz" lIns="91440" tIns="45720" rIns="91440" bIns="45720" rtlCol="0" anchor="t">
            <a:normAutofit/>
          </a:bodyPr>
          <a:lst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Calibri"/>
                <a:ea typeface="Calibri Light"/>
                <a:cs typeface="Calibri Light"/>
              </a:rPr>
              <a:t>While no information has come out about a PH funding cap in the FY2026 Competition, we can expect to see it again. </a:t>
            </a:r>
          </a:p>
          <a:p>
            <a:pPr marL="0" indent="0">
              <a:buFont typeface="Arial" panose="020B0604020202020204" pitchFamily="34" charset="0"/>
              <a:buNone/>
            </a:pPr>
            <a:endParaRPr lang="en-US" sz="2000" dirty="0">
              <a:latin typeface="Calibri"/>
              <a:ea typeface="Calibri Light"/>
              <a:cs typeface="Calibri Light"/>
            </a:endParaRPr>
          </a:p>
          <a:p>
            <a:pPr marL="0" indent="0">
              <a:buFont typeface="Arial" panose="020B0604020202020204" pitchFamily="34" charset="0"/>
              <a:buNone/>
            </a:pPr>
            <a:r>
              <a:rPr lang="en-US" sz="2000" dirty="0">
                <a:latin typeface="Calibri"/>
                <a:ea typeface="Calibri Light"/>
                <a:cs typeface="Calibri Light"/>
              </a:rPr>
              <a:t>To create a collaborative action plan as much as possible, NCCEH will ask renewal applicants about their agency’s application intentions in response to the funding cap in the Intent to Renew process. Information about whether you plan to reduce or reallocate your project, and whether you intend to apply for a new TH or SSO-SO project, will be shared with other grantees to help inform their decision-making. Utilize the FY2026 scorecard to help inform your decision. Applicants will not be held to what they propose in the Intent to Renew form. </a:t>
            </a:r>
          </a:p>
          <a:p>
            <a:pPr marL="0" indent="0">
              <a:buFont typeface="Arial" panose="020B0604020202020204" pitchFamily="34" charset="0"/>
              <a:buNone/>
            </a:pPr>
            <a:endParaRPr lang="en-US" sz="2000" dirty="0">
              <a:latin typeface="Calibri"/>
              <a:ea typeface="Calibri Light"/>
              <a:cs typeface="Calibri Light"/>
            </a:endParaRPr>
          </a:p>
          <a:p>
            <a:pPr marL="0" indent="0">
              <a:buFont typeface="Arial" panose="020B0604020202020204" pitchFamily="34" charset="0"/>
              <a:buNone/>
            </a:pPr>
            <a:r>
              <a:rPr lang="en-US" sz="2000" dirty="0">
                <a:latin typeface="Calibri"/>
                <a:ea typeface="Calibri Light"/>
                <a:cs typeface="Calibri Light"/>
              </a:rPr>
              <a:t>Without this collaborative action and if all existing grantees apply for a full renewal, our CoC is likely to lose complete PH projects, reducing the PH coverage across the state and across subpopulations. </a:t>
            </a:r>
          </a:p>
          <a:p>
            <a:pPr marL="0" indent="0">
              <a:buFont typeface="Arial" panose="020B0604020202020204" pitchFamily="34" charset="0"/>
              <a:buNone/>
            </a:pPr>
            <a:endParaRPr lang="en-US" sz="2000" dirty="0">
              <a:latin typeface="Calibri"/>
              <a:ea typeface="Calibri Light"/>
              <a:cs typeface="Calibri Light"/>
            </a:endParaRPr>
          </a:p>
          <a:p>
            <a:pPr marL="0" indent="0">
              <a:buFont typeface="Arial" panose="020B0604020202020204" pitchFamily="34" charset="0"/>
              <a:buNone/>
            </a:pPr>
            <a:r>
              <a:rPr lang="en-US" sz="2000" dirty="0">
                <a:solidFill>
                  <a:schemeClr val="tx1"/>
                </a:solidFill>
                <a:latin typeface="Calibri"/>
                <a:ea typeface="Calibri Light"/>
                <a:cs typeface="Calibri Light"/>
              </a:rPr>
              <a:t>What else would help inform your decisions? How else can we work together on this plan? </a:t>
            </a:r>
          </a:p>
          <a:p>
            <a:pPr marL="0" indent="0">
              <a:buFont typeface="Arial" panose="020B0604020202020204" pitchFamily="34" charset="0"/>
              <a:buNone/>
            </a:pPr>
            <a:endParaRPr lang="en-US" sz="2000" dirty="0">
              <a:latin typeface="Calibri"/>
              <a:ea typeface="Calibri Light"/>
              <a:cs typeface="Calibri Light"/>
            </a:endParaRPr>
          </a:p>
          <a:p>
            <a:pPr marL="0" indent="0">
              <a:buFont typeface="Arial" panose="020B0604020202020204" pitchFamily="34" charset="0"/>
              <a:buNone/>
            </a:pPr>
            <a:endParaRPr lang="en-US" sz="2000" dirty="0">
              <a:latin typeface="Calibri"/>
              <a:ea typeface="Calibri Light"/>
              <a:cs typeface="Calibri Light"/>
            </a:endParaRPr>
          </a:p>
          <a:p>
            <a:endParaRPr lang="en-US" sz="2400" dirty="0">
              <a:latin typeface="Calibri"/>
              <a:ea typeface="Calibri Light"/>
              <a:cs typeface="Calibri Light"/>
            </a:endParaRPr>
          </a:p>
          <a:p>
            <a:pPr marL="0" indent="0">
              <a:buFont typeface="Arial" panose="020B0604020202020204" pitchFamily="34" charse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286480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37A5F-E44A-6671-74A4-2FDDB7214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4442E-EC31-50C5-1A86-DBF3D3F15F6A}"/>
              </a:ext>
            </a:extLst>
          </p:cNvPr>
          <p:cNvSpPr>
            <a:spLocks noGrp="1"/>
          </p:cNvSpPr>
          <p:nvPr>
            <p:ph type="title"/>
          </p:nvPr>
        </p:nvSpPr>
        <p:spPr>
          <a:xfrm>
            <a:off x="609600" y="246737"/>
            <a:ext cx="10058400" cy="1020762"/>
          </a:xfrm>
        </p:spPr>
        <p:txBody>
          <a:bodyPr>
            <a:noAutofit/>
          </a:bodyPr>
          <a:lstStyle/>
          <a:p>
            <a:r>
              <a:rPr lang="en-US" b="1" dirty="0">
                <a:latin typeface="Franklin Gothic"/>
              </a:rPr>
              <a:t>Current NC BoS CoC Funding</a:t>
            </a:r>
          </a:p>
        </p:txBody>
      </p:sp>
      <p:sp>
        <p:nvSpPr>
          <p:cNvPr id="3" name="Content Placeholder 2">
            <a:extLst>
              <a:ext uri="{FF2B5EF4-FFF2-40B4-BE49-F238E27FC236}">
                <a16:creationId xmlns:a16="http://schemas.microsoft.com/office/drawing/2014/main" id="{3DA2932F-E7CC-AC83-1ED8-D843B5B213A6}"/>
              </a:ext>
            </a:extLst>
          </p:cNvPr>
          <p:cNvSpPr>
            <a:spLocks noGrp="1"/>
          </p:cNvSpPr>
          <p:nvPr>
            <p:ph sz="quarter" idx="1"/>
          </p:nvPr>
        </p:nvSpPr>
        <p:spPr>
          <a:xfrm>
            <a:off x="609600" y="1267499"/>
            <a:ext cx="10058400" cy="4913058"/>
          </a:xfrm>
        </p:spPr>
        <p:txBody>
          <a:bodyPr vert="horz" lIns="91440" tIns="45720" rIns="91440" bIns="45720" rtlCol="0" anchor="t">
            <a:normAutofit/>
          </a:bodyPr>
          <a:lstStyle/>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
        <p:nvSpPr>
          <p:cNvPr id="4" name="Content Placeholder 2">
            <a:extLst>
              <a:ext uri="{FF2B5EF4-FFF2-40B4-BE49-F238E27FC236}">
                <a16:creationId xmlns:a16="http://schemas.microsoft.com/office/drawing/2014/main" id="{68049A83-7520-08CB-741F-7C6AD0C62E12}"/>
              </a:ext>
            </a:extLst>
          </p:cNvPr>
          <p:cNvSpPr txBox="1">
            <a:spLocks/>
          </p:cNvSpPr>
          <p:nvPr/>
        </p:nvSpPr>
        <p:spPr>
          <a:xfrm>
            <a:off x="609600" y="1267499"/>
            <a:ext cx="10458450" cy="4913058"/>
          </a:xfrm>
          <a:prstGeom prst="rect">
            <a:avLst/>
          </a:prstGeom>
        </p:spPr>
        <p:txBody>
          <a:bodyPr vert="horz" lIns="91440" tIns="45720" rIns="91440" bIns="45720" rtlCol="0" anchor="t">
            <a:normAutofit/>
          </a:bodyPr>
          <a:lst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Calibri"/>
                <a:ea typeface="Calibri Light"/>
                <a:cs typeface="Calibri Light"/>
              </a:rPr>
              <a:t>The following information is from the FY2025 Grant Inventory Worksheet and includes CoC projects funded by the FY2022 Special NOFO. In FY2025, the proposed permanent housing (RRH + PSH) funding cap was 30% of our total request (ARD + new projects created through Bonuses).</a:t>
            </a:r>
          </a:p>
          <a:p>
            <a:pPr marL="0" indent="0">
              <a:buFont typeface="Arial" panose="020B0604020202020204" pitchFamily="34" charset="0"/>
              <a:buNone/>
            </a:pPr>
            <a:endParaRPr lang="en-US" sz="2000" dirty="0">
              <a:latin typeface="Calibri"/>
              <a:ea typeface="Calibri Light"/>
              <a:cs typeface="Calibri Light"/>
            </a:endParaRPr>
          </a:p>
          <a:p>
            <a:endParaRPr lang="en-US" sz="2400" dirty="0">
              <a:latin typeface="Calibri"/>
              <a:ea typeface="Calibri Light"/>
              <a:cs typeface="Calibri Light"/>
            </a:endParaRPr>
          </a:p>
          <a:p>
            <a:pPr marL="0" indent="0">
              <a:buFont typeface="Arial" panose="020B0604020202020204" pitchFamily="34" charset="0"/>
              <a:buNone/>
            </a:pPr>
            <a:endParaRPr lang="en-US" sz="2400" dirty="0">
              <a:latin typeface="Calibri"/>
              <a:ea typeface="Calibri Light"/>
              <a:cs typeface="Calibri Light"/>
            </a:endParaRPr>
          </a:p>
        </p:txBody>
      </p:sp>
      <p:graphicFrame>
        <p:nvGraphicFramePr>
          <p:cNvPr id="5" name="Table 4">
            <a:extLst>
              <a:ext uri="{FF2B5EF4-FFF2-40B4-BE49-F238E27FC236}">
                <a16:creationId xmlns:a16="http://schemas.microsoft.com/office/drawing/2014/main" id="{4BCCF60A-6BA9-A6DF-0105-BDCE512188AD}"/>
              </a:ext>
            </a:extLst>
          </p:cNvPr>
          <p:cNvGraphicFramePr>
            <a:graphicFrameLocks noGrp="1"/>
          </p:cNvGraphicFramePr>
          <p:nvPr>
            <p:extLst>
              <p:ext uri="{D42A27DB-BD31-4B8C-83A1-F6EECF244321}">
                <p14:modId xmlns:p14="http://schemas.microsoft.com/office/powerpoint/2010/main" val="2290622616"/>
              </p:ext>
            </p:extLst>
          </p:nvPr>
        </p:nvGraphicFramePr>
        <p:xfrm>
          <a:off x="768350" y="2377161"/>
          <a:ext cx="8128000" cy="3332480"/>
        </p:xfrm>
        <a:graphic>
          <a:graphicData uri="http://schemas.openxmlformats.org/drawingml/2006/table">
            <a:tbl>
              <a:tblPr firstRow="1" bandRow="1">
                <a:tableStyleId>{2D5ABB26-0587-4C30-8999-92F81FD0307C}</a:tableStyleId>
              </a:tblPr>
              <a:tblGrid>
                <a:gridCol w="4813300">
                  <a:extLst>
                    <a:ext uri="{9D8B030D-6E8A-4147-A177-3AD203B41FA5}">
                      <a16:colId xmlns:a16="http://schemas.microsoft.com/office/drawing/2014/main" val="173718666"/>
                    </a:ext>
                  </a:extLst>
                </a:gridCol>
                <a:gridCol w="3314700">
                  <a:extLst>
                    <a:ext uri="{9D8B030D-6E8A-4147-A177-3AD203B41FA5}">
                      <a16:colId xmlns:a16="http://schemas.microsoft.com/office/drawing/2014/main" val="1543653948"/>
                    </a:ext>
                  </a:extLst>
                </a:gridCol>
              </a:tblGrid>
              <a:tr h="370840">
                <a:tc>
                  <a:txBody>
                    <a:bodyPr/>
                    <a:lstStyle/>
                    <a:p>
                      <a:r>
                        <a:rPr lang="en-US" dirty="0"/>
                        <a:t>Regular CoC RRH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$4,464,013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6861676"/>
                  </a:ext>
                </a:extLst>
              </a:tr>
              <a:tr h="370840">
                <a:tc>
                  <a:txBody>
                    <a:bodyPr/>
                    <a:lstStyle/>
                    <a:p>
                      <a:r>
                        <a:rPr lang="en-US" dirty="0"/>
                        <a:t>SNOFO RRH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$4,706,176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751594"/>
                  </a:ext>
                </a:extLst>
              </a:tr>
              <a:tr h="370840">
                <a:tc>
                  <a:txBody>
                    <a:bodyPr/>
                    <a:lstStyle/>
                    <a:p>
                      <a:r>
                        <a:rPr lang="en-US" dirty="0"/>
                        <a:t>Regular CoC PSH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$9,853,473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3528158"/>
                  </a:ext>
                </a:extLst>
              </a:tr>
              <a:tr h="339369">
                <a:tc>
                  <a:txBody>
                    <a:bodyPr/>
                    <a:lstStyle/>
                    <a:p>
                      <a:r>
                        <a:rPr lang="en-US" dirty="0"/>
                        <a:t>SNOFO PSH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$2,219,600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881402"/>
                  </a:ext>
                </a:extLst>
              </a:tr>
              <a:tr h="370840">
                <a:tc>
                  <a:txBody>
                    <a:bodyPr/>
                    <a:lstStyle/>
                    <a:p>
                      <a:r>
                        <a:rPr lang="en-US" dirty="0"/>
                        <a:t>SNOFO SSO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$1,302,724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057"/>
                  </a:ext>
                </a:extLst>
              </a:tr>
              <a:tr h="370840">
                <a:tc>
                  <a:txBody>
                    <a:bodyPr/>
                    <a:lstStyle/>
                    <a:p>
                      <a:r>
                        <a:rPr lang="en-US" dirty="0"/>
                        <a:t>HMIS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$812,069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092062"/>
                  </a:ext>
                </a:extLst>
              </a:tr>
              <a:tr h="370840">
                <a:tc>
                  <a:txBody>
                    <a:bodyPr/>
                    <a:lstStyle/>
                    <a:p>
                      <a:r>
                        <a:rPr lang="en-US" dirty="0"/>
                        <a:t>Coordinated Entry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$447,753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608436"/>
                  </a:ext>
                </a:extLst>
              </a:tr>
              <a:tr h="370840">
                <a:tc>
                  <a:txBody>
                    <a:bodyPr/>
                    <a:lstStyle/>
                    <a:p>
                      <a:r>
                        <a:rPr lang="en-US" dirty="0"/>
                        <a:t>Total (FY2025 Annual Renewal Demand)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$23,805,808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486469"/>
                  </a:ext>
                </a:extLst>
              </a:tr>
              <a:tr h="370840">
                <a:tc>
                  <a:txBody>
                    <a:bodyPr/>
                    <a:lstStyle/>
                    <a:p>
                      <a:r>
                        <a:rPr lang="en-US" dirty="0"/>
                        <a:t>Percentage of ARD that was PH in FY2025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871707"/>
                  </a:ext>
                </a:extLst>
              </a:tr>
            </a:tbl>
          </a:graphicData>
        </a:graphic>
      </p:graphicFrame>
    </p:spTree>
    <p:extLst>
      <p:ext uri="{BB962C8B-B14F-4D97-AF65-F5344CB8AC3E}">
        <p14:creationId xmlns:p14="http://schemas.microsoft.com/office/powerpoint/2010/main" val="233035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3B37A-1701-7378-8013-20238626D1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97E260-8745-A193-99E1-C12B9688D06C}"/>
              </a:ext>
            </a:extLst>
          </p:cNvPr>
          <p:cNvSpPr>
            <a:spLocks noGrp="1"/>
          </p:cNvSpPr>
          <p:nvPr>
            <p:ph type="body" sz="quarter" idx="10"/>
          </p:nvPr>
        </p:nvSpPr>
        <p:spPr/>
        <p:txBody>
          <a:bodyPr>
            <a:normAutofit fontScale="62500" lnSpcReduction="20000"/>
          </a:bodyPr>
          <a:lstStyle/>
          <a:p>
            <a:r>
              <a:rPr lang="en-US" dirty="0"/>
              <a:t>Implementing New Written Standards</a:t>
            </a:r>
          </a:p>
        </p:txBody>
      </p:sp>
    </p:spTree>
    <p:extLst>
      <p:ext uri="{BB962C8B-B14F-4D97-AF65-F5344CB8AC3E}">
        <p14:creationId xmlns:p14="http://schemas.microsoft.com/office/powerpoint/2010/main" val="658765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78D8-9536-A819-880A-404B9D5EB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5E484-CAC3-E94B-2378-3835E2547CF9}"/>
              </a:ext>
            </a:extLst>
          </p:cNvPr>
          <p:cNvSpPr>
            <a:spLocks noGrp="1"/>
          </p:cNvSpPr>
          <p:nvPr>
            <p:ph type="title"/>
          </p:nvPr>
        </p:nvSpPr>
        <p:spPr>
          <a:xfrm>
            <a:off x="609600" y="246737"/>
            <a:ext cx="10058400" cy="1020762"/>
          </a:xfrm>
        </p:spPr>
        <p:txBody>
          <a:bodyPr>
            <a:noAutofit/>
          </a:bodyPr>
          <a:lstStyle/>
          <a:p>
            <a:r>
              <a:rPr lang="en-US" b="1" dirty="0">
                <a:latin typeface="Franklin Gothic"/>
              </a:rPr>
              <a:t>New Written Standards</a:t>
            </a:r>
          </a:p>
        </p:txBody>
      </p:sp>
      <p:sp>
        <p:nvSpPr>
          <p:cNvPr id="3" name="Content Placeholder 2">
            <a:extLst>
              <a:ext uri="{FF2B5EF4-FFF2-40B4-BE49-F238E27FC236}">
                <a16:creationId xmlns:a16="http://schemas.microsoft.com/office/drawing/2014/main" id="{AF39A984-C4D8-B3D1-623D-D7401F26FE30}"/>
              </a:ext>
            </a:extLst>
          </p:cNvPr>
          <p:cNvSpPr>
            <a:spLocks noGrp="1"/>
          </p:cNvSpPr>
          <p:nvPr>
            <p:ph sz="quarter" idx="1"/>
          </p:nvPr>
        </p:nvSpPr>
        <p:spPr>
          <a:xfrm>
            <a:off x="609600" y="1267499"/>
            <a:ext cx="10502900" cy="4913058"/>
          </a:xfrm>
        </p:spPr>
        <p:txBody>
          <a:bodyPr vert="horz" lIns="91440" tIns="45720" rIns="91440" bIns="45720" rtlCol="0" anchor="t">
            <a:normAutofit fontScale="85000" lnSpcReduction="10000"/>
          </a:bodyPr>
          <a:lstStyle/>
          <a:p>
            <a:pPr marL="0" indent="0">
              <a:buNone/>
            </a:pPr>
            <a:r>
              <a:rPr lang="en-US" sz="2400" dirty="0">
                <a:latin typeface="Calibri"/>
                <a:ea typeface="Calibri Light"/>
                <a:cs typeface="Calibri Light"/>
              </a:rPr>
              <a:t>At the beginning of December, our Steering Committee (now Governance Board) approved a new set of Written Standards for CoC and ESG funded projects. While we ended up not having to transition over to these standards due to the 2-year NOFO “auto-renewal”, we can expect to move to a new version of Written Standards in FY2026.</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After a recent meeting with HUD TA, we understand that even the FY2025 version of our Written Standards may not be sufficient in terms of capturing changes in HUD’s priorities for the FY2026 competition. At this time, it is the advice of our HUD TA to remove our Client Bill of Rights and Anti-Discrimination policy from the NCCEH website, and potentially even our Written Standards. </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NCCEH is preparing to quickly update our Written Standards for FY2026 as soon as we have the information from HUD that we need about what is required and what is prohibited (NOFO). All CoC grantees will be expected to have these new FY2026 Written Standards reflected in their project’s policies and procedures. They do not need to implemented until the start of your FY2026 award’s operating year and we will not review them as a part of the </a:t>
            </a:r>
            <a:r>
              <a:rPr lang="en-US" sz="2400">
                <a:latin typeface="Calibri"/>
                <a:ea typeface="Calibri Light"/>
                <a:cs typeface="Calibri Light"/>
              </a:rPr>
              <a:t>FY2026 Competition. </a:t>
            </a:r>
            <a:endParaRPr lang="en-US" sz="2200" dirty="0">
              <a:latin typeface="Calibri"/>
              <a:ea typeface="Calibri Light"/>
              <a:cs typeface="Calibri Light"/>
            </a:endParaRP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3926444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CB3E2-EBE9-BB6E-F7AC-74D124B9B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AD6A8-B8B0-6A33-B3EF-CA9F7E057AC2}"/>
              </a:ext>
            </a:extLst>
          </p:cNvPr>
          <p:cNvSpPr>
            <a:spLocks noGrp="1"/>
          </p:cNvSpPr>
          <p:nvPr>
            <p:ph type="title"/>
          </p:nvPr>
        </p:nvSpPr>
        <p:spPr>
          <a:xfrm>
            <a:off x="609600" y="246737"/>
            <a:ext cx="10058400" cy="1020762"/>
          </a:xfrm>
        </p:spPr>
        <p:txBody>
          <a:bodyPr>
            <a:noAutofit/>
          </a:bodyPr>
          <a:lstStyle/>
          <a:p>
            <a:r>
              <a:rPr lang="en-US" b="1" dirty="0">
                <a:latin typeface="Franklin Gothic"/>
              </a:rPr>
              <a:t>Reviewing P&amp;P in Competition </a:t>
            </a:r>
          </a:p>
        </p:txBody>
      </p:sp>
      <p:sp>
        <p:nvSpPr>
          <p:cNvPr id="3" name="Content Placeholder 2">
            <a:extLst>
              <a:ext uri="{FF2B5EF4-FFF2-40B4-BE49-F238E27FC236}">
                <a16:creationId xmlns:a16="http://schemas.microsoft.com/office/drawing/2014/main" id="{393982B3-C883-2710-75D5-F30C304C5585}"/>
              </a:ext>
            </a:extLst>
          </p:cNvPr>
          <p:cNvSpPr>
            <a:spLocks noGrp="1"/>
          </p:cNvSpPr>
          <p:nvPr>
            <p:ph sz="quarter" idx="1"/>
          </p:nvPr>
        </p:nvSpPr>
        <p:spPr>
          <a:xfrm>
            <a:off x="609600" y="1267499"/>
            <a:ext cx="10058400" cy="4913058"/>
          </a:xfrm>
        </p:spPr>
        <p:txBody>
          <a:bodyPr vert="horz" lIns="91440" tIns="45720" rIns="91440" bIns="45720" rtlCol="0" anchor="t">
            <a:normAutofit fontScale="62500" lnSpcReduction="20000"/>
          </a:bodyPr>
          <a:lstStyle/>
          <a:p>
            <a:pPr marL="0" indent="0">
              <a:buNone/>
            </a:pPr>
            <a:r>
              <a:rPr lang="en-US" sz="2400" dirty="0">
                <a:latin typeface="Calibri"/>
                <a:ea typeface="Calibri Light"/>
                <a:cs typeface="Calibri Light"/>
              </a:rPr>
              <a:t>The Scorecard Committee will be asked to consider moving Written Standards review off of the scorecard (meaning, out of the competition) and to a monitoring process, giving grantees more time to implement the FY2026 Written Standards. But since your project’s policies and procedures are potentially subject to review by HUD, you can start now by making sure your P&amp;P includes/excludes the standards that are potential “flags” to HUD. NCCEH is confident these will be a part of the FY2026 Written Standards. </a:t>
            </a:r>
          </a:p>
          <a:p>
            <a:pPr marL="0" indent="0">
              <a:buNone/>
            </a:pPr>
            <a:br>
              <a:rPr lang="en-US" sz="2400" dirty="0">
                <a:latin typeface="Calibri"/>
                <a:ea typeface="Calibri Light"/>
                <a:cs typeface="Calibri Light"/>
              </a:rPr>
            </a:br>
            <a:r>
              <a:rPr lang="en-US" sz="2400" dirty="0">
                <a:latin typeface="Calibri"/>
                <a:ea typeface="Calibri Light"/>
                <a:cs typeface="Calibri Light"/>
              </a:rPr>
              <a:t>“Flags” to </a:t>
            </a:r>
            <a:r>
              <a:rPr lang="en-US" sz="2400" b="1" dirty="0">
                <a:latin typeface="Calibri"/>
                <a:ea typeface="Calibri Light"/>
                <a:cs typeface="Calibri Light"/>
              </a:rPr>
              <a:t>remove</a:t>
            </a:r>
            <a:r>
              <a:rPr lang="en-US" sz="2400" dirty="0">
                <a:latin typeface="Calibri"/>
                <a:ea typeface="Calibri Light"/>
                <a:cs typeface="Calibri Light"/>
              </a:rPr>
              <a:t>:</a:t>
            </a:r>
          </a:p>
          <a:p>
            <a:r>
              <a:rPr lang="en-US" sz="2400" dirty="0">
                <a:latin typeface="Calibri"/>
                <a:ea typeface="Calibri Light"/>
                <a:cs typeface="Calibri Light"/>
              </a:rPr>
              <a:t>Following the Housing First model </a:t>
            </a:r>
          </a:p>
          <a:p>
            <a:r>
              <a:rPr lang="en-US" sz="2400" dirty="0">
                <a:latin typeface="Calibri"/>
                <a:ea typeface="Calibri Light"/>
                <a:cs typeface="Calibri Light"/>
              </a:rPr>
              <a:t>Implementation of harm reduction activities </a:t>
            </a:r>
          </a:p>
          <a:p>
            <a:r>
              <a:rPr lang="en-US" sz="2400" dirty="0">
                <a:latin typeface="Calibri"/>
                <a:ea typeface="Calibri Light"/>
                <a:cs typeface="Calibri Light"/>
              </a:rPr>
              <a:t>Any policies that may interpreted as racial or religious preferences or targeting service to specific subpopulations, like LBGTQ+ persons </a:t>
            </a:r>
          </a:p>
          <a:p>
            <a:r>
              <a:rPr lang="en-US" sz="2400" dirty="0">
                <a:latin typeface="Calibri"/>
                <a:ea typeface="Calibri Light"/>
                <a:cs typeface="Calibri Light"/>
              </a:rPr>
              <a:t>References to gender identity (as opposed to sex) </a:t>
            </a:r>
          </a:p>
          <a:p>
            <a:r>
              <a:rPr lang="en-US" sz="2400" dirty="0">
                <a:latin typeface="Calibri"/>
                <a:ea typeface="Calibri Light"/>
                <a:cs typeface="Calibri Light"/>
              </a:rPr>
              <a:t>Optional participation in supportive services</a:t>
            </a:r>
          </a:p>
          <a:p>
            <a:r>
              <a:rPr lang="en-US" sz="2400" dirty="0">
                <a:latin typeface="Calibri"/>
                <a:ea typeface="Calibri Light"/>
                <a:cs typeface="Calibri Light"/>
              </a:rPr>
              <a:t>Client Bill of Rights and Anti-Discrimination Policy</a:t>
            </a:r>
          </a:p>
          <a:p>
            <a:r>
              <a:rPr lang="en-US" sz="2400" dirty="0">
                <a:latin typeface="Calibri"/>
                <a:ea typeface="Calibri Light"/>
                <a:cs typeface="Calibri Light"/>
              </a:rPr>
              <a:t>*References to participants </a:t>
            </a:r>
          </a:p>
          <a:p>
            <a:endParaRPr lang="en-US" sz="2400" dirty="0">
              <a:latin typeface="Calibri"/>
              <a:ea typeface="Calibri Light"/>
              <a:cs typeface="Calibri Light"/>
            </a:endParaRPr>
          </a:p>
          <a:p>
            <a:pPr marL="0" indent="0">
              <a:buNone/>
            </a:pPr>
            <a:r>
              <a:rPr lang="en-US" sz="2400" dirty="0">
                <a:latin typeface="Calibri"/>
                <a:ea typeface="Calibri Light"/>
                <a:cs typeface="Calibri Light"/>
              </a:rPr>
              <a:t>Key components to </a:t>
            </a:r>
            <a:r>
              <a:rPr lang="en-US" sz="2400" b="1" dirty="0">
                <a:latin typeface="Calibri"/>
                <a:ea typeface="Calibri Light"/>
                <a:cs typeface="Calibri Light"/>
              </a:rPr>
              <a:t>Include</a:t>
            </a:r>
            <a:r>
              <a:rPr lang="en-US" sz="2400" dirty="0">
                <a:latin typeface="Calibri"/>
                <a:ea typeface="Calibri Light"/>
                <a:cs typeface="Calibri Light"/>
              </a:rPr>
              <a:t> are</a:t>
            </a:r>
          </a:p>
          <a:p>
            <a:r>
              <a:rPr lang="en-US" sz="2400" dirty="0">
                <a:latin typeface="Calibri"/>
                <a:ea typeface="Calibri Light"/>
                <a:cs typeface="Calibri Light"/>
              </a:rPr>
              <a:t>Utilizing a “Low Barrier” approach instead of Housing First</a:t>
            </a:r>
          </a:p>
          <a:p>
            <a:r>
              <a:rPr lang="en-US" sz="2400" dirty="0">
                <a:latin typeface="Calibri"/>
                <a:ea typeface="Calibri Light"/>
                <a:cs typeface="Calibri Light"/>
              </a:rPr>
              <a:t>Mandatory participation in supportive services and client-specific participation agreements</a:t>
            </a: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183690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09EC-6BB5-C148-448A-E7A957F7C1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9DE16A-3904-E2D5-C3AA-6E88B07A3B96}"/>
              </a:ext>
            </a:extLst>
          </p:cNvPr>
          <p:cNvSpPr>
            <a:spLocks noGrp="1"/>
          </p:cNvSpPr>
          <p:nvPr>
            <p:ph type="body" sz="quarter" idx="10"/>
          </p:nvPr>
        </p:nvSpPr>
        <p:spPr/>
        <p:txBody>
          <a:bodyPr>
            <a:normAutofit fontScale="55000" lnSpcReduction="20000"/>
          </a:bodyPr>
          <a:lstStyle/>
          <a:p>
            <a:r>
              <a:rPr lang="en-US" dirty="0"/>
              <a:t>Changes to FY2026 Local Competition Process </a:t>
            </a:r>
          </a:p>
        </p:txBody>
      </p:sp>
    </p:spTree>
    <p:extLst>
      <p:ext uri="{BB962C8B-B14F-4D97-AF65-F5344CB8AC3E}">
        <p14:creationId xmlns:p14="http://schemas.microsoft.com/office/powerpoint/2010/main" val="369520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98620-3C7D-F968-365F-B84EB0DB1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9587-2937-4532-4D44-83924EF19683}"/>
              </a:ext>
            </a:extLst>
          </p:cNvPr>
          <p:cNvSpPr>
            <a:spLocks noGrp="1"/>
          </p:cNvSpPr>
          <p:nvPr>
            <p:ph type="title"/>
          </p:nvPr>
        </p:nvSpPr>
        <p:spPr/>
        <p:txBody>
          <a:bodyPr/>
          <a:lstStyle/>
          <a:p>
            <a:r>
              <a:rPr lang="en-US" b="1" dirty="0"/>
              <a:t>CoC Program Competition Redesigned</a:t>
            </a:r>
          </a:p>
        </p:txBody>
      </p:sp>
      <p:sp>
        <p:nvSpPr>
          <p:cNvPr id="3" name="Content Placeholder 2">
            <a:extLst>
              <a:ext uri="{FF2B5EF4-FFF2-40B4-BE49-F238E27FC236}">
                <a16:creationId xmlns:a16="http://schemas.microsoft.com/office/drawing/2014/main" id="{71391FE5-C867-5250-F24A-B1E8A0346290}"/>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pPr marL="0" indent="0">
              <a:buNone/>
            </a:pPr>
            <a:endParaRPr lang="en-US"/>
          </a:p>
          <a:p>
            <a:pPr marL="0" indent="0">
              <a:buNone/>
            </a:pPr>
            <a:endParaRPr lang="en-US"/>
          </a:p>
        </p:txBody>
      </p:sp>
      <p:sp>
        <p:nvSpPr>
          <p:cNvPr id="4" name="TextBox 3">
            <a:extLst>
              <a:ext uri="{FF2B5EF4-FFF2-40B4-BE49-F238E27FC236}">
                <a16:creationId xmlns:a16="http://schemas.microsoft.com/office/drawing/2014/main" id="{EB60C55E-AC54-1D41-9E50-259F502EFCDA}"/>
              </a:ext>
            </a:extLst>
          </p:cNvPr>
          <p:cNvSpPr txBox="1"/>
          <p:nvPr/>
        </p:nvSpPr>
        <p:spPr>
          <a:xfrm>
            <a:off x="688258" y="1371600"/>
            <a:ext cx="10974353" cy="5078313"/>
          </a:xfrm>
          <a:prstGeom prst="rect">
            <a:avLst/>
          </a:prstGeom>
          <a:noFill/>
        </p:spPr>
        <p:txBody>
          <a:bodyPr wrap="square" lIns="91440" tIns="45720" rIns="91440" bIns="45720" rtlCol="0" anchor="t">
            <a:spAutoFit/>
          </a:bodyPr>
          <a:lstStyle/>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Each CoC’s Collaborative Applicant, as part of its CoC Planning Activities, must design, operate, and follow a collaborative process for the development of applications and approve the submission of applications in response to a NOFO published by HUD.</a:t>
            </a: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Natalie Rivera – CoC Program Portfolio Specialist - </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NC BoS CoC staff team position designated for all things CoC Program related in the NC BoS CoC</a:t>
            </a:r>
          </a:p>
          <a:p>
            <a:pPr marL="285750" indent="-285750">
              <a:buFont typeface="Arial" panose="020B0604020202020204" pitchFamily="34" charset="0"/>
              <a:buChar char="•"/>
            </a:pPr>
            <a:endParaRPr lang="en-US"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Update and Simplify FY2026 CoC Program Funding Priorities </a:t>
            </a:r>
          </a:p>
          <a:p>
            <a:pPr marL="742950" lvl="1"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NC BoS CoC Staff to review and send draft to FPS for feedback</a:t>
            </a:r>
          </a:p>
          <a:p>
            <a:pPr marL="742950" lvl="1"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Review &amp; approve edits and feedback at May 21</a:t>
            </a:r>
            <a:r>
              <a:rPr lang="en-US" baseline="30000" dirty="0">
                <a:solidFill>
                  <a:schemeClr val="tx2"/>
                </a:solidFill>
                <a:latin typeface="Calibri" panose="020F0502020204030204" pitchFamily="34" charset="0"/>
                <a:ea typeface="Calibri" panose="020F0502020204030204" pitchFamily="34" charset="0"/>
                <a:cs typeface="Calibri" panose="020F0502020204030204" pitchFamily="34" charset="0"/>
              </a:rPr>
              <a:t>st</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FPS meeting</a:t>
            </a:r>
          </a:p>
          <a:p>
            <a:pPr marL="742950" lvl="1"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Governing Board approval of Funding Priorities – June 2nd</a:t>
            </a: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Using ZoomGrants – </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to reduce issue with missing documents, reduced number of questions</a:t>
            </a:r>
          </a:p>
          <a:p>
            <a:pPr marL="742950" lvl="1"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Mandatory Intent to Apply/Intent to Renew process</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through Smartsheet</a:t>
            </a:r>
          </a:p>
          <a:p>
            <a:endParaRPr lang="en-US" b="1" dirty="0">
              <a:solidFill>
                <a:srgbClr val="484848"/>
              </a:solidFill>
            </a:endParaRPr>
          </a:p>
          <a:p>
            <a:r>
              <a:rPr lang="en-US" dirty="0">
                <a:solidFill>
                  <a:srgbClr val="484848"/>
                </a:solidFill>
              </a:rPr>
              <a:t> </a:t>
            </a:r>
          </a:p>
          <a:p>
            <a:endParaRPr lang="en-US" dirty="0">
              <a:solidFill>
                <a:srgbClr val="484848"/>
              </a:solidFill>
            </a:endParaRPr>
          </a:p>
          <a:p>
            <a:endParaRPr lang="en-US" dirty="0">
              <a:solidFill>
                <a:srgbClr val="484848"/>
              </a:solidFill>
            </a:endParaRPr>
          </a:p>
        </p:txBody>
      </p:sp>
    </p:spTree>
    <p:extLst>
      <p:ext uri="{BB962C8B-B14F-4D97-AF65-F5344CB8AC3E}">
        <p14:creationId xmlns:p14="http://schemas.microsoft.com/office/powerpoint/2010/main" val="247083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8316-1CA0-DE1D-3FB8-EF2D89F44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1D8BA-A6F0-01AF-802B-545C81D04C8C}"/>
              </a:ext>
            </a:extLst>
          </p:cNvPr>
          <p:cNvSpPr>
            <a:spLocks noGrp="1"/>
          </p:cNvSpPr>
          <p:nvPr>
            <p:ph type="title"/>
          </p:nvPr>
        </p:nvSpPr>
        <p:spPr/>
        <p:txBody>
          <a:bodyPr/>
          <a:lstStyle/>
          <a:p>
            <a:r>
              <a:rPr lang="en-US" b="1" dirty="0"/>
              <a:t>CoC Program Competition Redesigned</a:t>
            </a:r>
          </a:p>
        </p:txBody>
      </p:sp>
      <p:sp>
        <p:nvSpPr>
          <p:cNvPr id="3" name="Content Placeholder 2">
            <a:extLst>
              <a:ext uri="{FF2B5EF4-FFF2-40B4-BE49-F238E27FC236}">
                <a16:creationId xmlns:a16="http://schemas.microsoft.com/office/drawing/2014/main" id="{3BA9804E-DD3E-E06F-19A5-2302F123D41B}"/>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27A34325-B56A-1094-049E-C76E639FDA60}"/>
              </a:ext>
            </a:extLst>
          </p:cNvPr>
          <p:cNvSpPr txBox="1"/>
          <p:nvPr/>
        </p:nvSpPr>
        <p:spPr>
          <a:xfrm>
            <a:off x="670673" y="1295400"/>
            <a:ext cx="10974353"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Revise the competition to reduce the administrative burden of applicants and reviewers – in terms of required documents</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Consider what can be shifted to our in-development monitoring process</a:t>
            </a:r>
          </a:p>
          <a:p>
            <a:pPr marL="742950" lvl="1"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Eliminate </a:t>
            </a: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Supplemental Information Form</a:t>
            </a:r>
          </a:p>
          <a:p>
            <a:pPr marL="742950" lvl="1" indent="-285750">
              <a:buFont typeface="Arial" panose="020B0604020202020204" pitchFamily="34" charset="0"/>
              <a:buChar char="•"/>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Certifications of Consistency </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with Consolidated Plan – </a:t>
            </a:r>
            <a:r>
              <a:rPr lang="en-US" b="1" i="1" dirty="0">
                <a:solidFill>
                  <a:schemeClr val="tx2"/>
                </a:solidFill>
                <a:latin typeface="Calibri" panose="020F0502020204030204" pitchFamily="34" charset="0"/>
                <a:ea typeface="Calibri" panose="020F0502020204030204" pitchFamily="34" charset="0"/>
                <a:cs typeface="Calibri" panose="020F0502020204030204" pitchFamily="34" charset="0"/>
              </a:rPr>
              <a:t>aiming</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to use </a:t>
            </a:r>
            <a:r>
              <a:rPr lang="en-US" i="1" u="sng" dirty="0">
                <a:solidFill>
                  <a:schemeClr val="tx2"/>
                </a:solidFill>
                <a:latin typeface="Calibri" panose="020F0502020204030204" pitchFamily="34" charset="0"/>
                <a:ea typeface="Calibri" panose="020F0502020204030204" pitchFamily="34" charset="0"/>
                <a:cs typeface="Calibri" panose="020F0502020204030204" pitchFamily="34" charset="0"/>
              </a:rPr>
              <a:t>one</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summary sheet of all projects to send to the state’s Department of Commerce electronically</a:t>
            </a:r>
          </a:p>
          <a:p>
            <a:pPr marL="285750" indent="-285750">
              <a:buFont typeface="Arial" panose="020B0604020202020204" pitchFamily="34" charset="0"/>
              <a:buChar char="•"/>
            </a:pPr>
            <a:endParaRPr lang="en-US"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Implement a Project Threshold Review –</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one pager (“go or no-go”) conducted by NCCEH staff to reduce the content on the Scorecard reviewed by the Project Review Committee. Content will be objective standards pulled from what’s currently on the Scorecard- eligible applicant; eligible project type; adherence to CE; BoS CoC membership &amp; in compliance</a:t>
            </a:r>
          </a:p>
          <a:p>
            <a:pPr marL="285750" indent="-285750">
              <a:buFont typeface="Arial" panose="020B0604020202020204" pitchFamily="34" charset="0"/>
              <a:buChar char="•"/>
            </a:pP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Scorecard </a:t>
            </a:r>
          </a:p>
          <a:p>
            <a:pPr marL="742950" lvl="1" indent="-285750">
              <a:buFont typeface="Arial" panose="020B0604020202020204" pitchFamily="34" charset="0"/>
              <a:buChar char="•"/>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Build in Excel</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for auto-calculating scores</a:t>
            </a:r>
          </a:p>
          <a:p>
            <a:pPr marL="742950" lvl="1" indent="-285750">
              <a:buFont typeface="Arial" panose="020B0604020202020204" pitchFamily="34" charset="0"/>
              <a:buChar char="•"/>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Scorecard Committee – meet in May/Governing Board approval of Scorecard – June 2nd</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Provide office hour support for applicants</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484848"/>
              </a:solidFill>
            </a:endParaRPr>
          </a:p>
        </p:txBody>
      </p:sp>
    </p:spTree>
    <p:extLst>
      <p:ext uri="{BB962C8B-B14F-4D97-AF65-F5344CB8AC3E}">
        <p14:creationId xmlns:p14="http://schemas.microsoft.com/office/powerpoint/2010/main" val="410010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6FB1-0C71-4253-BDE8-47A73A0EA2BB}"/>
              </a:ext>
            </a:extLst>
          </p:cNvPr>
          <p:cNvSpPr>
            <a:spLocks noGrp="1"/>
          </p:cNvSpPr>
          <p:nvPr>
            <p:ph type="title"/>
          </p:nvPr>
        </p:nvSpPr>
        <p:spPr/>
        <p:txBody>
          <a:bodyPr/>
          <a:lstStyle/>
          <a:p>
            <a:r>
              <a:rPr lang="en-US"/>
              <a:t>Attendance </a:t>
            </a:r>
          </a:p>
        </p:txBody>
      </p:sp>
      <p:sp>
        <p:nvSpPr>
          <p:cNvPr id="3" name="Content Placeholder 2">
            <a:extLst>
              <a:ext uri="{FF2B5EF4-FFF2-40B4-BE49-F238E27FC236}">
                <a16:creationId xmlns:a16="http://schemas.microsoft.com/office/drawing/2014/main" id="{0D7ABC06-2D50-4EA6-B7E2-B51FD7E344EE}"/>
              </a:ext>
            </a:extLst>
          </p:cNvPr>
          <p:cNvSpPr>
            <a:spLocks noGrp="1"/>
          </p:cNvSpPr>
          <p:nvPr>
            <p:ph sz="quarter" idx="1"/>
          </p:nvPr>
        </p:nvSpPr>
        <p:spPr>
          <a:xfrm>
            <a:off x="609600" y="1371600"/>
            <a:ext cx="4100945" cy="4648200"/>
          </a:xfrm>
        </p:spPr>
        <p:txBody>
          <a:bodyPr vert="horz" lIns="91440" tIns="45720" rIns="91440" bIns="45720" anchor="t">
            <a:normAutofit/>
          </a:bodyPr>
          <a:lstStyle/>
          <a:p>
            <a:r>
              <a:rPr lang="en-US" dirty="0">
                <a:latin typeface="Franklin Gothic Book"/>
              </a:rPr>
              <a:t>Please enter your name &amp; agency in the chat so we know who is here today!</a:t>
            </a:r>
          </a:p>
        </p:txBody>
      </p:sp>
      <p:sp>
        <p:nvSpPr>
          <p:cNvPr id="9" name="Flowchart: Connector 8">
            <a:extLst>
              <a:ext uri="{FF2B5EF4-FFF2-40B4-BE49-F238E27FC236}">
                <a16:creationId xmlns:a16="http://schemas.microsoft.com/office/drawing/2014/main" id="{54840CBD-CEE9-4F77-889B-F9D84C40787A}"/>
              </a:ext>
            </a:extLst>
          </p:cNvPr>
          <p:cNvSpPr/>
          <p:nvPr/>
        </p:nvSpPr>
        <p:spPr>
          <a:xfrm>
            <a:off x="5943600" y="491764"/>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Flowchart: Connector 9">
            <a:extLst>
              <a:ext uri="{FF2B5EF4-FFF2-40B4-BE49-F238E27FC236}">
                <a16:creationId xmlns:a16="http://schemas.microsoft.com/office/drawing/2014/main" id="{5ADB868A-8D55-47CD-975F-6E65F5180718}"/>
              </a:ext>
            </a:extLst>
          </p:cNvPr>
          <p:cNvSpPr/>
          <p:nvPr/>
        </p:nvSpPr>
        <p:spPr>
          <a:xfrm>
            <a:off x="4405745" y="4305539"/>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cxnSp>
        <p:nvCxnSpPr>
          <p:cNvPr id="12" name="Straight Arrow Connector 11">
            <a:extLst>
              <a:ext uri="{FF2B5EF4-FFF2-40B4-BE49-F238E27FC236}">
                <a16:creationId xmlns:a16="http://schemas.microsoft.com/office/drawing/2014/main" id="{BFA89773-5038-409E-B69D-377AEA599D9D}"/>
              </a:ext>
            </a:extLst>
          </p:cNvPr>
          <p:cNvCxnSpPr>
            <a:cxnSpLocks/>
          </p:cNvCxnSpPr>
          <p:nvPr/>
        </p:nvCxnSpPr>
        <p:spPr>
          <a:xfrm>
            <a:off x="6728081" y="1036928"/>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4" name="object 17">
            <a:extLst>
              <a:ext uri="{FF2B5EF4-FFF2-40B4-BE49-F238E27FC236}">
                <a16:creationId xmlns:a16="http://schemas.microsoft.com/office/drawing/2014/main" id="{64113522-A2D1-6379-FF8D-896FA0793F37}"/>
              </a:ext>
            </a:extLst>
          </p:cNvPr>
          <p:cNvGrpSpPr/>
          <p:nvPr/>
        </p:nvGrpSpPr>
        <p:grpSpPr>
          <a:xfrm>
            <a:off x="8159497" y="491764"/>
            <a:ext cx="3422903" cy="3476243"/>
            <a:chOff x="6533388" y="336804"/>
            <a:chExt cx="3422903" cy="3476243"/>
          </a:xfrm>
        </p:grpSpPr>
        <p:pic>
          <p:nvPicPr>
            <p:cNvPr id="5" name="object 18">
              <a:extLst>
                <a:ext uri="{FF2B5EF4-FFF2-40B4-BE49-F238E27FC236}">
                  <a16:creationId xmlns:a16="http://schemas.microsoft.com/office/drawing/2014/main" id="{E2BBC4FF-B24A-DF9C-B880-ED86E1B2EFDD}"/>
                </a:ext>
              </a:extLst>
            </p:cNvPr>
            <p:cNvPicPr/>
            <p:nvPr/>
          </p:nvPicPr>
          <p:blipFill>
            <a:blip r:embed="rId3" cstate="print"/>
            <a:stretch>
              <a:fillRect/>
            </a:stretch>
          </p:blipFill>
          <p:spPr>
            <a:xfrm>
              <a:off x="6533388" y="336804"/>
              <a:ext cx="3422903" cy="3476243"/>
            </a:xfrm>
            <a:prstGeom prst="rect">
              <a:avLst/>
            </a:prstGeom>
          </p:spPr>
        </p:pic>
        <p:pic>
          <p:nvPicPr>
            <p:cNvPr id="7" name="object 19">
              <a:extLst>
                <a:ext uri="{FF2B5EF4-FFF2-40B4-BE49-F238E27FC236}">
                  <a16:creationId xmlns:a16="http://schemas.microsoft.com/office/drawing/2014/main" id="{10F128DD-FE7E-CF64-3445-B658D3F0648E}"/>
                </a:ext>
              </a:extLst>
            </p:cNvPr>
            <p:cNvPicPr/>
            <p:nvPr/>
          </p:nvPicPr>
          <p:blipFill>
            <a:blip r:embed="rId4" cstate="print"/>
            <a:stretch>
              <a:fillRect/>
            </a:stretch>
          </p:blipFill>
          <p:spPr>
            <a:xfrm>
              <a:off x="6684264" y="487680"/>
              <a:ext cx="3049523" cy="3102850"/>
            </a:xfrm>
            <a:prstGeom prst="rect">
              <a:avLst/>
            </a:prstGeom>
          </p:spPr>
        </p:pic>
        <p:sp>
          <p:nvSpPr>
            <p:cNvPr id="8" name="object 20">
              <a:extLst>
                <a:ext uri="{FF2B5EF4-FFF2-40B4-BE49-F238E27FC236}">
                  <a16:creationId xmlns:a16="http://schemas.microsoft.com/office/drawing/2014/main" id="{FAC460E4-FEEB-583B-6C45-85C6987E83C4}"/>
                </a:ext>
              </a:extLst>
            </p:cNvPr>
            <p:cNvSpPr/>
            <p:nvPr/>
          </p:nvSpPr>
          <p:spPr>
            <a:xfrm>
              <a:off x="6620764" y="424180"/>
              <a:ext cx="3176905" cy="3230245"/>
            </a:xfrm>
            <a:custGeom>
              <a:avLst/>
              <a:gdLst/>
              <a:ahLst/>
              <a:cxnLst/>
              <a:rect l="l" t="t" r="r" b="b"/>
              <a:pathLst>
                <a:path w="3176904" h="3230245">
                  <a:moveTo>
                    <a:pt x="0" y="0"/>
                  </a:moveTo>
                  <a:lnTo>
                    <a:pt x="3176524" y="0"/>
                  </a:lnTo>
                  <a:lnTo>
                    <a:pt x="3176524" y="3229864"/>
                  </a:lnTo>
                  <a:lnTo>
                    <a:pt x="0" y="3229864"/>
                  </a:lnTo>
                  <a:lnTo>
                    <a:pt x="0" y="0"/>
                  </a:lnTo>
                  <a:close/>
                </a:path>
              </a:pathLst>
            </a:custGeom>
            <a:ln w="127000">
              <a:solidFill>
                <a:srgbClr val="2C737D"/>
              </a:solidFill>
            </a:ln>
          </p:spPr>
          <p:txBody>
            <a:bodyPr wrap="square" lIns="0" tIns="0" rIns="0" bIns="0" rtlCol="0"/>
            <a:lstStyle/>
            <a:p>
              <a:endParaRPr/>
            </a:p>
          </p:txBody>
        </p:sp>
      </p:grpSp>
      <p:cxnSp>
        <p:nvCxnSpPr>
          <p:cNvPr id="13" name="Straight Arrow Connector 12">
            <a:extLst>
              <a:ext uri="{FF2B5EF4-FFF2-40B4-BE49-F238E27FC236}">
                <a16:creationId xmlns:a16="http://schemas.microsoft.com/office/drawing/2014/main" id="{E7C8B1C2-A02F-2E2F-2A37-768E433C8D10}"/>
              </a:ext>
            </a:extLst>
          </p:cNvPr>
          <p:cNvCxnSpPr>
            <a:cxnSpLocks/>
          </p:cNvCxnSpPr>
          <p:nvPr/>
        </p:nvCxnSpPr>
        <p:spPr>
          <a:xfrm>
            <a:off x="6728081" y="1470682"/>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4620148C-E3D5-CC14-DC1A-15375E4AECB5}"/>
              </a:ext>
            </a:extLst>
          </p:cNvPr>
          <p:cNvSpPr txBox="1"/>
          <p:nvPr/>
        </p:nvSpPr>
        <p:spPr>
          <a:xfrm>
            <a:off x="5516631" y="3383232"/>
            <a:ext cx="1995948" cy="584775"/>
          </a:xfrm>
          <a:prstGeom prst="rect">
            <a:avLst/>
          </a:prstGeom>
          <a:noFill/>
        </p:spPr>
        <p:txBody>
          <a:bodyPr wrap="square" rtlCol="0">
            <a:spAutoFit/>
          </a:bodyPr>
          <a:lstStyle/>
          <a:p>
            <a:r>
              <a:rPr lang="en-US" sz="1600" i="1">
                <a:solidFill>
                  <a:srgbClr val="706C6C"/>
                </a:solidFill>
                <a:latin typeface="Franklin Gothic Book"/>
              </a:rPr>
              <a:t>How to change your screen name:</a:t>
            </a:r>
          </a:p>
        </p:txBody>
      </p:sp>
      <p:grpSp>
        <p:nvGrpSpPr>
          <p:cNvPr id="15" name="object 21">
            <a:extLst>
              <a:ext uri="{FF2B5EF4-FFF2-40B4-BE49-F238E27FC236}">
                <a16:creationId xmlns:a16="http://schemas.microsoft.com/office/drawing/2014/main" id="{0E4DF241-622D-1AA1-77EE-8D6B23B1E6E1}"/>
              </a:ext>
            </a:extLst>
          </p:cNvPr>
          <p:cNvGrpSpPr/>
          <p:nvPr/>
        </p:nvGrpSpPr>
        <p:grpSpPr>
          <a:xfrm>
            <a:off x="4950625" y="4154663"/>
            <a:ext cx="7176770" cy="1905000"/>
            <a:chOff x="5015484" y="3960876"/>
            <a:chExt cx="7176770" cy="1905000"/>
          </a:xfrm>
        </p:grpSpPr>
        <p:pic>
          <p:nvPicPr>
            <p:cNvPr id="16" name="object 22">
              <a:extLst>
                <a:ext uri="{FF2B5EF4-FFF2-40B4-BE49-F238E27FC236}">
                  <a16:creationId xmlns:a16="http://schemas.microsoft.com/office/drawing/2014/main" id="{BD8229DD-1096-D59C-3F51-17F67ABB6999}"/>
                </a:ext>
              </a:extLst>
            </p:cNvPr>
            <p:cNvPicPr/>
            <p:nvPr/>
          </p:nvPicPr>
          <p:blipFill>
            <a:blip r:embed="rId5" cstate="print"/>
            <a:stretch>
              <a:fillRect/>
            </a:stretch>
          </p:blipFill>
          <p:spPr>
            <a:xfrm>
              <a:off x="5015484" y="3960876"/>
              <a:ext cx="3334511" cy="1904999"/>
            </a:xfrm>
            <a:prstGeom prst="rect">
              <a:avLst/>
            </a:prstGeom>
          </p:spPr>
        </p:pic>
        <p:pic>
          <p:nvPicPr>
            <p:cNvPr id="17" name="object 23">
              <a:extLst>
                <a:ext uri="{FF2B5EF4-FFF2-40B4-BE49-F238E27FC236}">
                  <a16:creationId xmlns:a16="http://schemas.microsoft.com/office/drawing/2014/main" id="{7633EA9B-3439-C622-23F7-C2A9DDE79D55}"/>
                </a:ext>
              </a:extLst>
            </p:cNvPr>
            <p:cNvPicPr/>
            <p:nvPr/>
          </p:nvPicPr>
          <p:blipFill>
            <a:blip r:embed="rId6" cstate="print"/>
            <a:stretch>
              <a:fillRect/>
            </a:stretch>
          </p:blipFill>
          <p:spPr>
            <a:xfrm>
              <a:off x="5166360" y="4111752"/>
              <a:ext cx="2961132" cy="1531619"/>
            </a:xfrm>
            <a:prstGeom prst="rect">
              <a:avLst/>
            </a:prstGeom>
          </p:spPr>
        </p:pic>
        <p:sp>
          <p:nvSpPr>
            <p:cNvPr id="18" name="object 24">
              <a:extLst>
                <a:ext uri="{FF2B5EF4-FFF2-40B4-BE49-F238E27FC236}">
                  <a16:creationId xmlns:a16="http://schemas.microsoft.com/office/drawing/2014/main" id="{05A53BE0-2EA1-9115-F5F0-EF586EF5D890}"/>
                </a:ext>
              </a:extLst>
            </p:cNvPr>
            <p:cNvSpPr/>
            <p:nvPr/>
          </p:nvSpPr>
          <p:spPr>
            <a:xfrm>
              <a:off x="5102860" y="4048252"/>
              <a:ext cx="3088640" cy="1658620"/>
            </a:xfrm>
            <a:custGeom>
              <a:avLst/>
              <a:gdLst/>
              <a:ahLst/>
              <a:cxnLst/>
              <a:rect l="l" t="t" r="r" b="b"/>
              <a:pathLst>
                <a:path w="3088640" h="1658620">
                  <a:moveTo>
                    <a:pt x="0" y="0"/>
                  </a:moveTo>
                  <a:lnTo>
                    <a:pt x="3088132" y="0"/>
                  </a:lnTo>
                  <a:lnTo>
                    <a:pt x="3088132" y="1658620"/>
                  </a:lnTo>
                  <a:lnTo>
                    <a:pt x="0" y="1658620"/>
                  </a:lnTo>
                  <a:lnTo>
                    <a:pt x="0" y="0"/>
                  </a:lnTo>
                  <a:close/>
                </a:path>
              </a:pathLst>
            </a:custGeom>
            <a:ln w="127000">
              <a:solidFill>
                <a:srgbClr val="2C737D"/>
              </a:solidFill>
            </a:ln>
          </p:spPr>
          <p:txBody>
            <a:bodyPr wrap="square" lIns="0" tIns="0" rIns="0" bIns="0" rtlCol="0"/>
            <a:lstStyle/>
            <a:p>
              <a:endParaRPr/>
            </a:p>
          </p:txBody>
        </p:sp>
        <p:pic>
          <p:nvPicPr>
            <p:cNvPr id="19" name="object 25">
              <a:extLst>
                <a:ext uri="{FF2B5EF4-FFF2-40B4-BE49-F238E27FC236}">
                  <a16:creationId xmlns:a16="http://schemas.microsoft.com/office/drawing/2014/main" id="{18BEA620-8BAE-32BF-A3E1-9E173295C993}"/>
                </a:ext>
              </a:extLst>
            </p:cNvPr>
            <p:cNvPicPr/>
            <p:nvPr/>
          </p:nvPicPr>
          <p:blipFill>
            <a:blip r:embed="rId7" cstate="print"/>
            <a:stretch>
              <a:fillRect/>
            </a:stretch>
          </p:blipFill>
          <p:spPr>
            <a:xfrm>
              <a:off x="8383524" y="3960876"/>
              <a:ext cx="3808476" cy="1813559"/>
            </a:xfrm>
            <a:prstGeom prst="rect">
              <a:avLst/>
            </a:prstGeom>
          </p:spPr>
        </p:pic>
        <p:pic>
          <p:nvPicPr>
            <p:cNvPr id="20" name="object 26">
              <a:extLst>
                <a:ext uri="{FF2B5EF4-FFF2-40B4-BE49-F238E27FC236}">
                  <a16:creationId xmlns:a16="http://schemas.microsoft.com/office/drawing/2014/main" id="{CEC8E38A-CF0D-8704-93E7-3A900E035CEC}"/>
                </a:ext>
              </a:extLst>
            </p:cNvPr>
            <p:cNvPicPr/>
            <p:nvPr/>
          </p:nvPicPr>
          <p:blipFill>
            <a:blip r:embed="rId8" cstate="print"/>
            <a:stretch>
              <a:fillRect/>
            </a:stretch>
          </p:blipFill>
          <p:spPr>
            <a:xfrm>
              <a:off x="8534400" y="4111752"/>
              <a:ext cx="3505187" cy="1440179"/>
            </a:xfrm>
            <a:prstGeom prst="rect">
              <a:avLst/>
            </a:prstGeom>
          </p:spPr>
        </p:pic>
        <p:sp>
          <p:nvSpPr>
            <p:cNvPr id="21" name="object 27">
              <a:extLst>
                <a:ext uri="{FF2B5EF4-FFF2-40B4-BE49-F238E27FC236}">
                  <a16:creationId xmlns:a16="http://schemas.microsoft.com/office/drawing/2014/main" id="{12463E91-53AA-E49F-FDC2-54725219545F}"/>
                </a:ext>
              </a:extLst>
            </p:cNvPr>
            <p:cNvSpPr/>
            <p:nvPr/>
          </p:nvSpPr>
          <p:spPr>
            <a:xfrm>
              <a:off x="8470900" y="4048252"/>
              <a:ext cx="3632200" cy="1567180"/>
            </a:xfrm>
            <a:custGeom>
              <a:avLst/>
              <a:gdLst/>
              <a:ahLst/>
              <a:cxnLst/>
              <a:rect l="l" t="t" r="r" b="b"/>
              <a:pathLst>
                <a:path w="3632200" h="1567179">
                  <a:moveTo>
                    <a:pt x="0" y="0"/>
                  </a:moveTo>
                  <a:lnTo>
                    <a:pt x="3632200" y="0"/>
                  </a:lnTo>
                  <a:lnTo>
                    <a:pt x="3632200" y="1567180"/>
                  </a:lnTo>
                  <a:lnTo>
                    <a:pt x="0" y="1567180"/>
                  </a:lnTo>
                  <a:lnTo>
                    <a:pt x="0" y="0"/>
                  </a:lnTo>
                  <a:close/>
                </a:path>
              </a:pathLst>
            </a:custGeom>
            <a:ln w="127000">
              <a:solidFill>
                <a:srgbClr val="2C737D"/>
              </a:solidFill>
            </a:ln>
          </p:spPr>
          <p:txBody>
            <a:bodyPr wrap="square" lIns="0" tIns="0" rIns="0" bIns="0" rtlCol="0"/>
            <a:lstStyle/>
            <a:p>
              <a:endParaRPr/>
            </a:p>
          </p:txBody>
        </p:sp>
      </p:grpSp>
    </p:spTree>
    <p:extLst>
      <p:ext uri="{BB962C8B-B14F-4D97-AF65-F5344CB8AC3E}">
        <p14:creationId xmlns:p14="http://schemas.microsoft.com/office/powerpoint/2010/main" val="149147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213CC-264E-7F42-1EC8-949791A563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3ADBB-7957-8F28-E024-8D60F8A9207E}"/>
              </a:ext>
            </a:extLst>
          </p:cNvPr>
          <p:cNvSpPr>
            <a:spLocks noGrp="1"/>
          </p:cNvSpPr>
          <p:nvPr>
            <p:ph type="title"/>
          </p:nvPr>
        </p:nvSpPr>
        <p:spPr/>
        <p:txBody>
          <a:bodyPr/>
          <a:lstStyle/>
          <a:p>
            <a:r>
              <a:rPr lang="en-US" b="1" dirty="0"/>
              <a:t>CoC Program Competition - Reminder</a:t>
            </a:r>
          </a:p>
        </p:txBody>
      </p:sp>
      <p:sp>
        <p:nvSpPr>
          <p:cNvPr id="3" name="Content Placeholder 2">
            <a:extLst>
              <a:ext uri="{FF2B5EF4-FFF2-40B4-BE49-F238E27FC236}">
                <a16:creationId xmlns:a16="http://schemas.microsoft.com/office/drawing/2014/main" id="{55883612-FA65-2F01-3155-90ED9388BB09}"/>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0B58551-F862-1AF2-66B3-56813F4A7884}"/>
              </a:ext>
            </a:extLst>
          </p:cNvPr>
          <p:cNvSpPr txBox="1"/>
          <p:nvPr/>
        </p:nvSpPr>
        <p:spPr>
          <a:xfrm>
            <a:off x="670673" y="1295400"/>
            <a:ext cx="10606927" cy="2585323"/>
          </a:xfrm>
          <a:prstGeom prst="rect">
            <a:avLst/>
          </a:prstGeom>
          <a:noFill/>
        </p:spPr>
        <p:txBody>
          <a:bodyPr wrap="square" lIns="91440" tIns="45720" rIns="91440" bIns="45720" rtlCol="0" anchor="t">
            <a:spAutoFit/>
          </a:bodyPr>
          <a:lstStyle/>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The application content you submit in ZoomGrants by the local deadline, including your official project application downloaded from e-snaps, is what will be reviewed by the Project Review Committee. Reminder that there are standards related to application completeness, accuracy, and timeliness already built into the Scorecard. While NCCEH cannot give specific program-level advice to remain impartial during competition season, we can help interpret what a question is asking for or provide technical assistance. </a:t>
            </a: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Reminder that NCCEH has a </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ction="ppaction://hlinkfile"/>
              </a:rPr>
              <a:t>Project Review Form </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to provide you with feedback on how to improve your project application, in terms of accuracy and completeness, before submission in e-snaps. We will be unable to provide additional review or feedback. </a:t>
            </a:r>
          </a:p>
        </p:txBody>
      </p:sp>
    </p:spTree>
    <p:extLst>
      <p:ext uri="{BB962C8B-B14F-4D97-AF65-F5344CB8AC3E}">
        <p14:creationId xmlns:p14="http://schemas.microsoft.com/office/powerpoint/2010/main" val="13352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E3F66-FBBE-1177-A68F-286E8A011C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827DA6-6F0B-969C-C040-E2D8E9158473}"/>
              </a:ext>
            </a:extLst>
          </p:cNvPr>
          <p:cNvSpPr>
            <a:spLocks noGrp="1"/>
          </p:cNvSpPr>
          <p:nvPr>
            <p:ph type="body" sz="quarter" idx="10"/>
          </p:nvPr>
        </p:nvSpPr>
        <p:spPr/>
        <p:txBody>
          <a:bodyPr>
            <a:normAutofit fontScale="85000" lnSpcReduction="10000"/>
          </a:bodyPr>
          <a:lstStyle/>
          <a:p>
            <a:r>
              <a:rPr lang="en-US" dirty="0"/>
              <a:t>Updated Grantee Agreement</a:t>
            </a:r>
          </a:p>
        </p:txBody>
      </p:sp>
    </p:spTree>
    <p:extLst>
      <p:ext uri="{BB962C8B-B14F-4D97-AF65-F5344CB8AC3E}">
        <p14:creationId xmlns:p14="http://schemas.microsoft.com/office/powerpoint/2010/main" val="2923629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F3FEA-632C-0F1A-79B0-78287DEC0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A8EA6-286B-9A08-D348-441CA0AA47E7}"/>
              </a:ext>
            </a:extLst>
          </p:cNvPr>
          <p:cNvSpPr>
            <a:spLocks noGrp="1"/>
          </p:cNvSpPr>
          <p:nvPr>
            <p:ph type="title"/>
          </p:nvPr>
        </p:nvSpPr>
        <p:spPr/>
        <p:txBody>
          <a:bodyPr/>
          <a:lstStyle/>
          <a:p>
            <a:r>
              <a:rPr lang="en-US" b="1" dirty="0"/>
              <a:t>FY2026 Additions</a:t>
            </a:r>
          </a:p>
        </p:txBody>
      </p:sp>
      <p:sp>
        <p:nvSpPr>
          <p:cNvPr id="3" name="Content Placeholder 2">
            <a:extLst>
              <a:ext uri="{FF2B5EF4-FFF2-40B4-BE49-F238E27FC236}">
                <a16:creationId xmlns:a16="http://schemas.microsoft.com/office/drawing/2014/main" id="{8D618F5E-D610-F041-AE12-E380DE348866}"/>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EE10F699-C699-C6ED-7DEE-ACA3C716B2B0}"/>
              </a:ext>
            </a:extLst>
          </p:cNvPr>
          <p:cNvSpPr txBox="1"/>
          <p:nvPr/>
        </p:nvSpPr>
        <p:spPr>
          <a:xfrm>
            <a:off x="670673" y="1295400"/>
            <a:ext cx="10606927" cy="4431983"/>
          </a:xfrm>
          <a:prstGeom prst="rect">
            <a:avLst/>
          </a:prstGeom>
          <a:noFill/>
        </p:spPr>
        <p:txBody>
          <a:bodyPr wrap="square" lIns="91440" tIns="45720" rIns="91440" bIns="45720" rtlCol="0" anchor="t">
            <a:spAutoFit/>
          </a:bodyPr>
          <a:lstStyle/>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Additions were made to the FY2026 CoC Grantee Agreement to provide better clarity on expectations. Many of these are already being completed or adhered to by CoC grantees. </a:t>
            </a: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Instead of listing required data elements to be collected in HMIS, we ask that agencies agree to the HMIS Participation Agreement, Data Quality Plan, Operating Policies and Procedures, and User Agreement/Code of Ethics. If your project is in HMIS, you have already agreed to these policies. </a:t>
            </a:r>
          </a:p>
          <a:p>
            <a:endParaRPr lang="en-US" sz="1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Updated point about following NC BoS CoC Written Standards to include the NC BoS CoC Client Bill of Rights. </a:t>
            </a:r>
          </a:p>
          <a:p>
            <a:pPr marL="285750" indent="-285750">
              <a:buFont typeface="Arial" panose="020B0604020202020204" pitchFamily="34" charset="0"/>
              <a:buChar char="•"/>
            </a:pPr>
            <a:endParaRPr lang="en-US" sz="1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Projects should follow the organization’s financial policies that are in line with 2 CFR Part 200, as required, and will include a procurement policy.</a:t>
            </a:r>
          </a:p>
          <a:p>
            <a:pPr marL="285750" indent="-285750">
              <a:buFont typeface="Arial" panose="020B0604020202020204" pitchFamily="34" charset="0"/>
              <a:buChar char="•"/>
            </a:pPr>
            <a:endParaRPr lang="en-US" sz="1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It is the responsibility of all CoC Program-funded service providers to notify NCCEH within 24 to 48 hours of any significant disruption to service delivery. </a:t>
            </a:r>
          </a:p>
          <a:p>
            <a:pPr marL="285750" indent="-285750">
              <a:buFont typeface="Arial" panose="020B0604020202020204" pitchFamily="34" charset="0"/>
              <a:buChar char="•"/>
            </a:pPr>
            <a:endParaRPr lang="en-US" sz="1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Grant recipients will use ZoomGrants moving forward to upload quarterly APRs and bi-annual eLOCCS spending report screenshots to share with NCCEH. </a:t>
            </a:r>
          </a:p>
        </p:txBody>
      </p:sp>
    </p:spTree>
    <p:extLst>
      <p:ext uri="{BB962C8B-B14F-4D97-AF65-F5344CB8AC3E}">
        <p14:creationId xmlns:p14="http://schemas.microsoft.com/office/powerpoint/2010/main" val="334981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429B5-3C24-A2CF-5B37-407D0D8395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E76BE8-0926-9BE8-AC50-4A584EB36122}"/>
              </a:ext>
            </a:extLst>
          </p:cNvPr>
          <p:cNvSpPr>
            <a:spLocks noGrp="1"/>
          </p:cNvSpPr>
          <p:nvPr>
            <p:ph type="body" sz="quarter" idx="10"/>
          </p:nvPr>
        </p:nvSpPr>
        <p:spPr/>
        <p:txBody>
          <a:bodyPr>
            <a:normAutofit fontScale="92500" lnSpcReduction="10000"/>
          </a:bodyPr>
          <a:lstStyle/>
          <a:p>
            <a:r>
              <a:rPr lang="en-US" dirty="0"/>
              <a:t>Next Steps</a:t>
            </a:r>
          </a:p>
        </p:txBody>
      </p:sp>
    </p:spTree>
    <p:extLst>
      <p:ext uri="{BB962C8B-B14F-4D97-AF65-F5344CB8AC3E}">
        <p14:creationId xmlns:p14="http://schemas.microsoft.com/office/powerpoint/2010/main" val="1391365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D6D3E-76A1-05CB-E79F-57C1ED4C0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92AFB-CC25-998E-29CA-0CE5C9114459}"/>
              </a:ext>
            </a:extLst>
          </p:cNvPr>
          <p:cNvSpPr>
            <a:spLocks noGrp="1"/>
          </p:cNvSpPr>
          <p:nvPr>
            <p:ph type="title"/>
          </p:nvPr>
        </p:nvSpPr>
        <p:spPr>
          <a:xfrm>
            <a:off x="609600" y="246737"/>
            <a:ext cx="10058400" cy="1020762"/>
          </a:xfrm>
        </p:spPr>
        <p:txBody>
          <a:bodyPr>
            <a:noAutofit/>
          </a:bodyPr>
          <a:lstStyle/>
          <a:p>
            <a:r>
              <a:rPr lang="en-US" b="1" dirty="0">
                <a:latin typeface="Franklin Gothic"/>
              </a:rPr>
              <a:t>Next Steps</a:t>
            </a:r>
          </a:p>
        </p:txBody>
      </p:sp>
      <p:sp>
        <p:nvSpPr>
          <p:cNvPr id="3" name="Content Placeholder 2">
            <a:extLst>
              <a:ext uri="{FF2B5EF4-FFF2-40B4-BE49-F238E27FC236}">
                <a16:creationId xmlns:a16="http://schemas.microsoft.com/office/drawing/2014/main" id="{95D0B8C5-CF86-8285-C6F9-1EDDBA994CB3}"/>
              </a:ext>
            </a:extLst>
          </p:cNvPr>
          <p:cNvSpPr>
            <a:spLocks noGrp="1"/>
          </p:cNvSpPr>
          <p:nvPr>
            <p:ph sz="quarter" idx="1"/>
          </p:nvPr>
        </p:nvSpPr>
        <p:spPr>
          <a:xfrm>
            <a:off x="609600" y="1267499"/>
            <a:ext cx="10058400" cy="4913058"/>
          </a:xfrm>
        </p:spPr>
        <p:txBody>
          <a:bodyPr vert="horz" lIns="91440" tIns="45720" rIns="91440" bIns="45720" rtlCol="0" anchor="t">
            <a:normAutofit lnSpcReduction="10000"/>
          </a:bodyPr>
          <a:lstStyle/>
          <a:p>
            <a:r>
              <a:rPr lang="en-US" sz="2400" dirty="0">
                <a:latin typeface="Calibri"/>
                <a:ea typeface="Calibri Light"/>
                <a:cs typeface="Calibri Light"/>
              </a:rPr>
              <a:t>Stay tuned for additional announcements about FY2025 Q3-Q4 awards</a:t>
            </a:r>
          </a:p>
          <a:p>
            <a:r>
              <a:rPr lang="en-US" sz="2400" dirty="0">
                <a:latin typeface="Calibri"/>
                <a:ea typeface="Calibri Light"/>
                <a:cs typeface="Calibri Light"/>
              </a:rPr>
              <a:t>Stay tuned for pre-competition GIW review</a:t>
            </a:r>
          </a:p>
          <a:p>
            <a:r>
              <a:rPr lang="en-US" sz="2400" dirty="0">
                <a:latin typeface="Calibri"/>
                <a:ea typeface="Calibri Light"/>
                <a:cs typeface="Calibri Light"/>
              </a:rPr>
              <a:t>Confirm your agency is registered in SAM and you have your UEI number</a:t>
            </a:r>
          </a:p>
          <a:p>
            <a:r>
              <a:rPr lang="en-US" sz="2400" dirty="0">
                <a:latin typeface="Calibri"/>
                <a:ea typeface="Calibri Light"/>
                <a:cs typeface="Calibri Light"/>
              </a:rPr>
              <a:t>Ensure you can login to e-snaps and review your Applicant Profile for accuracy. Ensure your agency has an up-to-date </a:t>
            </a:r>
            <a:r>
              <a:rPr lang="en-US" sz="2400" dirty="0">
                <a:latin typeface="Calibri"/>
                <a:ea typeface="Calibri Light"/>
                <a:cs typeface="Calibri Light"/>
                <a:hlinkClick r:id="rId3"/>
              </a:rPr>
              <a:t>Code of Conduct </a:t>
            </a:r>
            <a:r>
              <a:rPr lang="en-US" sz="2400" dirty="0">
                <a:latin typeface="Calibri"/>
                <a:ea typeface="Calibri Light"/>
                <a:cs typeface="Calibri Light"/>
              </a:rPr>
              <a:t>on file with HUD (also attached in Applicant Profile) </a:t>
            </a:r>
          </a:p>
          <a:p>
            <a:r>
              <a:rPr lang="en-US" sz="2400" dirty="0">
                <a:latin typeface="Calibri"/>
                <a:ea typeface="Calibri Light"/>
                <a:cs typeface="Calibri Light"/>
              </a:rPr>
              <a:t>Determine if your project operates in a </a:t>
            </a:r>
            <a:r>
              <a:rPr lang="en-US" sz="2400" dirty="0">
                <a:latin typeface="Calibri"/>
                <a:ea typeface="Calibri Light"/>
                <a:cs typeface="Calibri Light"/>
                <a:hlinkClick r:id="rId4"/>
              </a:rPr>
              <a:t>local jurisdiction </a:t>
            </a:r>
            <a:r>
              <a:rPr lang="en-US" sz="2400" dirty="0">
                <a:latin typeface="Calibri"/>
                <a:ea typeface="Calibri Light"/>
                <a:cs typeface="Calibri Light"/>
              </a:rPr>
              <a:t>that requires a HUD 2991 Form – Certification of Consistency with the Local Consolidated Plan </a:t>
            </a:r>
          </a:p>
          <a:p>
            <a:r>
              <a:rPr lang="en-US" sz="2400" dirty="0">
                <a:latin typeface="Calibri"/>
                <a:ea typeface="Calibri Light"/>
                <a:cs typeface="Calibri Light"/>
              </a:rPr>
              <a:t>Think ahead about required permanent housing funding reductions, supportive service requirements, and potential shifts to SSO or TH</a:t>
            </a:r>
          </a:p>
          <a:p>
            <a:r>
              <a:rPr lang="en-US" sz="2400" dirty="0">
                <a:latin typeface="Calibri"/>
                <a:ea typeface="Calibri Light"/>
                <a:cs typeface="Calibri Light"/>
              </a:rPr>
              <a:t>Stay vigilant about the local competition timeline once released</a:t>
            </a:r>
          </a:p>
          <a:p>
            <a:r>
              <a:rPr lang="en-US" sz="2400" dirty="0">
                <a:latin typeface="Calibri"/>
                <a:ea typeface="Calibri Light"/>
                <a:cs typeface="Calibri Light"/>
              </a:rPr>
              <a:t>Brush up on </a:t>
            </a:r>
            <a:r>
              <a:rPr lang="en-US" sz="2400" dirty="0">
                <a:latin typeface="Calibri"/>
                <a:ea typeface="Calibri Light"/>
                <a:cs typeface="Calibri Light"/>
                <a:hlinkClick r:id="rId5"/>
              </a:rPr>
              <a:t>ZoomGrants </a:t>
            </a:r>
            <a:r>
              <a:rPr lang="en-US" sz="2400" dirty="0">
                <a:latin typeface="Calibri"/>
                <a:ea typeface="Calibri Light"/>
                <a:cs typeface="Calibri Light"/>
              </a:rPr>
              <a:t>and ensure you have an active account</a:t>
            </a: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225636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480E1-EE38-7F3F-3058-9BE75B465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1C153-61C4-C469-6BC7-BBDF0E001D7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1B62F3F-D8A7-0D31-4A59-487DAA6310F1}"/>
              </a:ext>
            </a:extLst>
          </p:cNvPr>
          <p:cNvSpPr>
            <a:spLocks noGrp="1"/>
          </p:cNvSpPr>
          <p:nvPr>
            <p:ph idx="1"/>
          </p:nvPr>
        </p:nvSpPr>
        <p:spPr/>
        <p:txBody>
          <a:bodyPr/>
          <a:lstStyle/>
          <a:p>
            <a:pPr marL="0" indent="0">
              <a:buNone/>
            </a:pPr>
            <a:r>
              <a:rPr lang="en-US" dirty="0"/>
              <a:t>Reach out to Natalie Rivera: </a:t>
            </a:r>
          </a:p>
          <a:p>
            <a:pPr marL="0" indent="0">
              <a:buNone/>
            </a:pPr>
            <a:r>
              <a:rPr lang="en-US" dirty="0"/>
              <a:t>  919-410-8598</a:t>
            </a:r>
          </a:p>
          <a:p>
            <a:pPr marL="0" indent="0">
              <a:buNone/>
            </a:pPr>
            <a:r>
              <a:rPr lang="en-US" dirty="0"/>
              <a:t>  </a:t>
            </a:r>
            <a:r>
              <a:rPr lang="en-US" dirty="0">
                <a:hlinkClick r:id="rId3"/>
              </a:rPr>
              <a:t>natalie.rivera@ncceh.org</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9126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74638"/>
            <a:ext cx="9601200" cy="792162"/>
          </a:xfrm>
        </p:spPr>
        <p:txBody>
          <a:bodyPr/>
          <a:lstStyle/>
          <a:p>
            <a:r>
              <a:rPr lang="en-US" dirty="0"/>
              <a:t>Welcome</a:t>
            </a:r>
          </a:p>
        </p:txBody>
      </p:sp>
      <p:sp>
        <p:nvSpPr>
          <p:cNvPr id="7171" name="Rectangle 3"/>
          <p:cNvSpPr>
            <a:spLocks noGrp="1" noChangeArrowheads="1"/>
          </p:cNvSpPr>
          <p:nvPr>
            <p:ph sz="quarter" idx="1"/>
          </p:nvPr>
        </p:nvSpPr>
        <p:spPr>
          <a:xfrm>
            <a:off x="609600" y="1143000"/>
            <a:ext cx="5650523" cy="4876800"/>
          </a:xfrm>
        </p:spPr>
        <p:txBody>
          <a:bodyPr vert="horz" lIns="91440" tIns="45720" rIns="91440" bIns="45720" anchor="t">
            <a:normAutofit fontScale="85000" lnSpcReduction="10000"/>
          </a:bodyPr>
          <a:lstStyle/>
          <a:p>
            <a:pPr marL="320040" lvl="1" indent="0">
              <a:buNone/>
            </a:pPr>
            <a:r>
              <a:rPr lang="en-US" sz="3200" dirty="0">
                <a:latin typeface="Franklin Gothic Book"/>
              </a:rPr>
              <a:t>We will be recording today’s webinar and sharing it on our website for future reference. If you have a question, please raise your hand or place your question in the chat, and questions will be addressed cohesively with the presentation. </a:t>
            </a:r>
          </a:p>
          <a:p>
            <a:pPr marL="320040" lvl="1" indent="0">
              <a:buNone/>
            </a:pPr>
            <a:r>
              <a:rPr lang="en-US" sz="3200" dirty="0">
                <a:latin typeface="Franklin Gothic Book"/>
              </a:rPr>
              <a:t> </a:t>
            </a:r>
          </a:p>
          <a:p>
            <a:pPr marL="320040" lvl="1" indent="0">
              <a:buNone/>
            </a:pPr>
            <a:r>
              <a:rPr lang="en-US" sz="3200" dirty="0">
                <a:latin typeface="Franklin Gothic Book"/>
              </a:rPr>
              <a:t>Please keep your line on mute except for when you are asking a question. </a:t>
            </a:r>
          </a:p>
          <a:p>
            <a:pPr marL="320040" lvl="1" indent="0">
              <a:buNone/>
            </a:pPr>
            <a:endParaRPr lang="en-US" sz="3200" dirty="0"/>
          </a:p>
          <a:p>
            <a:pPr lvl="2"/>
            <a:endParaRPr lang="en-US" sz="3600" dirty="0"/>
          </a:p>
          <a:p>
            <a:pPr>
              <a:buFontTx/>
              <a:buNone/>
            </a:pPr>
            <a:endParaRPr lang="en-US" dirty="0"/>
          </a:p>
        </p:txBody>
      </p:sp>
      <p:grpSp>
        <p:nvGrpSpPr>
          <p:cNvPr id="2" name="object 4">
            <a:extLst>
              <a:ext uri="{FF2B5EF4-FFF2-40B4-BE49-F238E27FC236}">
                <a16:creationId xmlns:a16="http://schemas.microsoft.com/office/drawing/2014/main" id="{883D491B-98B1-C6B3-5E3B-02804D4B141F}"/>
              </a:ext>
            </a:extLst>
          </p:cNvPr>
          <p:cNvGrpSpPr/>
          <p:nvPr/>
        </p:nvGrpSpPr>
        <p:grpSpPr>
          <a:xfrm>
            <a:off x="6932541" y="1454467"/>
            <a:ext cx="4895215" cy="3949065"/>
            <a:chOff x="7103364" y="1168908"/>
            <a:chExt cx="4895215" cy="3949065"/>
          </a:xfrm>
        </p:grpSpPr>
        <p:pic>
          <p:nvPicPr>
            <p:cNvPr id="4" name="object 5">
              <a:extLst>
                <a:ext uri="{FF2B5EF4-FFF2-40B4-BE49-F238E27FC236}">
                  <a16:creationId xmlns:a16="http://schemas.microsoft.com/office/drawing/2014/main" id="{8521F1F4-B6A1-7152-538C-8B315C71E87D}"/>
                </a:ext>
              </a:extLst>
            </p:cNvPr>
            <p:cNvPicPr/>
            <p:nvPr/>
          </p:nvPicPr>
          <p:blipFill>
            <a:blip r:embed="rId3" cstate="print"/>
            <a:stretch>
              <a:fillRect/>
            </a:stretch>
          </p:blipFill>
          <p:spPr>
            <a:xfrm>
              <a:off x="7124700" y="1444752"/>
              <a:ext cx="1112519" cy="161543"/>
            </a:xfrm>
            <a:prstGeom prst="rect">
              <a:avLst/>
            </a:prstGeom>
          </p:spPr>
        </p:pic>
        <p:pic>
          <p:nvPicPr>
            <p:cNvPr id="5" name="object 6">
              <a:extLst>
                <a:ext uri="{FF2B5EF4-FFF2-40B4-BE49-F238E27FC236}">
                  <a16:creationId xmlns:a16="http://schemas.microsoft.com/office/drawing/2014/main" id="{FA3F6A00-D7F5-8397-FA21-34F183E51AB0}"/>
                </a:ext>
              </a:extLst>
            </p:cNvPr>
            <p:cNvPicPr/>
            <p:nvPr/>
          </p:nvPicPr>
          <p:blipFill>
            <a:blip r:embed="rId4" cstate="print"/>
            <a:stretch>
              <a:fillRect/>
            </a:stretch>
          </p:blipFill>
          <p:spPr>
            <a:xfrm>
              <a:off x="8099860" y="1444752"/>
              <a:ext cx="76161" cy="114300"/>
            </a:xfrm>
            <a:prstGeom prst="rect">
              <a:avLst/>
            </a:prstGeom>
          </p:spPr>
        </p:pic>
        <p:sp>
          <p:nvSpPr>
            <p:cNvPr id="7" name="object 7">
              <a:extLst>
                <a:ext uri="{FF2B5EF4-FFF2-40B4-BE49-F238E27FC236}">
                  <a16:creationId xmlns:a16="http://schemas.microsoft.com/office/drawing/2014/main" id="{C8E45496-221E-2E29-B24D-8106979A849C}"/>
                </a:ext>
              </a:extLst>
            </p:cNvPr>
            <p:cNvSpPr/>
            <p:nvPr/>
          </p:nvSpPr>
          <p:spPr>
            <a:xfrm>
              <a:off x="7165848" y="1482851"/>
              <a:ext cx="1048385" cy="38735"/>
            </a:xfrm>
            <a:custGeom>
              <a:avLst/>
              <a:gdLst/>
              <a:ahLst/>
              <a:cxnLst/>
              <a:rect l="l" t="t" r="r" b="b"/>
              <a:pathLst>
                <a:path w="1048384" h="38734">
                  <a:moveTo>
                    <a:pt x="934008" y="0"/>
                  </a:moveTo>
                  <a:lnTo>
                    <a:pt x="0" y="0"/>
                  </a:lnTo>
                  <a:lnTo>
                    <a:pt x="0" y="38100"/>
                  </a:lnTo>
                  <a:lnTo>
                    <a:pt x="934008" y="38100"/>
                  </a:lnTo>
                  <a:lnTo>
                    <a:pt x="934008" y="0"/>
                  </a:lnTo>
                  <a:close/>
                </a:path>
                <a:path w="1048384" h="38734">
                  <a:moveTo>
                    <a:pt x="1048258" y="19062"/>
                  </a:moveTo>
                  <a:lnTo>
                    <a:pt x="1010170" y="12"/>
                  </a:lnTo>
                  <a:lnTo>
                    <a:pt x="953046" y="12"/>
                  </a:lnTo>
                  <a:lnTo>
                    <a:pt x="953046" y="38112"/>
                  </a:lnTo>
                  <a:lnTo>
                    <a:pt x="1010170" y="38112"/>
                  </a:lnTo>
                  <a:lnTo>
                    <a:pt x="1048258" y="19062"/>
                  </a:lnTo>
                  <a:close/>
                </a:path>
              </a:pathLst>
            </a:custGeom>
            <a:solidFill>
              <a:srgbClr val="2C737C"/>
            </a:solidFill>
          </p:spPr>
          <p:txBody>
            <a:bodyPr wrap="square" lIns="0" tIns="0" rIns="0" bIns="0" rtlCol="0"/>
            <a:lstStyle/>
            <a:p>
              <a:endParaRPr/>
            </a:p>
          </p:txBody>
        </p:sp>
        <p:pic>
          <p:nvPicPr>
            <p:cNvPr id="8" name="object 8">
              <a:extLst>
                <a:ext uri="{FF2B5EF4-FFF2-40B4-BE49-F238E27FC236}">
                  <a16:creationId xmlns:a16="http://schemas.microsoft.com/office/drawing/2014/main" id="{99F7B19D-9520-BDB0-8D54-020F8C2D4AE7}"/>
                </a:ext>
              </a:extLst>
            </p:cNvPr>
            <p:cNvPicPr/>
            <p:nvPr/>
          </p:nvPicPr>
          <p:blipFill>
            <a:blip r:embed="rId3" cstate="print"/>
            <a:stretch>
              <a:fillRect/>
            </a:stretch>
          </p:blipFill>
          <p:spPr>
            <a:xfrm>
              <a:off x="7103364" y="4191000"/>
              <a:ext cx="1110995" cy="161531"/>
            </a:xfrm>
            <a:prstGeom prst="rect">
              <a:avLst/>
            </a:prstGeom>
          </p:spPr>
        </p:pic>
        <p:pic>
          <p:nvPicPr>
            <p:cNvPr id="10" name="object 9">
              <a:extLst>
                <a:ext uri="{FF2B5EF4-FFF2-40B4-BE49-F238E27FC236}">
                  <a16:creationId xmlns:a16="http://schemas.microsoft.com/office/drawing/2014/main" id="{C969A397-5284-0A0D-59CA-F630EF43B837}"/>
                </a:ext>
              </a:extLst>
            </p:cNvPr>
            <p:cNvPicPr/>
            <p:nvPr/>
          </p:nvPicPr>
          <p:blipFill>
            <a:blip r:embed="rId4" cstate="print"/>
            <a:stretch>
              <a:fillRect/>
            </a:stretch>
          </p:blipFill>
          <p:spPr>
            <a:xfrm>
              <a:off x="8078358" y="4191000"/>
              <a:ext cx="76276" cy="114300"/>
            </a:xfrm>
            <a:prstGeom prst="rect">
              <a:avLst/>
            </a:prstGeom>
          </p:spPr>
        </p:pic>
        <p:sp>
          <p:nvSpPr>
            <p:cNvPr id="11" name="object 10">
              <a:extLst>
                <a:ext uri="{FF2B5EF4-FFF2-40B4-BE49-F238E27FC236}">
                  <a16:creationId xmlns:a16="http://schemas.microsoft.com/office/drawing/2014/main" id="{D5AE17D5-A51D-D1FC-4593-A71667C4E266}"/>
                </a:ext>
              </a:extLst>
            </p:cNvPr>
            <p:cNvSpPr/>
            <p:nvPr/>
          </p:nvSpPr>
          <p:spPr>
            <a:xfrm>
              <a:off x="7142988" y="4229099"/>
              <a:ext cx="1050290" cy="38100"/>
            </a:xfrm>
            <a:custGeom>
              <a:avLst/>
              <a:gdLst/>
              <a:ahLst/>
              <a:cxnLst/>
              <a:rect l="l" t="t" r="r" b="b"/>
              <a:pathLst>
                <a:path w="1050290" h="38100">
                  <a:moveTo>
                    <a:pt x="935367" y="0"/>
                  </a:moveTo>
                  <a:lnTo>
                    <a:pt x="0" y="0"/>
                  </a:lnTo>
                  <a:lnTo>
                    <a:pt x="0" y="38100"/>
                  </a:lnTo>
                  <a:lnTo>
                    <a:pt x="935367" y="38100"/>
                  </a:lnTo>
                  <a:lnTo>
                    <a:pt x="935367" y="0"/>
                  </a:lnTo>
                  <a:close/>
                </a:path>
                <a:path w="1050290" h="38100">
                  <a:moveTo>
                    <a:pt x="1049782" y="19050"/>
                  </a:moveTo>
                  <a:lnTo>
                    <a:pt x="1011643" y="0"/>
                  </a:lnTo>
                  <a:lnTo>
                    <a:pt x="954443" y="0"/>
                  </a:lnTo>
                  <a:lnTo>
                    <a:pt x="954443" y="38100"/>
                  </a:lnTo>
                  <a:lnTo>
                    <a:pt x="1011643" y="38100"/>
                  </a:lnTo>
                  <a:lnTo>
                    <a:pt x="1049782" y="19050"/>
                  </a:lnTo>
                  <a:close/>
                </a:path>
              </a:pathLst>
            </a:custGeom>
            <a:solidFill>
              <a:srgbClr val="2C737C"/>
            </a:solidFill>
          </p:spPr>
          <p:txBody>
            <a:bodyPr wrap="square" lIns="0" tIns="0" rIns="0" bIns="0" rtlCol="0"/>
            <a:lstStyle/>
            <a:p>
              <a:endParaRPr/>
            </a:p>
          </p:txBody>
        </p:sp>
        <p:pic>
          <p:nvPicPr>
            <p:cNvPr id="12" name="object 11">
              <a:extLst>
                <a:ext uri="{FF2B5EF4-FFF2-40B4-BE49-F238E27FC236}">
                  <a16:creationId xmlns:a16="http://schemas.microsoft.com/office/drawing/2014/main" id="{B3E37972-FF2C-C1A5-E1F9-689F93E8859A}"/>
                </a:ext>
              </a:extLst>
            </p:cNvPr>
            <p:cNvPicPr/>
            <p:nvPr/>
          </p:nvPicPr>
          <p:blipFill>
            <a:blip r:embed="rId5" cstate="print"/>
            <a:stretch>
              <a:fillRect/>
            </a:stretch>
          </p:blipFill>
          <p:spPr>
            <a:xfrm>
              <a:off x="8241791" y="1168908"/>
              <a:ext cx="3756659" cy="3948683"/>
            </a:xfrm>
            <a:prstGeom prst="rect">
              <a:avLst/>
            </a:prstGeom>
          </p:spPr>
        </p:pic>
        <p:pic>
          <p:nvPicPr>
            <p:cNvPr id="13" name="object 12">
              <a:extLst>
                <a:ext uri="{FF2B5EF4-FFF2-40B4-BE49-F238E27FC236}">
                  <a16:creationId xmlns:a16="http://schemas.microsoft.com/office/drawing/2014/main" id="{02404454-8BD4-A614-1424-2E36892D19AD}"/>
                </a:ext>
              </a:extLst>
            </p:cNvPr>
            <p:cNvPicPr/>
            <p:nvPr/>
          </p:nvPicPr>
          <p:blipFill>
            <a:blip r:embed="rId6" cstate="print"/>
            <a:stretch>
              <a:fillRect/>
            </a:stretch>
          </p:blipFill>
          <p:spPr>
            <a:xfrm>
              <a:off x="8392668" y="1319784"/>
              <a:ext cx="3383279" cy="3575303"/>
            </a:xfrm>
            <a:prstGeom prst="rect">
              <a:avLst/>
            </a:prstGeom>
          </p:spPr>
        </p:pic>
        <p:sp>
          <p:nvSpPr>
            <p:cNvPr id="14" name="object 13">
              <a:extLst>
                <a:ext uri="{FF2B5EF4-FFF2-40B4-BE49-F238E27FC236}">
                  <a16:creationId xmlns:a16="http://schemas.microsoft.com/office/drawing/2014/main" id="{289C6060-9943-1DF1-A558-5171A5B4C62B}"/>
                </a:ext>
              </a:extLst>
            </p:cNvPr>
            <p:cNvSpPr/>
            <p:nvPr/>
          </p:nvSpPr>
          <p:spPr>
            <a:xfrm>
              <a:off x="8329167" y="1256284"/>
              <a:ext cx="3510279" cy="3702685"/>
            </a:xfrm>
            <a:custGeom>
              <a:avLst/>
              <a:gdLst/>
              <a:ahLst/>
              <a:cxnLst/>
              <a:rect l="l" t="t" r="r" b="b"/>
              <a:pathLst>
                <a:path w="3510279" h="3702685">
                  <a:moveTo>
                    <a:pt x="0" y="0"/>
                  </a:moveTo>
                  <a:lnTo>
                    <a:pt x="3510279" y="0"/>
                  </a:lnTo>
                  <a:lnTo>
                    <a:pt x="3510279" y="3702304"/>
                  </a:lnTo>
                  <a:lnTo>
                    <a:pt x="0" y="3702304"/>
                  </a:lnTo>
                  <a:lnTo>
                    <a:pt x="0" y="0"/>
                  </a:lnTo>
                  <a:close/>
                </a:path>
              </a:pathLst>
            </a:custGeom>
            <a:ln w="127000">
              <a:solidFill>
                <a:srgbClr val="2C737D"/>
              </a:solidFill>
            </a:ln>
          </p:spPr>
          <p:txBody>
            <a:bodyPr wrap="square" lIns="0" tIns="0" rIns="0" bIns="0" rtlCol="0"/>
            <a:lstStyle/>
            <a:p>
              <a:endParaRPr/>
            </a:p>
          </p:txBody>
        </p:sp>
      </p:grpSp>
    </p:spTree>
    <p:extLst>
      <p:ext uri="{BB962C8B-B14F-4D97-AF65-F5344CB8AC3E}">
        <p14:creationId xmlns:p14="http://schemas.microsoft.com/office/powerpoint/2010/main" val="406056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8109B-33D5-3727-36BB-47E7CE8F5388}"/>
              </a:ext>
            </a:extLst>
          </p:cNvPr>
          <p:cNvSpPr>
            <a:spLocks noGrp="1"/>
          </p:cNvSpPr>
          <p:nvPr>
            <p:ph type="body" sz="quarter" idx="10"/>
          </p:nvPr>
        </p:nvSpPr>
        <p:spPr/>
        <p:txBody>
          <a:bodyPr>
            <a:normAutofit fontScale="92500" lnSpcReduction="10000"/>
          </a:bodyPr>
          <a:lstStyle/>
          <a:p>
            <a:r>
              <a:rPr lang="en-US"/>
              <a:t>Agenda</a:t>
            </a:r>
          </a:p>
        </p:txBody>
      </p:sp>
    </p:spTree>
    <p:extLst>
      <p:ext uri="{BB962C8B-B14F-4D97-AF65-F5344CB8AC3E}">
        <p14:creationId xmlns:p14="http://schemas.microsoft.com/office/powerpoint/2010/main" val="187690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414E71-2BE9-4896-8820-10B043749D51}"/>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BD0D1526-7867-E786-7876-F83796D411AD}"/>
              </a:ext>
            </a:extLst>
          </p:cNvPr>
          <p:cNvSpPr>
            <a:spLocks noGrp="1"/>
          </p:cNvSpPr>
          <p:nvPr>
            <p:ph sz="quarter" idx="1"/>
          </p:nvPr>
        </p:nvSpPr>
        <p:spPr/>
        <p:txBody>
          <a:bodyPr/>
          <a:lstStyle/>
          <a:p>
            <a:r>
              <a:rPr lang="en-US" dirty="0"/>
              <a:t>What we can expect in the FY2026 CoC Program Competition </a:t>
            </a:r>
          </a:p>
          <a:p>
            <a:r>
              <a:rPr lang="en-US" dirty="0"/>
              <a:t>Implementing new NC BoS CoC Written Standards </a:t>
            </a:r>
          </a:p>
          <a:p>
            <a:r>
              <a:rPr lang="en-US" dirty="0"/>
              <a:t>Changes to Local Competition Process</a:t>
            </a:r>
          </a:p>
          <a:p>
            <a:r>
              <a:rPr lang="en-US" dirty="0"/>
              <a:t>Updates to FY2026 Grantee Agreements</a:t>
            </a:r>
          </a:p>
          <a:p>
            <a:r>
              <a:rPr lang="en-US" dirty="0"/>
              <a:t>Next Steps </a:t>
            </a:r>
          </a:p>
        </p:txBody>
      </p:sp>
    </p:spTree>
    <p:extLst>
      <p:ext uri="{BB962C8B-B14F-4D97-AF65-F5344CB8AC3E}">
        <p14:creationId xmlns:p14="http://schemas.microsoft.com/office/powerpoint/2010/main" val="275557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C06B-63D1-968C-AD6F-CDB385FB27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688D37-08B7-C64F-2AC3-4E74F1C806DA}"/>
              </a:ext>
            </a:extLst>
          </p:cNvPr>
          <p:cNvSpPr>
            <a:spLocks noGrp="1"/>
          </p:cNvSpPr>
          <p:nvPr>
            <p:ph type="body" sz="quarter" idx="10"/>
          </p:nvPr>
        </p:nvSpPr>
        <p:spPr/>
        <p:txBody>
          <a:bodyPr>
            <a:normAutofit fontScale="47500" lnSpcReduction="20000"/>
          </a:bodyPr>
          <a:lstStyle/>
          <a:p>
            <a:r>
              <a:rPr lang="en-US" dirty="0"/>
              <a:t>FY2026 CoC Program Competition: </a:t>
            </a:r>
          </a:p>
          <a:p>
            <a:r>
              <a:rPr lang="en-US" dirty="0"/>
              <a:t>What We Can Expect</a:t>
            </a:r>
          </a:p>
        </p:txBody>
      </p:sp>
    </p:spTree>
    <p:extLst>
      <p:ext uri="{BB962C8B-B14F-4D97-AF65-F5344CB8AC3E}">
        <p14:creationId xmlns:p14="http://schemas.microsoft.com/office/powerpoint/2010/main" val="104056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FF705-E06C-8972-E3D7-7C301AB29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C4604-88B9-4800-10F4-667776A97499}"/>
              </a:ext>
            </a:extLst>
          </p:cNvPr>
          <p:cNvSpPr>
            <a:spLocks noGrp="1"/>
          </p:cNvSpPr>
          <p:nvPr>
            <p:ph type="title"/>
          </p:nvPr>
        </p:nvSpPr>
        <p:spPr>
          <a:xfrm>
            <a:off x="609600" y="305353"/>
            <a:ext cx="10058400" cy="1020762"/>
          </a:xfrm>
        </p:spPr>
        <p:txBody>
          <a:bodyPr>
            <a:noAutofit/>
          </a:bodyPr>
          <a:lstStyle/>
          <a:p>
            <a:r>
              <a:rPr lang="en-US" b="1" dirty="0">
                <a:latin typeface="Franklin Gothic"/>
              </a:rPr>
              <a:t>Thinking Back to December 2025 NOFO</a:t>
            </a:r>
          </a:p>
        </p:txBody>
      </p:sp>
      <p:sp>
        <p:nvSpPr>
          <p:cNvPr id="3" name="Content Placeholder 2">
            <a:extLst>
              <a:ext uri="{FF2B5EF4-FFF2-40B4-BE49-F238E27FC236}">
                <a16:creationId xmlns:a16="http://schemas.microsoft.com/office/drawing/2014/main" id="{A516E083-996B-6793-D27C-E40E314675B6}"/>
              </a:ext>
            </a:extLst>
          </p:cNvPr>
          <p:cNvSpPr>
            <a:spLocks noGrp="1"/>
          </p:cNvSpPr>
          <p:nvPr>
            <p:ph sz="quarter" idx="1"/>
          </p:nvPr>
        </p:nvSpPr>
        <p:spPr>
          <a:xfrm>
            <a:off x="609599" y="1326115"/>
            <a:ext cx="10486293" cy="4913058"/>
          </a:xfrm>
        </p:spPr>
        <p:txBody>
          <a:bodyPr vert="horz" lIns="91440" tIns="45720" rIns="91440" bIns="45720" rtlCol="0" anchor="t">
            <a:normAutofit/>
          </a:bodyPr>
          <a:lstStyle/>
          <a:p>
            <a:pPr marL="0" indent="0">
              <a:buNone/>
            </a:pPr>
            <a:r>
              <a:rPr lang="en-US" sz="2400" dirty="0">
                <a:latin typeface="Calibri"/>
                <a:ea typeface="Calibri Light"/>
                <a:cs typeface="Calibri Light"/>
              </a:rPr>
              <a:t>On December 19, 2025, HUD released a FY2025 NOFO that attempted to supersede the 2-year NOFO. This NOFO included the current administration’s funding priorities and established new criteria for applicants. </a:t>
            </a:r>
          </a:p>
          <a:p>
            <a:pPr marL="0" indent="0">
              <a:buNone/>
            </a:pPr>
            <a:r>
              <a:rPr lang="en-US" sz="2400" dirty="0">
                <a:latin typeface="Calibri"/>
                <a:ea typeface="Calibri Light"/>
                <a:cs typeface="Calibri Light"/>
              </a:rPr>
              <a:t>Major changes included: </a:t>
            </a:r>
          </a:p>
          <a:p>
            <a:r>
              <a:rPr lang="en-US" sz="2400" dirty="0">
                <a:latin typeface="Calibri"/>
                <a:ea typeface="Calibri Light"/>
                <a:cs typeface="Calibri Light"/>
              </a:rPr>
              <a:t>Reduction in Tier 1 funding (30% of ARD) </a:t>
            </a:r>
          </a:p>
          <a:p>
            <a:r>
              <a:rPr lang="en-US" sz="2400" dirty="0">
                <a:latin typeface="Calibri"/>
                <a:ea typeface="Calibri Light"/>
                <a:cs typeface="Calibri Light"/>
              </a:rPr>
              <a:t>Funding cap for permanent housing (30% of total request)</a:t>
            </a:r>
          </a:p>
          <a:p>
            <a:r>
              <a:rPr lang="en-US" sz="2400" dirty="0">
                <a:latin typeface="Calibri"/>
                <a:ea typeface="Calibri Light"/>
                <a:cs typeface="Calibri Light"/>
              </a:rPr>
              <a:t>Set aside for new PH projects serving people with disabilities (Transition Grants)</a:t>
            </a:r>
          </a:p>
          <a:p>
            <a:r>
              <a:rPr lang="en-US" sz="2400" dirty="0">
                <a:latin typeface="Calibri"/>
                <a:ea typeface="Calibri Light"/>
                <a:cs typeface="Calibri Light"/>
              </a:rPr>
              <a:t>Ending support for Housing First and certain race/gender equity practices</a:t>
            </a:r>
          </a:p>
          <a:p>
            <a:r>
              <a:rPr lang="en-US" sz="2400" dirty="0">
                <a:latin typeface="Calibri"/>
                <a:ea typeface="Calibri Light"/>
                <a:cs typeface="Calibri Light"/>
              </a:rPr>
              <a:t>Required client participation in supportive services </a:t>
            </a:r>
          </a:p>
          <a:p>
            <a:r>
              <a:rPr lang="en-US" sz="2400" dirty="0">
                <a:latin typeface="Calibri"/>
                <a:ea typeface="Calibri Light"/>
                <a:cs typeface="Calibri Light"/>
              </a:rPr>
              <a:t>Prioritizing projects that provide/partner with substance use treatment </a:t>
            </a:r>
          </a:p>
          <a:p>
            <a:endParaRPr lang="en-US" sz="2400" dirty="0">
              <a:latin typeface="Calibri"/>
              <a:ea typeface="Calibri Light"/>
              <a:cs typeface="Calibri Light"/>
            </a:endParaRPr>
          </a:p>
          <a:p>
            <a:endParaRPr lang="en-US" sz="2400" dirty="0">
              <a:latin typeface="Calibri"/>
              <a:ea typeface="Calibri Light"/>
              <a:cs typeface="Calibri Light"/>
            </a:endParaRP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140871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D3118-FCF6-1B81-0B71-385B2DC9A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5F7283-751A-A1DF-2DF4-D7A72402268E}"/>
              </a:ext>
            </a:extLst>
          </p:cNvPr>
          <p:cNvSpPr>
            <a:spLocks noGrp="1"/>
          </p:cNvSpPr>
          <p:nvPr>
            <p:ph type="title"/>
          </p:nvPr>
        </p:nvSpPr>
        <p:spPr>
          <a:xfrm>
            <a:off x="609600" y="246737"/>
            <a:ext cx="10058400" cy="1020762"/>
          </a:xfrm>
        </p:spPr>
        <p:txBody>
          <a:bodyPr>
            <a:noAutofit/>
          </a:bodyPr>
          <a:lstStyle/>
          <a:p>
            <a:r>
              <a:rPr lang="en-US" b="1" dirty="0">
                <a:latin typeface="Franklin Gothic"/>
              </a:rPr>
              <a:t>How Our CoC Responded</a:t>
            </a:r>
          </a:p>
        </p:txBody>
      </p:sp>
      <p:sp>
        <p:nvSpPr>
          <p:cNvPr id="3" name="Content Placeholder 2">
            <a:extLst>
              <a:ext uri="{FF2B5EF4-FFF2-40B4-BE49-F238E27FC236}">
                <a16:creationId xmlns:a16="http://schemas.microsoft.com/office/drawing/2014/main" id="{386D0B1B-1607-7CB6-BABD-8D4523FD5BD5}"/>
              </a:ext>
            </a:extLst>
          </p:cNvPr>
          <p:cNvSpPr>
            <a:spLocks noGrp="1"/>
          </p:cNvSpPr>
          <p:nvPr>
            <p:ph sz="quarter" idx="1"/>
          </p:nvPr>
        </p:nvSpPr>
        <p:spPr>
          <a:xfrm>
            <a:off x="609600" y="1267499"/>
            <a:ext cx="10058400" cy="4913058"/>
          </a:xfrm>
        </p:spPr>
        <p:txBody>
          <a:bodyPr vert="horz" lIns="91440" tIns="45720" rIns="91440" bIns="45720" rtlCol="0" anchor="t">
            <a:normAutofit/>
          </a:bodyPr>
          <a:lstStyle/>
          <a:p>
            <a:pPr marL="0" indent="0">
              <a:buNone/>
            </a:pPr>
            <a:r>
              <a:rPr lang="en-US" sz="2400" dirty="0">
                <a:latin typeface="Calibri"/>
                <a:ea typeface="Calibri Light"/>
                <a:cs typeface="Calibri Light"/>
              </a:rPr>
              <a:t>Our Funding and Performance Subcommittee created new CoC Program Funding Priorities that adopted language from the NOFO, created an equal priority level for RRH and PSH, and encouraged applications for TH and SSO project types. </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Our Scorecard Committee created new scorecards that awarded points to applicants based on HUD’s threshold and “project quality” criteria. </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Our Steering Committee approved new Written Standards that created standards for TH and SSO and made several changes to the other project types: see </a:t>
            </a:r>
            <a:r>
              <a:rPr lang="en-US" sz="2400" dirty="0">
                <a:latin typeface="Calibri"/>
                <a:ea typeface="Calibri Light"/>
                <a:cs typeface="Calibri Light"/>
                <a:hlinkClick r:id="rId3" action="ppaction://hlinkfile"/>
              </a:rPr>
              <a:t>Written Standard Change Document</a:t>
            </a:r>
            <a:r>
              <a:rPr lang="en-US" sz="2400" dirty="0">
                <a:latin typeface="Calibri"/>
                <a:ea typeface="Calibri Light"/>
                <a:cs typeface="Calibri Light"/>
              </a:rPr>
              <a:t>. </a:t>
            </a: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18583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0AAE9-FCEB-56A3-F6AA-93125EA34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95DFE-5D8E-9645-13E0-78B0AF8ACC10}"/>
              </a:ext>
            </a:extLst>
          </p:cNvPr>
          <p:cNvSpPr>
            <a:spLocks noGrp="1"/>
          </p:cNvSpPr>
          <p:nvPr>
            <p:ph type="title"/>
          </p:nvPr>
        </p:nvSpPr>
        <p:spPr>
          <a:xfrm>
            <a:off x="609600" y="246737"/>
            <a:ext cx="10058400" cy="1020762"/>
          </a:xfrm>
        </p:spPr>
        <p:txBody>
          <a:bodyPr>
            <a:noAutofit/>
          </a:bodyPr>
          <a:lstStyle/>
          <a:p>
            <a:r>
              <a:rPr lang="en-US" b="1" dirty="0">
                <a:latin typeface="Franklin Gothic"/>
              </a:rPr>
              <a:t>Impact of Court Rulings</a:t>
            </a:r>
          </a:p>
        </p:txBody>
      </p:sp>
      <p:sp>
        <p:nvSpPr>
          <p:cNvPr id="3" name="Content Placeholder 2">
            <a:extLst>
              <a:ext uri="{FF2B5EF4-FFF2-40B4-BE49-F238E27FC236}">
                <a16:creationId xmlns:a16="http://schemas.microsoft.com/office/drawing/2014/main" id="{5B8363A2-214C-5D25-C62C-4697FED76683}"/>
              </a:ext>
            </a:extLst>
          </p:cNvPr>
          <p:cNvSpPr>
            <a:spLocks noGrp="1"/>
          </p:cNvSpPr>
          <p:nvPr>
            <p:ph sz="quarter" idx="1"/>
          </p:nvPr>
        </p:nvSpPr>
        <p:spPr>
          <a:xfrm>
            <a:off x="609600" y="1267499"/>
            <a:ext cx="10058400" cy="4913058"/>
          </a:xfrm>
        </p:spPr>
        <p:txBody>
          <a:bodyPr vert="horz" lIns="91440" tIns="45720" rIns="91440" bIns="45720" rtlCol="0" anchor="t">
            <a:normAutofit/>
          </a:bodyPr>
          <a:lstStyle/>
          <a:p>
            <a:pPr marL="0" indent="0">
              <a:buNone/>
            </a:pPr>
            <a:r>
              <a:rPr lang="en-US" sz="2400" dirty="0">
                <a:latin typeface="Calibri"/>
                <a:ea typeface="Calibri Light"/>
                <a:cs typeface="Calibri Light"/>
              </a:rPr>
              <a:t>Court ruling against the December 2025 NOFO stopped HUD from implementing this new competition and required them to “auto-renew” existing grants. </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Court ruling against CoC Builds NOFO determined certain new criteria (point reduction for harm reduction, applicant’s local laws, policies for protecting transgender persons) to be unlawful. </a:t>
            </a:r>
          </a:p>
          <a:p>
            <a:pPr marL="0" indent="0">
              <a:buNone/>
            </a:pPr>
            <a:endParaRPr lang="en-US" sz="2400" dirty="0">
              <a:latin typeface="Calibri"/>
              <a:ea typeface="Calibri Light"/>
              <a:cs typeface="Calibri Light"/>
            </a:endParaRPr>
          </a:p>
          <a:p>
            <a:pPr marL="0" indent="0">
              <a:buNone/>
            </a:pPr>
            <a:r>
              <a:rPr lang="en-US" sz="2400" dirty="0">
                <a:latin typeface="Calibri"/>
                <a:ea typeface="Calibri Light"/>
                <a:cs typeface="Calibri Light"/>
              </a:rPr>
              <a:t>These outcomes will not explicitly prevent HUD from releasing the same December 2025 NOFO for the FY2026 Competition. We can expect very few changes in terms of funding priorities and applicant criteria. </a:t>
            </a:r>
          </a:p>
          <a:p>
            <a:endParaRPr lang="en-US" sz="2400" dirty="0">
              <a:latin typeface="Calibri"/>
              <a:ea typeface="Calibri Light"/>
              <a:cs typeface="Calibri Light"/>
            </a:endParaRPr>
          </a:p>
          <a:p>
            <a:pPr marL="0" indent="0">
              <a:buNone/>
            </a:pPr>
            <a:endParaRPr lang="en-US" sz="2400" dirty="0">
              <a:latin typeface="Calibri"/>
              <a:ea typeface="Calibri Light"/>
              <a:cs typeface="Calibri Light"/>
            </a:endParaRPr>
          </a:p>
        </p:txBody>
      </p:sp>
    </p:spTree>
    <p:extLst>
      <p:ext uri="{BB962C8B-B14F-4D97-AF65-F5344CB8AC3E}">
        <p14:creationId xmlns:p14="http://schemas.microsoft.com/office/powerpoint/2010/main" val="3894672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BoS Fonts">
      <a:majorFont>
        <a:latin typeface="Franklin Gothic Demi"/>
        <a:ea typeface=""/>
        <a:cs typeface=""/>
      </a:majorFont>
      <a:minorFont>
        <a:latin typeface="Franklin Gothic Book"/>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54DE32D-4F36-4A8E-BB36-273F23B5C007}"/>
    </a:ext>
  </a:extLst>
</a:theme>
</file>

<file path=ppt/theme/theme2.xml><?xml version="1.0" encoding="utf-8"?>
<a:theme xmlns:a="http://schemas.openxmlformats.org/drawingml/2006/main" name="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C_BoS_Steering Committee_Slide_Template" id="{45725B28-1385-42CB-BCB6-B06CD2584DBE}" vid="{66E2DA0B-A932-4C8B-91CE-007AF01B14BD}"/>
    </a:ext>
  </a:extLst>
</a:theme>
</file>

<file path=ppt/theme/theme3.xml><?xml version="1.0" encoding="utf-8"?>
<a:theme xmlns:a="http://schemas.openxmlformats.org/drawingml/2006/main" name="Blank Background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800" dirty="0"/>
        </a:defPPr>
      </a:lstStyle>
    </a:txDef>
  </a:objectDefaults>
  <a:extraClrSchemeLst/>
  <a:extLst>
    <a:ext uri="{05A4C25C-085E-4340-85A3-A5531E510DB2}">
      <thm15:themeFamily xmlns:thm15="http://schemas.microsoft.com/office/thememl/2012/main" name="NC_BoS_Steering Committee_Slide_Template" id="{45725B28-1385-42CB-BCB6-B06CD2584DBE}" vid="{4E4BA73E-09DC-422D-9871-BF1B6E6B77EB}"/>
    </a:ext>
  </a:extLst>
</a:theme>
</file>

<file path=ppt/theme/theme4.xml><?xml version="1.0" encoding="utf-8"?>
<a:theme xmlns:a="http://schemas.openxmlformats.org/drawingml/2006/main" name="Quote Block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BAB28026-7471-4C41-ADE2-528D91302A69}"/>
    </a:ext>
  </a:extLst>
</a:theme>
</file>

<file path=ppt/theme/theme5.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0C3A505-DE73-4CB1-B07B-F3DC99F7C9C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6b0203-40b3-4ae0-8284-bd269c2fbee7" xsi:nil="true"/>
    <lcf76f155ced4ddcb4097134ff3c332f xmlns="53927e87-1b32-475c-b281-99d885c5cde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3CFAF44E3AB04A9A0E06B990BF752B" ma:contentTypeVersion="17" ma:contentTypeDescription="Create a new document." ma:contentTypeScope="" ma:versionID="a0b924b9ee03e341bfc51c27750aca41">
  <xsd:schema xmlns:xsd="http://www.w3.org/2001/XMLSchema" xmlns:xs="http://www.w3.org/2001/XMLSchema" xmlns:p="http://schemas.microsoft.com/office/2006/metadata/properties" xmlns:ns2="e56b0203-40b3-4ae0-8284-bd269c2fbee7" xmlns:ns3="53927e87-1b32-475c-b281-99d885c5cde6" targetNamespace="http://schemas.microsoft.com/office/2006/metadata/properties" ma:root="true" ma:fieldsID="f6a52bd697f5d596dd546efb0daf3b8a" ns2:_="" ns3:_="">
    <xsd:import namespace="e56b0203-40b3-4ae0-8284-bd269c2fbee7"/>
    <xsd:import namespace="53927e87-1b32-475c-b281-99d885c5cd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b0203-40b3-4ae0-8284-bd269c2fbe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2efe47f-bbdb-4dbb-bcfa-14cabf0dc8a5}" ma:internalName="TaxCatchAll" ma:showField="CatchAllData" ma:web="e56b0203-40b3-4ae0-8284-bd269c2fbee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927e87-1b32-475c-b281-99d885c5cde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0233ef-df2a-47a5-ab0f-101b351e9c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AE7DBE-8BB0-4E62-883B-EB13DB771C3E}">
  <ds:schemaRefs>
    <ds:schemaRef ds:uri="53927e87-1b32-475c-b281-99d885c5cde6"/>
    <ds:schemaRef ds:uri="9e8bb7e9-600a-4acd-91fc-30efaed037b8"/>
    <ds:schemaRef ds:uri="e56b0203-40b3-4ae0-8284-bd269c2fbe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81AFFB9-3E65-43EE-9219-9464FB813334}">
  <ds:schemaRefs>
    <ds:schemaRef ds:uri="http://schemas.microsoft.com/sharepoint/v3/contenttype/forms"/>
  </ds:schemaRefs>
</ds:datastoreItem>
</file>

<file path=customXml/itemProps3.xml><?xml version="1.0" encoding="utf-8"?>
<ds:datastoreItem xmlns:ds="http://schemas.openxmlformats.org/officeDocument/2006/customXml" ds:itemID="{50BE2210-2976-476A-B07D-170F69A24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6b0203-40b3-4ae0-8284-bd269c2fbee7"/>
    <ds:schemaRef ds:uri="53927e87-1b32-475c-b281-99d885c5c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NC_BoS_Steering Committee_Slide_Template (2)</Template>
  <TotalTime>1037</TotalTime>
  <Words>2194</Words>
  <Application>Microsoft Office PowerPoint</Application>
  <PresentationFormat>Widescreen</PresentationFormat>
  <Paragraphs>224</Paragraphs>
  <Slides>25</Slides>
  <Notes>25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Arial</vt:lpstr>
      <vt:lpstr>Calibri</vt:lpstr>
      <vt:lpstr>Calibri Light</vt:lpstr>
      <vt:lpstr>Franklin Gothic</vt:lpstr>
      <vt:lpstr>Franklin Gothic Book</vt:lpstr>
      <vt:lpstr>Franklin Gothic Medium</vt:lpstr>
      <vt:lpstr>Equity</vt:lpstr>
      <vt:lpstr>NCCEH Master, Section, and Text Layout</vt:lpstr>
      <vt:lpstr>Blank Backgrounds</vt:lpstr>
      <vt:lpstr>Quote Blocks</vt:lpstr>
      <vt:lpstr>End Slides</vt:lpstr>
      <vt:lpstr>PowerPoint Presentation</vt:lpstr>
      <vt:lpstr>Attendance </vt:lpstr>
      <vt:lpstr>Welcome</vt:lpstr>
      <vt:lpstr>PowerPoint Presentation</vt:lpstr>
      <vt:lpstr>Agenda</vt:lpstr>
      <vt:lpstr>PowerPoint Presentation</vt:lpstr>
      <vt:lpstr>Thinking Back to December 2025 NOFO</vt:lpstr>
      <vt:lpstr>How Our CoC Responded</vt:lpstr>
      <vt:lpstr>Impact of Court Rulings</vt:lpstr>
      <vt:lpstr>What We Know About FY2026</vt:lpstr>
      <vt:lpstr>What We Can Expect About FY2026</vt:lpstr>
      <vt:lpstr>Reacting to a PH Funding Cap</vt:lpstr>
      <vt:lpstr>Current NC BoS CoC Funding</vt:lpstr>
      <vt:lpstr>PowerPoint Presentation</vt:lpstr>
      <vt:lpstr>New Written Standards</vt:lpstr>
      <vt:lpstr>Reviewing P&amp;P in Competition </vt:lpstr>
      <vt:lpstr>PowerPoint Presentation</vt:lpstr>
      <vt:lpstr>CoC Program Competition Redesigned</vt:lpstr>
      <vt:lpstr>CoC Program Competition Redesigned</vt:lpstr>
      <vt:lpstr>CoC Program Competition - Reminder</vt:lpstr>
      <vt:lpstr>PowerPoint Presentation</vt:lpstr>
      <vt:lpstr>FY2026 Additions</vt:lpstr>
      <vt:lpstr>PowerPoint Presentation</vt:lpstr>
      <vt:lpstr>Next Steps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Natalie Rivera</cp:lastModifiedBy>
  <cp:revision>1</cp:revision>
  <cp:lastPrinted>2016-04-04T22:18:44Z</cp:lastPrinted>
  <dcterms:created xsi:type="dcterms:W3CDTF">2020-02-12T12:15:35Z</dcterms:created>
  <dcterms:modified xsi:type="dcterms:W3CDTF">2026-05-12T19:39:51Z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0x0101008D3CFAF44E3AB04A9A0E06B990BF752B</vt:lpwstr>
  </property>
  <property fmtid="{D5CDD505-2E9C-101B-9397-08002B2CF9AE}" pid="3" name="MediaServiceImageTags">
    <vt:lpwstr/>
  </property>
</Properties>
</file>