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comments/modernComment_6AB_7FE985F8.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4"/>
    <p:sldMasterId id="2147483722" r:id="rId5"/>
    <p:sldMasterId id="2147483795" r:id="rId6"/>
    <p:sldMasterId id="2147483820" r:id="rId7"/>
  </p:sldMasterIdLst>
  <p:notesMasterIdLst>
    <p:notesMasterId r:id="rId42"/>
  </p:notesMasterIdLst>
  <p:handoutMasterIdLst>
    <p:handoutMasterId r:id="rId43"/>
  </p:handoutMasterIdLst>
  <p:sldIdLst>
    <p:sldId id="1709" r:id="rId8"/>
    <p:sldId id="1697" r:id="rId9"/>
    <p:sldId id="1703" r:id="rId10"/>
    <p:sldId id="1625" r:id="rId11"/>
    <p:sldId id="1634" r:id="rId12"/>
    <p:sldId id="391" r:id="rId13"/>
    <p:sldId id="1702" r:id="rId14"/>
    <p:sldId id="1617" r:id="rId15"/>
    <p:sldId id="1688" r:id="rId16"/>
    <p:sldId id="1605" r:id="rId17"/>
    <p:sldId id="1685" r:id="rId18"/>
    <p:sldId id="1686" r:id="rId19"/>
    <p:sldId id="264" r:id="rId20"/>
    <p:sldId id="1710" r:id="rId21"/>
    <p:sldId id="1636" r:id="rId22"/>
    <p:sldId id="1663" r:id="rId23"/>
    <p:sldId id="1711" r:id="rId24"/>
    <p:sldId id="1678" r:id="rId25"/>
    <p:sldId id="1680" r:id="rId26"/>
    <p:sldId id="1699" r:id="rId27"/>
    <p:sldId id="1694" r:id="rId28"/>
    <p:sldId id="1704" r:id="rId29"/>
    <p:sldId id="1684" r:id="rId30"/>
    <p:sldId id="1698" r:id="rId31"/>
    <p:sldId id="1657" r:id="rId32"/>
    <p:sldId id="1708" r:id="rId33"/>
    <p:sldId id="1690" r:id="rId34"/>
    <p:sldId id="1707" r:id="rId35"/>
    <p:sldId id="1659" r:id="rId36"/>
    <p:sldId id="398" r:id="rId37"/>
    <p:sldId id="1656" r:id="rId38"/>
    <p:sldId id="1660" r:id="rId39"/>
    <p:sldId id="1002" r:id="rId40"/>
    <p:sldId id="431" r:id="rId41"/>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4366360-DA5A-45FD-A35A-AF8E3B0FEEA7}">
          <p14:sldIdLst>
            <p14:sldId id="1709"/>
            <p14:sldId id="1697"/>
            <p14:sldId id="1703"/>
            <p14:sldId id="1625"/>
            <p14:sldId id="1634"/>
          </p14:sldIdLst>
        </p14:section>
        <p14:section name="Intro" id="{B3140DAF-467B-406B-8CF5-E0E74937F69B}">
          <p14:sldIdLst>
            <p14:sldId id="391"/>
            <p14:sldId id="1702"/>
            <p14:sldId id="1617"/>
            <p14:sldId id="1688"/>
            <p14:sldId id="1605"/>
            <p14:sldId id="1685"/>
          </p14:sldIdLst>
        </p14:section>
        <p14:section name="Counting Us App" id="{F271CFFE-E872-4042-8893-ADC58C50B010}">
          <p14:sldIdLst>
            <p14:sldId id="1686"/>
            <p14:sldId id="264"/>
            <p14:sldId id="1710"/>
          </p14:sldIdLst>
        </p14:section>
        <p14:section name="In the App" id="{BC628DBB-C469-4672-A83D-513B42F0F7FA}">
          <p14:sldIdLst>
            <p14:sldId id="1636"/>
            <p14:sldId id="1663"/>
            <p14:sldId id="1711"/>
            <p14:sldId id="1678"/>
            <p14:sldId id="1680"/>
            <p14:sldId id="1699"/>
            <p14:sldId id="1694"/>
            <p14:sldId id="1704"/>
            <p14:sldId id="1684"/>
          </p14:sldIdLst>
        </p14:section>
        <p14:section name="Follow-up" id="{542842C2-BE68-49B1-90B0-74E938984B64}">
          <p14:sldIdLst>
            <p14:sldId id="1698"/>
            <p14:sldId id="1657"/>
            <p14:sldId id="1708"/>
            <p14:sldId id="1690"/>
            <p14:sldId id="1707"/>
          </p14:sldIdLst>
        </p14:section>
        <p14:section name="Beta Testing" id="{8782181E-4BC6-43FE-B4CB-B8675EB7D858}">
          <p14:sldIdLst>
            <p14:sldId id="1659"/>
            <p14:sldId id="398"/>
            <p14:sldId id="1656"/>
            <p14:sldId id="1660"/>
          </p14:sldIdLst>
        </p14:section>
        <p14:section name="Ending Slide" id="{D4CA64CE-0468-47FF-9990-C7C842EF9FD4}">
          <p14:sldIdLst>
            <p14:sldId id="1002"/>
            <p14:sldId id="43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637A2D-46D3-B9CD-EF1D-E1BA2B75ED6D}" name="Andrea Carey" initials="AC" userId="S::andrea@ncceh.org::3ab4e1cf-553a-42ad-8143-2b079aa354ae" providerId="AD"/>
  <p188:author id="{21F2C053-5B80-AFC1-4CF7-399DAC1732BA}" name="Adrianna Coffee" initials="AC" userId="S::adrianna@ncceh.org::83273fd9-ed97-4e01-a763-2c11b87ca7d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nise Neunaber" initials="DN" lastIdx="2" clrIdx="0">
    <p:extLst>
      <p:ext uri="{19B8F6BF-5375-455C-9EA6-DF929625EA0E}">
        <p15:presenceInfo xmlns:p15="http://schemas.microsoft.com/office/powerpoint/2012/main" userId="3ca7c9e81f89bcfc" providerId="Windows Live"/>
      </p:ext>
    </p:extLst>
  </p:cmAuthor>
  <p:cmAuthor id="2" name="Andrea Carey" initials="AC" lastIdx="18" clrIdx="1">
    <p:extLst>
      <p:ext uri="{19B8F6BF-5375-455C-9EA6-DF929625EA0E}">
        <p15:presenceInfo xmlns:p15="http://schemas.microsoft.com/office/powerpoint/2012/main" userId="Andrea Carey" providerId="None"/>
      </p:ext>
    </p:extLst>
  </p:cmAuthor>
  <p:cmAuthor id="3" name="Denise Neunaber" initials="DN [2]" lastIdx="2" clrIdx="2">
    <p:extLst>
      <p:ext uri="{19B8F6BF-5375-455C-9EA6-DF929625EA0E}">
        <p15:presenceInfo xmlns:p15="http://schemas.microsoft.com/office/powerpoint/2012/main" userId="Denise Neunaber" providerId="None"/>
      </p:ext>
    </p:extLst>
  </p:cmAuthor>
  <p:cmAuthor id="4" name="Brian Alexander" initials="BA" lastIdx="8" clrIdx="3">
    <p:extLst>
      <p:ext uri="{19B8F6BF-5375-455C-9EA6-DF929625EA0E}">
        <p15:presenceInfo xmlns:p15="http://schemas.microsoft.com/office/powerpoint/2012/main" userId="S::brian@ncceh.onmicrosoft.com::08c14714-1337-4938-b322-f9256203f469" providerId="AD"/>
      </p:ext>
    </p:extLst>
  </p:cmAuthor>
  <p:cmAuthor id="5" name="Allie Card" initials="AC" lastIdx="2" clrIdx="4">
    <p:extLst>
      <p:ext uri="{19B8F6BF-5375-455C-9EA6-DF929625EA0E}">
        <p15:presenceInfo xmlns:p15="http://schemas.microsoft.com/office/powerpoint/2012/main" userId="S::allie.card@ncceh.org::6993cc25-4b9b-45ac-a906-797857374c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747E"/>
    <a:srgbClr val="484848"/>
    <a:srgbClr val="828492"/>
    <a:srgbClr val="2D737E"/>
    <a:srgbClr val="726E6E"/>
    <a:srgbClr val="996633"/>
    <a:srgbClr val="2B7580"/>
    <a:srgbClr val="43848F"/>
    <a:srgbClr val="2A7883"/>
    <a:srgbClr val="89CF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18C5CA-6BFF-4CB9-87FC-2C91D943DF32}" v="79" dt="2024-01-08T19:17:22.0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omments/modernComment_6AB_7FE985F8.xml><?xml version="1.0" encoding="utf-8"?>
<p188:cmLst xmlns:a="http://schemas.openxmlformats.org/drawingml/2006/main" xmlns:r="http://schemas.openxmlformats.org/officeDocument/2006/relationships" xmlns:p188="http://schemas.microsoft.com/office/powerpoint/2018/8/main">
  <p188:cm id="{1FE86CD4-4556-4C11-BEA9-2274B568EE82}" authorId="{2C637A2D-46D3-B9CD-EF1D-E1BA2B75ED6D}" created="2023-12-29T20:18:59.279">
    <pc:sldMkLst xmlns:pc="http://schemas.microsoft.com/office/powerpoint/2013/main/command">
      <pc:docMk/>
      <pc:sldMk cId="2146010616" sldId="1707"/>
    </pc:sldMkLst>
    <p188:txBody>
      <a:bodyPr/>
      <a:lstStyle/>
      <a:p>
        <a:r>
          <a:rPr lang="en-US"/>
          <a:t>I don't know what we can offer but please update this is there are other opportunities </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5E6042-50D3-4C22-A175-05FAD86DBD02}"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16B953C8-BBC6-4827-AE4B-C5A4E79CC370}">
      <dgm:prSet/>
      <dgm:spPr/>
      <dgm:t>
        <a:bodyPr/>
        <a:lstStyle/>
        <a:p>
          <a:pPr>
            <a:defRPr cap="all"/>
          </a:pPr>
          <a:r>
            <a:rPr lang="en-US" b="1"/>
            <a:t>Contribute to Regional Counts!</a:t>
          </a:r>
          <a:endParaRPr lang="en-US"/>
        </a:p>
      </dgm:t>
    </dgm:pt>
    <dgm:pt modelId="{8F4DD92A-5809-48F7-B7CB-1C4AE57A7476}" type="parTrans" cxnId="{3B2BCBA8-BCCD-41C9-B6B8-937010E9FAEE}">
      <dgm:prSet/>
      <dgm:spPr/>
      <dgm:t>
        <a:bodyPr/>
        <a:lstStyle/>
        <a:p>
          <a:endParaRPr lang="en-US"/>
        </a:p>
      </dgm:t>
    </dgm:pt>
    <dgm:pt modelId="{BE7E5EF6-409E-46BA-BB05-294633876B0E}" type="sibTrans" cxnId="{3B2BCBA8-BCCD-41C9-B6B8-937010E9FAEE}">
      <dgm:prSet/>
      <dgm:spPr/>
      <dgm:t>
        <a:bodyPr/>
        <a:lstStyle/>
        <a:p>
          <a:endParaRPr lang="en-US"/>
        </a:p>
      </dgm:t>
    </dgm:pt>
    <dgm:pt modelId="{B58EC75C-B830-4DD5-A269-5A6ABE3942B1}">
      <dgm:prSet/>
      <dgm:spPr/>
      <dgm:t>
        <a:bodyPr/>
        <a:lstStyle/>
        <a:p>
          <a:pPr>
            <a:defRPr cap="all"/>
          </a:pPr>
          <a:r>
            <a:rPr lang="en-US" b="1"/>
            <a:t>Advocate with stakeholders!</a:t>
          </a:r>
          <a:endParaRPr lang="en-US"/>
        </a:p>
      </dgm:t>
    </dgm:pt>
    <dgm:pt modelId="{BF83A05D-DA40-4C3A-A870-B44511782F66}" type="parTrans" cxnId="{C2249AAA-93D9-4AC3-BC59-AA106383AB07}">
      <dgm:prSet/>
      <dgm:spPr/>
      <dgm:t>
        <a:bodyPr/>
        <a:lstStyle/>
        <a:p>
          <a:endParaRPr lang="en-US"/>
        </a:p>
      </dgm:t>
    </dgm:pt>
    <dgm:pt modelId="{940BB056-EB03-4856-9213-5BBFABA05B14}" type="sibTrans" cxnId="{C2249AAA-93D9-4AC3-BC59-AA106383AB07}">
      <dgm:prSet/>
      <dgm:spPr/>
      <dgm:t>
        <a:bodyPr/>
        <a:lstStyle/>
        <a:p>
          <a:endParaRPr lang="en-US"/>
        </a:p>
      </dgm:t>
    </dgm:pt>
    <dgm:pt modelId="{7663BC67-F8E0-4BA2-9C39-C12A02B07B6F}">
      <dgm:prSet/>
      <dgm:spPr/>
      <dgm:t>
        <a:bodyPr/>
        <a:lstStyle/>
        <a:p>
          <a:pPr>
            <a:defRPr cap="all"/>
          </a:pPr>
          <a:r>
            <a:rPr lang="en-US" b="1"/>
            <a:t>Helps fund resources!</a:t>
          </a:r>
          <a:endParaRPr lang="en-US"/>
        </a:p>
      </dgm:t>
    </dgm:pt>
    <dgm:pt modelId="{9805B29C-F880-4B11-826F-8C758345159A}" type="parTrans" cxnId="{6D2298A6-7D20-4779-A651-C492DD7463EF}">
      <dgm:prSet/>
      <dgm:spPr/>
      <dgm:t>
        <a:bodyPr/>
        <a:lstStyle/>
        <a:p>
          <a:endParaRPr lang="en-US"/>
        </a:p>
      </dgm:t>
    </dgm:pt>
    <dgm:pt modelId="{5E30333F-374A-4D6F-B72B-DBC1F3E8BC63}" type="sibTrans" cxnId="{6D2298A6-7D20-4779-A651-C492DD7463EF}">
      <dgm:prSet/>
      <dgm:spPr/>
      <dgm:t>
        <a:bodyPr/>
        <a:lstStyle/>
        <a:p>
          <a:endParaRPr lang="en-US"/>
        </a:p>
      </dgm:t>
    </dgm:pt>
    <dgm:pt modelId="{BDA7FDB8-8FE2-43C4-9752-9B7BA2AD3704}">
      <dgm:prSet/>
      <dgm:spPr/>
      <dgm:t>
        <a:bodyPr/>
        <a:lstStyle/>
        <a:p>
          <a:pPr>
            <a:defRPr cap="all"/>
          </a:pPr>
          <a:r>
            <a:rPr lang="en-US" b="1"/>
            <a:t>It’s required!</a:t>
          </a:r>
          <a:endParaRPr lang="en-US"/>
        </a:p>
      </dgm:t>
    </dgm:pt>
    <dgm:pt modelId="{4B124E28-2D42-4E8C-9C91-6C7D472DE21F}" type="parTrans" cxnId="{33D31E68-A068-4D72-9358-0C64A3906197}">
      <dgm:prSet/>
      <dgm:spPr/>
      <dgm:t>
        <a:bodyPr/>
        <a:lstStyle/>
        <a:p>
          <a:endParaRPr lang="en-US"/>
        </a:p>
      </dgm:t>
    </dgm:pt>
    <dgm:pt modelId="{19918203-F9DF-48B8-B00F-87BD9545C88F}" type="sibTrans" cxnId="{33D31E68-A068-4D72-9358-0C64A3906197}">
      <dgm:prSet/>
      <dgm:spPr/>
      <dgm:t>
        <a:bodyPr/>
        <a:lstStyle/>
        <a:p>
          <a:endParaRPr lang="en-US"/>
        </a:p>
      </dgm:t>
    </dgm:pt>
    <dgm:pt modelId="{9B4513DF-1D68-4AA5-81E3-11430FB2803A}" type="pres">
      <dgm:prSet presAssocID="{605E6042-50D3-4C22-A175-05FAD86DBD02}" presName="root" presStyleCnt="0">
        <dgm:presLayoutVars>
          <dgm:dir/>
          <dgm:resizeHandles val="exact"/>
        </dgm:presLayoutVars>
      </dgm:prSet>
      <dgm:spPr/>
    </dgm:pt>
    <dgm:pt modelId="{23C7CE5D-DFC1-4CB7-90B3-F4005BEEDD8B}" type="pres">
      <dgm:prSet presAssocID="{16B953C8-BBC6-4827-AE4B-C5A4E79CC370}" presName="compNode" presStyleCnt="0"/>
      <dgm:spPr/>
    </dgm:pt>
    <dgm:pt modelId="{99AD752E-8EF3-41F2-80B6-439A0AB20840}" type="pres">
      <dgm:prSet presAssocID="{16B953C8-BBC6-4827-AE4B-C5A4E79CC370}" presName="iconBgRect" presStyleLbl="bgShp" presStyleIdx="0" presStyleCnt="4"/>
      <dgm:spPr/>
    </dgm:pt>
    <dgm:pt modelId="{E188AE0C-9BC6-4FC0-A795-822F6DABC624}" type="pres">
      <dgm:prSet presAssocID="{16B953C8-BBC6-4827-AE4B-C5A4E79CC37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lter"/>
        </a:ext>
      </dgm:extLst>
    </dgm:pt>
    <dgm:pt modelId="{BE2B949C-8A06-4EA2-BAC3-BD3B467FA42A}" type="pres">
      <dgm:prSet presAssocID="{16B953C8-BBC6-4827-AE4B-C5A4E79CC370}" presName="spaceRect" presStyleCnt="0"/>
      <dgm:spPr/>
    </dgm:pt>
    <dgm:pt modelId="{9EA9FE51-D88A-4A7A-B164-2C84CEB1F753}" type="pres">
      <dgm:prSet presAssocID="{16B953C8-BBC6-4827-AE4B-C5A4E79CC370}" presName="textRect" presStyleLbl="revTx" presStyleIdx="0" presStyleCnt="4">
        <dgm:presLayoutVars>
          <dgm:chMax val="1"/>
          <dgm:chPref val="1"/>
        </dgm:presLayoutVars>
      </dgm:prSet>
      <dgm:spPr/>
    </dgm:pt>
    <dgm:pt modelId="{E13F67D5-71FB-4BD9-BB77-27AA9082E816}" type="pres">
      <dgm:prSet presAssocID="{BE7E5EF6-409E-46BA-BB05-294633876B0E}" presName="sibTrans" presStyleCnt="0"/>
      <dgm:spPr/>
    </dgm:pt>
    <dgm:pt modelId="{0998B486-4DC6-4D39-B886-2BBDCCD5F402}" type="pres">
      <dgm:prSet presAssocID="{B58EC75C-B830-4DD5-A269-5A6ABE3942B1}" presName="compNode" presStyleCnt="0"/>
      <dgm:spPr/>
    </dgm:pt>
    <dgm:pt modelId="{07E4F287-26D5-4425-9F28-3F7A234B14F3}" type="pres">
      <dgm:prSet presAssocID="{B58EC75C-B830-4DD5-A269-5A6ABE3942B1}" presName="iconBgRect" presStyleLbl="bgShp" presStyleIdx="1" presStyleCnt="4"/>
      <dgm:spPr/>
    </dgm:pt>
    <dgm:pt modelId="{06307919-78F7-416C-94E3-50672DD4AA95}" type="pres">
      <dgm:prSet presAssocID="{B58EC75C-B830-4DD5-A269-5A6ABE3942B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gaphone"/>
        </a:ext>
      </dgm:extLst>
    </dgm:pt>
    <dgm:pt modelId="{B28718BB-26E0-4B63-B364-D23C68635C96}" type="pres">
      <dgm:prSet presAssocID="{B58EC75C-B830-4DD5-A269-5A6ABE3942B1}" presName="spaceRect" presStyleCnt="0"/>
      <dgm:spPr/>
    </dgm:pt>
    <dgm:pt modelId="{2960D0FA-6353-4653-826B-F9F9107F4C27}" type="pres">
      <dgm:prSet presAssocID="{B58EC75C-B830-4DD5-A269-5A6ABE3942B1}" presName="textRect" presStyleLbl="revTx" presStyleIdx="1" presStyleCnt="4">
        <dgm:presLayoutVars>
          <dgm:chMax val="1"/>
          <dgm:chPref val="1"/>
        </dgm:presLayoutVars>
      </dgm:prSet>
      <dgm:spPr/>
    </dgm:pt>
    <dgm:pt modelId="{146F16E5-D035-4EC4-B7D2-514824CCBE9D}" type="pres">
      <dgm:prSet presAssocID="{940BB056-EB03-4856-9213-5BBFABA05B14}" presName="sibTrans" presStyleCnt="0"/>
      <dgm:spPr/>
    </dgm:pt>
    <dgm:pt modelId="{16ADE5A3-8998-4559-B287-72AFA238AF53}" type="pres">
      <dgm:prSet presAssocID="{7663BC67-F8E0-4BA2-9C39-C12A02B07B6F}" presName="compNode" presStyleCnt="0"/>
      <dgm:spPr/>
    </dgm:pt>
    <dgm:pt modelId="{AA89275F-2075-4280-89FD-BD0720468788}" type="pres">
      <dgm:prSet presAssocID="{7663BC67-F8E0-4BA2-9C39-C12A02B07B6F}" presName="iconBgRect" presStyleLbl="bgShp" presStyleIdx="2" presStyleCnt="4"/>
      <dgm:spPr/>
    </dgm:pt>
    <dgm:pt modelId="{C8C0646E-4AA7-4C3A-A5A1-8B52B2EA40C5}" type="pres">
      <dgm:prSet presAssocID="{7663BC67-F8E0-4BA2-9C39-C12A02B07B6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iggy Bank"/>
        </a:ext>
      </dgm:extLst>
    </dgm:pt>
    <dgm:pt modelId="{320D1869-699B-4949-B90A-BF256CA1B710}" type="pres">
      <dgm:prSet presAssocID="{7663BC67-F8E0-4BA2-9C39-C12A02B07B6F}" presName="spaceRect" presStyleCnt="0"/>
      <dgm:spPr/>
    </dgm:pt>
    <dgm:pt modelId="{A3C6BF04-3D7F-45C2-9C0C-3B14207DB48E}" type="pres">
      <dgm:prSet presAssocID="{7663BC67-F8E0-4BA2-9C39-C12A02B07B6F}" presName="textRect" presStyleLbl="revTx" presStyleIdx="2" presStyleCnt="4">
        <dgm:presLayoutVars>
          <dgm:chMax val="1"/>
          <dgm:chPref val="1"/>
        </dgm:presLayoutVars>
      </dgm:prSet>
      <dgm:spPr/>
    </dgm:pt>
    <dgm:pt modelId="{A18F862B-CC3E-44C1-80EC-4432307856F5}" type="pres">
      <dgm:prSet presAssocID="{5E30333F-374A-4D6F-B72B-DBC1F3E8BC63}" presName="sibTrans" presStyleCnt="0"/>
      <dgm:spPr/>
    </dgm:pt>
    <dgm:pt modelId="{A5A78E17-E419-4C42-805C-290764544CF6}" type="pres">
      <dgm:prSet presAssocID="{BDA7FDB8-8FE2-43C4-9752-9B7BA2AD3704}" presName="compNode" presStyleCnt="0"/>
      <dgm:spPr/>
    </dgm:pt>
    <dgm:pt modelId="{9A6F1955-EB7C-4AB1-B30D-C6487E699815}" type="pres">
      <dgm:prSet presAssocID="{BDA7FDB8-8FE2-43C4-9752-9B7BA2AD3704}" presName="iconBgRect" presStyleLbl="bgShp" presStyleIdx="3" presStyleCnt="4"/>
      <dgm:spPr/>
    </dgm:pt>
    <dgm:pt modelId="{A34962E1-4CC4-4506-809E-4C0FC837F2A6}" type="pres">
      <dgm:prSet presAssocID="{BDA7FDB8-8FE2-43C4-9752-9B7BA2AD370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heckmark with solid fill"/>
        </a:ext>
      </dgm:extLst>
    </dgm:pt>
    <dgm:pt modelId="{F5E11B02-2AB9-44EB-9313-096C904FC16F}" type="pres">
      <dgm:prSet presAssocID="{BDA7FDB8-8FE2-43C4-9752-9B7BA2AD3704}" presName="spaceRect" presStyleCnt="0"/>
      <dgm:spPr/>
    </dgm:pt>
    <dgm:pt modelId="{0F7BA3EE-D48C-4FF1-9D2E-8A44EF42CA0B}" type="pres">
      <dgm:prSet presAssocID="{BDA7FDB8-8FE2-43C4-9752-9B7BA2AD3704}" presName="textRect" presStyleLbl="revTx" presStyleIdx="3" presStyleCnt="4">
        <dgm:presLayoutVars>
          <dgm:chMax val="1"/>
          <dgm:chPref val="1"/>
        </dgm:presLayoutVars>
      </dgm:prSet>
      <dgm:spPr/>
    </dgm:pt>
  </dgm:ptLst>
  <dgm:cxnLst>
    <dgm:cxn modelId="{5123C704-5238-4878-88BD-FA33037E10AF}" type="presOf" srcId="{7663BC67-F8E0-4BA2-9C39-C12A02B07B6F}" destId="{A3C6BF04-3D7F-45C2-9C0C-3B14207DB48E}" srcOrd="0" destOrd="0" presId="urn:microsoft.com/office/officeart/2018/5/layout/IconCircleLabelList"/>
    <dgm:cxn modelId="{2B21C735-B0F1-4B58-8310-CDA32A3E2446}" type="presOf" srcId="{605E6042-50D3-4C22-A175-05FAD86DBD02}" destId="{9B4513DF-1D68-4AA5-81E3-11430FB2803A}" srcOrd="0" destOrd="0" presId="urn:microsoft.com/office/officeart/2018/5/layout/IconCircleLabelList"/>
    <dgm:cxn modelId="{33D31E68-A068-4D72-9358-0C64A3906197}" srcId="{605E6042-50D3-4C22-A175-05FAD86DBD02}" destId="{BDA7FDB8-8FE2-43C4-9752-9B7BA2AD3704}" srcOrd="3" destOrd="0" parTransId="{4B124E28-2D42-4E8C-9C91-6C7D472DE21F}" sibTransId="{19918203-F9DF-48B8-B00F-87BD9545C88F}"/>
    <dgm:cxn modelId="{9607B84F-7528-4682-A82C-5C55978F4985}" type="presOf" srcId="{BDA7FDB8-8FE2-43C4-9752-9B7BA2AD3704}" destId="{0F7BA3EE-D48C-4FF1-9D2E-8A44EF42CA0B}" srcOrd="0" destOrd="0" presId="urn:microsoft.com/office/officeart/2018/5/layout/IconCircleLabelList"/>
    <dgm:cxn modelId="{6D2298A6-7D20-4779-A651-C492DD7463EF}" srcId="{605E6042-50D3-4C22-A175-05FAD86DBD02}" destId="{7663BC67-F8E0-4BA2-9C39-C12A02B07B6F}" srcOrd="2" destOrd="0" parTransId="{9805B29C-F880-4B11-826F-8C758345159A}" sibTransId="{5E30333F-374A-4D6F-B72B-DBC1F3E8BC63}"/>
    <dgm:cxn modelId="{3B2BCBA8-BCCD-41C9-B6B8-937010E9FAEE}" srcId="{605E6042-50D3-4C22-A175-05FAD86DBD02}" destId="{16B953C8-BBC6-4827-AE4B-C5A4E79CC370}" srcOrd="0" destOrd="0" parTransId="{8F4DD92A-5809-48F7-B7CB-1C4AE57A7476}" sibTransId="{BE7E5EF6-409E-46BA-BB05-294633876B0E}"/>
    <dgm:cxn modelId="{C2249AAA-93D9-4AC3-BC59-AA106383AB07}" srcId="{605E6042-50D3-4C22-A175-05FAD86DBD02}" destId="{B58EC75C-B830-4DD5-A269-5A6ABE3942B1}" srcOrd="1" destOrd="0" parTransId="{BF83A05D-DA40-4C3A-A870-B44511782F66}" sibTransId="{940BB056-EB03-4856-9213-5BBFABA05B14}"/>
    <dgm:cxn modelId="{9581EBC2-F27C-4FBF-8B87-607ADFEDCB12}" type="presOf" srcId="{16B953C8-BBC6-4827-AE4B-C5A4E79CC370}" destId="{9EA9FE51-D88A-4A7A-B164-2C84CEB1F753}" srcOrd="0" destOrd="0" presId="urn:microsoft.com/office/officeart/2018/5/layout/IconCircleLabelList"/>
    <dgm:cxn modelId="{4CDE8BDC-E2DB-4420-BB3A-EE392F7F6459}" type="presOf" srcId="{B58EC75C-B830-4DD5-A269-5A6ABE3942B1}" destId="{2960D0FA-6353-4653-826B-F9F9107F4C27}" srcOrd="0" destOrd="0" presId="urn:microsoft.com/office/officeart/2018/5/layout/IconCircleLabelList"/>
    <dgm:cxn modelId="{5053EE1A-A91D-4F36-B9D4-83C2233B4ED2}" type="presParOf" srcId="{9B4513DF-1D68-4AA5-81E3-11430FB2803A}" destId="{23C7CE5D-DFC1-4CB7-90B3-F4005BEEDD8B}" srcOrd="0" destOrd="0" presId="urn:microsoft.com/office/officeart/2018/5/layout/IconCircleLabelList"/>
    <dgm:cxn modelId="{0E078B5A-AB96-4BBB-9E82-8C4B539AE688}" type="presParOf" srcId="{23C7CE5D-DFC1-4CB7-90B3-F4005BEEDD8B}" destId="{99AD752E-8EF3-41F2-80B6-439A0AB20840}" srcOrd="0" destOrd="0" presId="urn:microsoft.com/office/officeart/2018/5/layout/IconCircleLabelList"/>
    <dgm:cxn modelId="{702FBC0E-85CA-4BD8-B347-DCA2AA8A9B24}" type="presParOf" srcId="{23C7CE5D-DFC1-4CB7-90B3-F4005BEEDD8B}" destId="{E188AE0C-9BC6-4FC0-A795-822F6DABC624}" srcOrd="1" destOrd="0" presId="urn:microsoft.com/office/officeart/2018/5/layout/IconCircleLabelList"/>
    <dgm:cxn modelId="{97380210-6992-4239-A2FB-4ABA2468BC2E}" type="presParOf" srcId="{23C7CE5D-DFC1-4CB7-90B3-F4005BEEDD8B}" destId="{BE2B949C-8A06-4EA2-BAC3-BD3B467FA42A}" srcOrd="2" destOrd="0" presId="urn:microsoft.com/office/officeart/2018/5/layout/IconCircleLabelList"/>
    <dgm:cxn modelId="{907338CA-66E1-4A7D-A7A0-9722AAD92859}" type="presParOf" srcId="{23C7CE5D-DFC1-4CB7-90B3-F4005BEEDD8B}" destId="{9EA9FE51-D88A-4A7A-B164-2C84CEB1F753}" srcOrd="3" destOrd="0" presId="urn:microsoft.com/office/officeart/2018/5/layout/IconCircleLabelList"/>
    <dgm:cxn modelId="{3C178113-D2BD-497D-9007-C2B371D6F1F8}" type="presParOf" srcId="{9B4513DF-1D68-4AA5-81E3-11430FB2803A}" destId="{E13F67D5-71FB-4BD9-BB77-27AA9082E816}" srcOrd="1" destOrd="0" presId="urn:microsoft.com/office/officeart/2018/5/layout/IconCircleLabelList"/>
    <dgm:cxn modelId="{99298860-29FF-4F98-985C-36762522D664}" type="presParOf" srcId="{9B4513DF-1D68-4AA5-81E3-11430FB2803A}" destId="{0998B486-4DC6-4D39-B886-2BBDCCD5F402}" srcOrd="2" destOrd="0" presId="urn:microsoft.com/office/officeart/2018/5/layout/IconCircleLabelList"/>
    <dgm:cxn modelId="{EF092E26-0605-4220-8C6E-F2F4695459D7}" type="presParOf" srcId="{0998B486-4DC6-4D39-B886-2BBDCCD5F402}" destId="{07E4F287-26D5-4425-9F28-3F7A234B14F3}" srcOrd="0" destOrd="0" presId="urn:microsoft.com/office/officeart/2018/5/layout/IconCircleLabelList"/>
    <dgm:cxn modelId="{2963F2FE-4055-4E26-B4A7-7E1F0D597B8D}" type="presParOf" srcId="{0998B486-4DC6-4D39-B886-2BBDCCD5F402}" destId="{06307919-78F7-416C-94E3-50672DD4AA95}" srcOrd="1" destOrd="0" presId="urn:microsoft.com/office/officeart/2018/5/layout/IconCircleLabelList"/>
    <dgm:cxn modelId="{33C5D5EB-B985-4ADF-A857-137DB86772C1}" type="presParOf" srcId="{0998B486-4DC6-4D39-B886-2BBDCCD5F402}" destId="{B28718BB-26E0-4B63-B364-D23C68635C96}" srcOrd="2" destOrd="0" presId="urn:microsoft.com/office/officeart/2018/5/layout/IconCircleLabelList"/>
    <dgm:cxn modelId="{FAD3108F-1A67-4D69-AC07-3713D95AC6DE}" type="presParOf" srcId="{0998B486-4DC6-4D39-B886-2BBDCCD5F402}" destId="{2960D0FA-6353-4653-826B-F9F9107F4C27}" srcOrd="3" destOrd="0" presId="urn:microsoft.com/office/officeart/2018/5/layout/IconCircleLabelList"/>
    <dgm:cxn modelId="{416CB0CE-6BD4-4A40-8D98-3B4443B6E608}" type="presParOf" srcId="{9B4513DF-1D68-4AA5-81E3-11430FB2803A}" destId="{146F16E5-D035-4EC4-B7D2-514824CCBE9D}" srcOrd="3" destOrd="0" presId="urn:microsoft.com/office/officeart/2018/5/layout/IconCircleLabelList"/>
    <dgm:cxn modelId="{0A4FAF7E-1A61-44B8-9793-D948DEE9E5E4}" type="presParOf" srcId="{9B4513DF-1D68-4AA5-81E3-11430FB2803A}" destId="{16ADE5A3-8998-4559-B287-72AFA238AF53}" srcOrd="4" destOrd="0" presId="urn:microsoft.com/office/officeart/2018/5/layout/IconCircleLabelList"/>
    <dgm:cxn modelId="{E11E8445-E71F-4630-A445-DE9048D59670}" type="presParOf" srcId="{16ADE5A3-8998-4559-B287-72AFA238AF53}" destId="{AA89275F-2075-4280-89FD-BD0720468788}" srcOrd="0" destOrd="0" presId="urn:microsoft.com/office/officeart/2018/5/layout/IconCircleLabelList"/>
    <dgm:cxn modelId="{9E186F32-8DE4-4C7A-AD21-977EC7D886AF}" type="presParOf" srcId="{16ADE5A3-8998-4559-B287-72AFA238AF53}" destId="{C8C0646E-4AA7-4C3A-A5A1-8B52B2EA40C5}" srcOrd="1" destOrd="0" presId="urn:microsoft.com/office/officeart/2018/5/layout/IconCircleLabelList"/>
    <dgm:cxn modelId="{580CED60-966E-4801-971D-BAFF53904008}" type="presParOf" srcId="{16ADE5A3-8998-4559-B287-72AFA238AF53}" destId="{320D1869-699B-4949-B90A-BF256CA1B710}" srcOrd="2" destOrd="0" presId="urn:microsoft.com/office/officeart/2018/5/layout/IconCircleLabelList"/>
    <dgm:cxn modelId="{D4905710-6F7A-41E1-9E6C-DF39E0BAD1AE}" type="presParOf" srcId="{16ADE5A3-8998-4559-B287-72AFA238AF53}" destId="{A3C6BF04-3D7F-45C2-9C0C-3B14207DB48E}" srcOrd="3" destOrd="0" presId="urn:microsoft.com/office/officeart/2018/5/layout/IconCircleLabelList"/>
    <dgm:cxn modelId="{7A4D1D2E-4BD1-453F-B066-76D1EA027D01}" type="presParOf" srcId="{9B4513DF-1D68-4AA5-81E3-11430FB2803A}" destId="{A18F862B-CC3E-44C1-80EC-4432307856F5}" srcOrd="5" destOrd="0" presId="urn:microsoft.com/office/officeart/2018/5/layout/IconCircleLabelList"/>
    <dgm:cxn modelId="{00DB63F8-BDF6-42BA-B010-9477EEFF2E11}" type="presParOf" srcId="{9B4513DF-1D68-4AA5-81E3-11430FB2803A}" destId="{A5A78E17-E419-4C42-805C-290764544CF6}" srcOrd="6" destOrd="0" presId="urn:microsoft.com/office/officeart/2018/5/layout/IconCircleLabelList"/>
    <dgm:cxn modelId="{A44FCE96-58A2-44BF-B2BC-65001D008142}" type="presParOf" srcId="{A5A78E17-E419-4C42-805C-290764544CF6}" destId="{9A6F1955-EB7C-4AB1-B30D-C6487E699815}" srcOrd="0" destOrd="0" presId="urn:microsoft.com/office/officeart/2018/5/layout/IconCircleLabelList"/>
    <dgm:cxn modelId="{BBCC554E-D1C8-4CD2-81C5-0E460E689418}" type="presParOf" srcId="{A5A78E17-E419-4C42-805C-290764544CF6}" destId="{A34962E1-4CC4-4506-809E-4C0FC837F2A6}" srcOrd="1" destOrd="0" presId="urn:microsoft.com/office/officeart/2018/5/layout/IconCircleLabelList"/>
    <dgm:cxn modelId="{896694CA-F426-4E5B-BE82-36291D3F80AC}" type="presParOf" srcId="{A5A78E17-E419-4C42-805C-290764544CF6}" destId="{F5E11B02-2AB9-44EB-9313-096C904FC16F}" srcOrd="2" destOrd="0" presId="urn:microsoft.com/office/officeart/2018/5/layout/IconCircleLabelList"/>
    <dgm:cxn modelId="{4E4CC33E-C11F-42EB-B9A2-F42CA7F91B6F}" type="presParOf" srcId="{A5A78E17-E419-4C42-805C-290764544CF6}" destId="{0F7BA3EE-D48C-4FF1-9D2E-8A44EF42CA0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9548AC-414C-4FD1-A243-058BBF840397}"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9B2E537A-66C8-41B0-98A0-BB58557C0869}">
      <dgm:prSet/>
      <dgm:spPr/>
      <dgm:t>
        <a:bodyPr/>
        <a:lstStyle/>
        <a:p>
          <a:r>
            <a:rPr lang="en-US"/>
            <a:t>Emergency Shelters and Transitional Housing projects: </a:t>
          </a:r>
        </a:p>
      </dgm:t>
    </dgm:pt>
    <dgm:pt modelId="{56D875CF-25AB-4364-AA69-D9A9C9D77BCA}" type="parTrans" cxnId="{347D7631-E197-4B49-A48B-203177BA3426}">
      <dgm:prSet/>
      <dgm:spPr/>
      <dgm:t>
        <a:bodyPr/>
        <a:lstStyle/>
        <a:p>
          <a:endParaRPr lang="en-US"/>
        </a:p>
      </dgm:t>
    </dgm:pt>
    <dgm:pt modelId="{248A119D-F5FB-47F8-88F5-91214B21D9E8}" type="sibTrans" cxnId="{347D7631-E197-4B49-A48B-203177BA3426}">
      <dgm:prSet/>
      <dgm:spPr/>
      <dgm:t>
        <a:bodyPr/>
        <a:lstStyle/>
        <a:p>
          <a:endParaRPr lang="en-US"/>
        </a:p>
      </dgm:t>
    </dgm:pt>
    <dgm:pt modelId="{1B7475BF-8D03-4D92-9BCB-CEC737CD8D2E}">
      <dgm:prSet custT="1"/>
      <dgm:spPr/>
      <dgm:t>
        <a:bodyPr/>
        <a:lstStyle/>
        <a:p>
          <a:r>
            <a:rPr lang="en-US" sz="1800"/>
            <a:t>Add surveys for everyone sleeping under your roof (physical building or the hotel/motel you paid for) on PIT night</a:t>
          </a:r>
        </a:p>
      </dgm:t>
    </dgm:pt>
    <dgm:pt modelId="{FD07BE02-7DC2-4349-B87D-CE41124BA240}" type="parTrans" cxnId="{65A0526C-D8E3-4F77-9089-D3237E0B721F}">
      <dgm:prSet/>
      <dgm:spPr/>
      <dgm:t>
        <a:bodyPr/>
        <a:lstStyle/>
        <a:p>
          <a:endParaRPr lang="en-US"/>
        </a:p>
      </dgm:t>
    </dgm:pt>
    <dgm:pt modelId="{FBEB4644-E2D8-456F-9E05-C0C33639A4AB}" type="sibTrans" cxnId="{65A0526C-D8E3-4F77-9089-D3237E0B721F}">
      <dgm:prSet/>
      <dgm:spPr/>
      <dgm:t>
        <a:bodyPr/>
        <a:lstStyle/>
        <a:p>
          <a:endParaRPr lang="en-US"/>
        </a:p>
      </dgm:t>
    </dgm:pt>
    <dgm:pt modelId="{A060EB77-2D20-4E37-AE5A-154284F2383B}">
      <dgm:prSet/>
      <dgm:spPr/>
      <dgm:t>
        <a:bodyPr/>
        <a:lstStyle/>
        <a:p>
          <a:r>
            <a:rPr lang="en-US"/>
            <a:t>Rapid Re-Housing, Permanent Supportive Housing, or Other Permanent Housing projects: </a:t>
          </a:r>
        </a:p>
      </dgm:t>
    </dgm:pt>
    <dgm:pt modelId="{0CB8AEED-1A6E-4557-BFAE-A22E50370543}" type="parTrans" cxnId="{531A4D7C-AB71-4679-90B3-8CCD30130B5C}">
      <dgm:prSet/>
      <dgm:spPr/>
      <dgm:t>
        <a:bodyPr/>
        <a:lstStyle/>
        <a:p>
          <a:endParaRPr lang="en-US"/>
        </a:p>
      </dgm:t>
    </dgm:pt>
    <dgm:pt modelId="{CBDA5218-CDF2-4F82-972D-8B9EE1E91DD2}" type="sibTrans" cxnId="{531A4D7C-AB71-4679-90B3-8CCD30130B5C}">
      <dgm:prSet/>
      <dgm:spPr/>
      <dgm:t>
        <a:bodyPr/>
        <a:lstStyle/>
        <a:p>
          <a:endParaRPr lang="en-US"/>
        </a:p>
      </dgm:t>
    </dgm:pt>
    <dgm:pt modelId="{565AEE14-6D37-4504-AB32-1DCB447DE77E}">
      <dgm:prSet custT="1"/>
      <dgm:spPr/>
      <dgm:t>
        <a:bodyPr/>
        <a:lstStyle/>
        <a:p>
          <a:r>
            <a:rPr lang="en-US" sz="1800"/>
            <a:t>Add surveys for everyone sleeping in a permanent housing unit on PIT night (and still enrolled)</a:t>
          </a:r>
        </a:p>
      </dgm:t>
    </dgm:pt>
    <dgm:pt modelId="{BE345402-35FF-499B-B872-6D9DDF91ECA3}" type="parTrans" cxnId="{56122AD9-C321-400A-A0A5-90BAD954BABF}">
      <dgm:prSet/>
      <dgm:spPr/>
      <dgm:t>
        <a:bodyPr/>
        <a:lstStyle/>
        <a:p>
          <a:endParaRPr lang="en-US"/>
        </a:p>
      </dgm:t>
    </dgm:pt>
    <dgm:pt modelId="{58F6DCC6-14F8-4E19-A506-40DA7F2E9E33}" type="sibTrans" cxnId="{56122AD9-C321-400A-A0A5-90BAD954BABF}">
      <dgm:prSet/>
      <dgm:spPr/>
      <dgm:t>
        <a:bodyPr/>
        <a:lstStyle/>
        <a:p>
          <a:endParaRPr lang="en-US"/>
        </a:p>
      </dgm:t>
    </dgm:pt>
    <dgm:pt modelId="{B78317F4-A954-45F1-996E-BFD7404E318D}" type="pres">
      <dgm:prSet presAssocID="{9B9548AC-414C-4FD1-A243-058BBF840397}" presName="Name0" presStyleCnt="0">
        <dgm:presLayoutVars>
          <dgm:dir/>
          <dgm:animLvl val="lvl"/>
          <dgm:resizeHandles val="exact"/>
        </dgm:presLayoutVars>
      </dgm:prSet>
      <dgm:spPr/>
    </dgm:pt>
    <dgm:pt modelId="{679EBAA7-9C94-4FC9-899E-C8D61D1CF775}" type="pres">
      <dgm:prSet presAssocID="{9B2E537A-66C8-41B0-98A0-BB58557C0869}" presName="composite" presStyleCnt="0"/>
      <dgm:spPr/>
    </dgm:pt>
    <dgm:pt modelId="{1BA83C89-EAEE-42C5-BED0-85D290FF8ED1}" type="pres">
      <dgm:prSet presAssocID="{9B2E537A-66C8-41B0-98A0-BB58557C0869}" presName="parTx" presStyleLbl="alignNode1" presStyleIdx="0" presStyleCnt="2">
        <dgm:presLayoutVars>
          <dgm:chMax val="0"/>
          <dgm:chPref val="0"/>
          <dgm:bulletEnabled val="1"/>
        </dgm:presLayoutVars>
      </dgm:prSet>
      <dgm:spPr/>
    </dgm:pt>
    <dgm:pt modelId="{4F64CE6A-00E5-4994-9271-F211D16BD8AA}" type="pres">
      <dgm:prSet presAssocID="{9B2E537A-66C8-41B0-98A0-BB58557C0869}" presName="desTx" presStyleLbl="alignAccFollowNode1" presStyleIdx="0" presStyleCnt="2">
        <dgm:presLayoutVars>
          <dgm:bulletEnabled val="1"/>
        </dgm:presLayoutVars>
      </dgm:prSet>
      <dgm:spPr/>
    </dgm:pt>
    <dgm:pt modelId="{C45F3045-7E55-4373-BB82-CE28B52BC0A7}" type="pres">
      <dgm:prSet presAssocID="{248A119D-F5FB-47F8-88F5-91214B21D9E8}" presName="space" presStyleCnt="0"/>
      <dgm:spPr/>
    </dgm:pt>
    <dgm:pt modelId="{E9B27CCC-8E91-437E-9CF7-76EF924E11A5}" type="pres">
      <dgm:prSet presAssocID="{A060EB77-2D20-4E37-AE5A-154284F2383B}" presName="composite" presStyleCnt="0"/>
      <dgm:spPr/>
    </dgm:pt>
    <dgm:pt modelId="{0BDA4557-422D-4290-8775-BFDF06C07560}" type="pres">
      <dgm:prSet presAssocID="{A060EB77-2D20-4E37-AE5A-154284F2383B}" presName="parTx" presStyleLbl="alignNode1" presStyleIdx="1" presStyleCnt="2">
        <dgm:presLayoutVars>
          <dgm:chMax val="0"/>
          <dgm:chPref val="0"/>
          <dgm:bulletEnabled val="1"/>
        </dgm:presLayoutVars>
      </dgm:prSet>
      <dgm:spPr/>
    </dgm:pt>
    <dgm:pt modelId="{2B20DC11-13F5-4196-BCCD-C17D15B1E44C}" type="pres">
      <dgm:prSet presAssocID="{A060EB77-2D20-4E37-AE5A-154284F2383B}" presName="desTx" presStyleLbl="alignAccFollowNode1" presStyleIdx="1" presStyleCnt="2">
        <dgm:presLayoutVars>
          <dgm:bulletEnabled val="1"/>
        </dgm:presLayoutVars>
      </dgm:prSet>
      <dgm:spPr/>
    </dgm:pt>
  </dgm:ptLst>
  <dgm:cxnLst>
    <dgm:cxn modelId="{BA179825-EE3D-4D1F-8591-E7A247ABDC88}" type="presOf" srcId="{1B7475BF-8D03-4D92-9BCB-CEC737CD8D2E}" destId="{4F64CE6A-00E5-4994-9271-F211D16BD8AA}" srcOrd="0" destOrd="0" presId="urn:microsoft.com/office/officeart/2005/8/layout/hList1"/>
    <dgm:cxn modelId="{347D7631-E197-4B49-A48B-203177BA3426}" srcId="{9B9548AC-414C-4FD1-A243-058BBF840397}" destId="{9B2E537A-66C8-41B0-98A0-BB58557C0869}" srcOrd="0" destOrd="0" parTransId="{56D875CF-25AB-4364-AA69-D9A9C9D77BCA}" sibTransId="{248A119D-F5FB-47F8-88F5-91214B21D9E8}"/>
    <dgm:cxn modelId="{65A0526C-D8E3-4F77-9089-D3237E0B721F}" srcId="{9B2E537A-66C8-41B0-98A0-BB58557C0869}" destId="{1B7475BF-8D03-4D92-9BCB-CEC737CD8D2E}" srcOrd="0" destOrd="0" parTransId="{FD07BE02-7DC2-4349-B87D-CE41124BA240}" sibTransId="{FBEB4644-E2D8-456F-9E05-C0C33639A4AB}"/>
    <dgm:cxn modelId="{B6FEF151-D944-448F-A74F-1F8D527F1C26}" type="presOf" srcId="{565AEE14-6D37-4504-AB32-1DCB447DE77E}" destId="{2B20DC11-13F5-4196-BCCD-C17D15B1E44C}" srcOrd="0" destOrd="0" presId="urn:microsoft.com/office/officeart/2005/8/layout/hList1"/>
    <dgm:cxn modelId="{531A4D7C-AB71-4679-90B3-8CCD30130B5C}" srcId="{9B9548AC-414C-4FD1-A243-058BBF840397}" destId="{A060EB77-2D20-4E37-AE5A-154284F2383B}" srcOrd="1" destOrd="0" parTransId="{0CB8AEED-1A6E-4557-BFAE-A22E50370543}" sibTransId="{CBDA5218-CDF2-4F82-972D-8B9EE1E91DD2}"/>
    <dgm:cxn modelId="{56122AD9-C321-400A-A0A5-90BAD954BABF}" srcId="{A060EB77-2D20-4E37-AE5A-154284F2383B}" destId="{565AEE14-6D37-4504-AB32-1DCB447DE77E}" srcOrd="0" destOrd="0" parTransId="{BE345402-35FF-499B-B872-6D9DDF91ECA3}" sibTransId="{58F6DCC6-14F8-4E19-A506-40DA7F2E9E33}"/>
    <dgm:cxn modelId="{9DCA73DA-18FD-4378-9ACE-A78D166576E4}" type="presOf" srcId="{A060EB77-2D20-4E37-AE5A-154284F2383B}" destId="{0BDA4557-422D-4290-8775-BFDF06C07560}" srcOrd="0" destOrd="0" presId="urn:microsoft.com/office/officeart/2005/8/layout/hList1"/>
    <dgm:cxn modelId="{BCFEC8E5-27B3-42F2-9896-DF2527C9D096}" type="presOf" srcId="{9B2E537A-66C8-41B0-98A0-BB58557C0869}" destId="{1BA83C89-EAEE-42C5-BED0-85D290FF8ED1}" srcOrd="0" destOrd="0" presId="urn:microsoft.com/office/officeart/2005/8/layout/hList1"/>
    <dgm:cxn modelId="{B97A30FC-F699-4CD5-A98F-5BA0F4463EE1}" type="presOf" srcId="{9B9548AC-414C-4FD1-A243-058BBF840397}" destId="{B78317F4-A954-45F1-996E-BFD7404E318D}" srcOrd="0" destOrd="0" presId="urn:microsoft.com/office/officeart/2005/8/layout/hList1"/>
    <dgm:cxn modelId="{0B0A2290-B81E-4859-83C0-4C905866EB14}" type="presParOf" srcId="{B78317F4-A954-45F1-996E-BFD7404E318D}" destId="{679EBAA7-9C94-4FC9-899E-C8D61D1CF775}" srcOrd="0" destOrd="0" presId="urn:microsoft.com/office/officeart/2005/8/layout/hList1"/>
    <dgm:cxn modelId="{CDC4AEAE-939D-4DC3-8914-19B75AA869EB}" type="presParOf" srcId="{679EBAA7-9C94-4FC9-899E-C8D61D1CF775}" destId="{1BA83C89-EAEE-42C5-BED0-85D290FF8ED1}" srcOrd="0" destOrd="0" presId="urn:microsoft.com/office/officeart/2005/8/layout/hList1"/>
    <dgm:cxn modelId="{74368A1E-969E-4464-9EDF-F3657E17208F}" type="presParOf" srcId="{679EBAA7-9C94-4FC9-899E-C8D61D1CF775}" destId="{4F64CE6A-00E5-4994-9271-F211D16BD8AA}" srcOrd="1" destOrd="0" presId="urn:microsoft.com/office/officeart/2005/8/layout/hList1"/>
    <dgm:cxn modelId="{3C54CEF8-6177-4B50-9980-53B255B14E2D}" type="presParOf" srcId="{B78317F4-A954-45F1-996E-BFD7404E318D}" destId="{C45F3045-7E55-4373-BB82-CE28B52BC0A7}" srcOrd="1" destOrd="0" presId="urn:microsoft.com/office/officeart/2005/8/layout/hList1"/>
    <dgm:cxn modelId="{7E1EE3E5-3266-462B-9E92-6A089EC8ECBE}" type="presParOf" srcId="{B78317F4-A954-45F1-996E-BFD7404E318D}" destId="{E9B27CCC-8E91-437E-9CF7-76EF924E11A5}" srcOrd="2" destOrd="0" presId="urn:microsoft.com/office/officeart/2005/8/layout/hList1"/>
    <dgm:cxn modelId="{7D8B236A-91E6-4F10-AAB5-A602F1205420}" type="presParOf" srcId="{E9B27CCC-8E91-437E-9CF7-76EF924E11A5}" destId="{0BDA4557-422D-4290-8775-BFDF06C07560}" srcOrd="0" destOrd="0" presId="urn:microsoft.com/office/officeart/2005/8/layout/hList1"/>
    <dgm:cxn modelId="{71358621-713D-465F-AF1C-B97AE716C798}" type="presParOf" srcId="{E9B27CCC-8E91-437E-9CF7-76EF924E11A5}" destId="{2B20DC11-13F5-4196-BCCD-C17D15B1E44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FF50FD-D39A-400C-B0E4-191731D9F287}" type="doc">
      <dgm:prSet loTypeId="urn:microsoft.com/office/officeart/2016/7/layout/AccentHomeChevronProcess" loCatId="timeline" qsTypeId="urn:microsoft.com/office/officeart/2005/8/quickstyle/simple1" qsCatId="simple" csTypeId="urn:microsoft.com/office/officeart/2005/8/colors/accent1_2" csCatId="accent1" phldr="1"/>
      <dgm:spPr/>
      <dgm:t>
        <a:bodyPr/>
        <a:lstStyle/>
        <a:p>
          <a:endParaRPr lang="en-US"/>
        </a:p>
      </dgm:t>
    </dgm:pt>
    <dgm:pt modelId="{9B6149EA-9E49-4C10-B720-7E3F7A6E4288}">
      <dgm:prSet phldrT="[Text]" custT="1"/>
      <dgm:spPr/>
      <dgm:t>
        <a:bodyPr/>
        <a:lstStyle/>
        <a:p>
          <a:r>
            <a:rPr lang="en-US" sz="2400"/>
            <a:t>Prep</a:t>
          </a:r>
        </a:p>
      </dgm:t>
    </dgm:pt>
    <dgm:pt modelId="{45DF9CF7-4B08-48FA-A0CC-45AA9EBB30DE}" type="parTrans" cxnId="{D13A5DF1-7C5E-46C9-98C4-E7A4B4C1BCF2}">
      <dgm:prSet/>
      <dgm:spPr/>
      <dgm:t>
        <a:bodyPr/>
        <a:lstStyle/>
        <a:p>
          <a:endParaRPr lang="en-US"/>
        </a:p>
      </dgm:t>
    </dgm:pt>
    <dgm:pt modelId="{23ABF06A-0ED6-436F-9892-21BA91B0D58E}" type="sibTrans" cxnId="{D13A5DF1-7C5E-46C9-98C4-E7A4B4C1BCF2}">
      <dgm:prSet/>
      <dgm:spPr/>
      <dgm:t>
        <a:bodyPr/>
        <a:lstStyle/>
        <a:p>
          <a:endParaRPr lang="en-US"/>
        </a:p>
      </dgm:t>
    </dgm:pt>
    <dgm:pt modelId="{43D8E9EE-4F35-4ED1-85FE-F9DB8064DAB0}">
      <dgm:prSet phldrT="[Text]" custT="1"/>
      <dgm:spPr/>
      <dgm:t>
        <a:bodyPr/>
        <a:lstStyle/>
        <a:p>
          <a:pPr rtl="0">
            <a:buFont typeface="Arial" panose="020B0604020202020204" pitchFamily="34" charset="0"/>
            <a:buChar char="•"/>
          </a:pPr>
          <a:r>
            <a:rPr lang="en-US" sz="1400" b="1">
              <a:latin typeface="Roboto"/>
            </a:rPr>
            <a:t>December – January 30</a:t>
          </a:r>
          <a:r>
            <a:rPr lang="en-US" sz="1400" b="1" baseline="30000">
              <a:latin typeface="Roboto"/>
            </a:rPr>
            <a:t>th</a:t>
          </a:r>
          <a:r>
            <a:rPr lang="en-US" sz="1400" b="1">
              <a:latin typeface="Roboto"/>
            </a:rPr>
            <a:t> </a:t>
          </a:r>
        </a:p>
        <a:p>
          <a:pPr rtl="0">
            <a:buFont typeface="Arial" panose="020B0604020202020204" pitchFamily="34" charset="0"/>
            <a:buChar char="•"/>
          </a:pPr>
          <a:r>
            <a:rPr lang="en-US" sz="1400">
              <a:latin typeface="Roboto"/>
            </a:rPr>
            <a:t>- Practice with the Counting Us App </a:t>
          </a:r>
          <a:endParaRPr lang="en-US" sz="1400"/>
        </a:p>
      </dgm:t>
    </dgm:pt>
    <dgm:pt modelId="{5C867E63-0B40-4655-B786-A108F1FB9DB1}" type="parTrans" cxnId="{FC646712-CC36-48DD-8B0B-04F23178BBAA}">
      <dgm:prSet/>
      <dgm:spPr/>
      <dgm:t>
        <a:bodyPr/>
        <a:lstStyle/>
        <a:p>
          <a:endParaRPr lang="en-US"/>
        </a:p>
      </dgm:t>
    </dgm:pt>
    <dgm:pt modelId="{FE705459-F8BF-43BB-8C64-45C8A7B39202}" type="sibTrans" cxnId="{FC646712-CC36-48DD-8B0B-04F23178BBAA}">
      <dgm:prSet/>
      <dgm:spPr/>
      <dgm:t>
        <a:bodyPr/>
        <a:lstStyle/>
        <a:p>
          <a:endParaRPr lang="en-US"/>
        </a:p>
      </dgm:t>
    </dgm:pt>
    <dgm:pt modelId="{47E28375-0138-4A51-99B7-BC662B1E1693}">
      <dgm:prSet phldrT="[Text]" custT="1"/>
      <dgm:spPr/>
      <dgm:t>
        <a:bodyPr/>
        <a:lstStyle/>
        <a:p>
          <a:r>
            <a:rPr lang="en-US" sz="2400"/>
            <a:t>Survey</a:t>
          </a:r>
        </a:p>
      </dgm:t>
    </dgm:pt>
    <dgm:pt modelId="{DF325CF2-5CD6-4529-8320-587D43602FCD}" type="parTrans" cxnId="{89801C15-1DE7-40CE-A1DD-94A626356319}">
      <dgm:prSet/>
      <dgm:spPr/>
      <dgm:t>
        <a:bodyPr/>
        <a:lstStyle/>
        <a:p>
          <a:endParaRPr lang="en-US"/>
        </a:p>
      </dgm:t>
    </dgm:pt>
    <dgm:pt modelId="{DD7B7864-39CE-4D07-A48E-5C66B378C796}" type="sibTrans" cxnId="{89801C15-1DE7-40CE-A1DD-94A626356319}">
      <dgm:prSet/>
      <dgm:spPr/>
      <dgm:t>
        <a:bodyPr/>
        <a:lstStyle/>
        <a:p>
          <a:endParaRPr lang="en-US"/>
        </a:p>
      </dgm:t>
    </dgm:pt>
    <dgm:pt modelId="{D02D600C-1DF4-43DD-B969-8CA7D66A7958}">
      <dgm:prSet phldrT="[Text]" custT="1"/>
      <dgm:spPr/>
      <dgm:t>
        <a:bodyPr/>
        <a:lstStyle/>
        <a:p>
          <a:pPr rtl="0">
            <a:buNone/>
          </a:pPr>
          <a:r>
            <a:rPr lang="en-US" sz="1400" b="1">
              <a:latin typeface="Roboto"/>
            </a:rPr>
            <a:t>January 31</a:t>
          </a:r>
          <a:r>
            <a:rPr lang="en-US" sz="1400" b="1" baseline="30000">
              <a:latin typeface="Roboto"/>
            </a:rPr>
            <a:t>st</a:t>
          </a:r>
          <a:r>
            <a:rPr lang="en-US" sz="1400" b="1">
              <a:latin typeface="Roboto"/>
            </a:rPr>
            <a:t> – February 7</a:t>
          </a:r>
          <a:r>
            <a:rPr lang="en-US" sz="1400" b="1" baseline="30000">
              <a:latin typeface="Roboto"/>
            </a:rPr>
            <a:t>th</a:t>
          </a:r>
          <a:r>
            <a:rPr lang="en-US" sz="1400" b="1">
              <a:latin typeface="Roboto"/>
            </a:rPr>
            <a:t> </a:t>
          </a:r>
          <a:endParaRPr lang="en-US" sz="1400">
            <a:latin typeface="Roboto"/>
          </a:endParaRPr>
        </a:p>
        <a:p>
          <a:pPr rtl="0">
            <a:buNone/>
          </a:pPr>
          <a:r>
            <a:rPr lang="en-US" sz="1400">
              <a:latin typeface="Roboto"/>
            </a:rPr>
            <a:t>- Conduct PIT App surveys of clients</a:t>
          </a:r>
          <a:endParaRPr lang="en-US" sz="1400"/>
        </a:p>
      </dgm:t>
    </dgm:pt>
    <dgm:pt modelId="{8AB448D6-845C-49C2-BBEC-F46614006E95}" type="parTrans" cxnId="{AC6A0C96-2ADB-48FA-BC4F-65A31BE556FE}">
      <dgm:prSet/>
      <dgm:spPr/>
      <dgm:t>
        <a:bodyPr/>
        <a:lstStyle/>
        <a:p>
          <a:endParaRPr lang="en-US"/>
        </a:p>
      </dgm:t>
    </dgm:pt>
    <dgm:pt modelId="{EF19F683-BD16-406D-B613-180FB5E65052}" type="sibTrans" cxnId="{AC6A0C96-2ADB-48FA-BC4F-65A31BE556FE}">
      <dgm:prSet/>
      <dgm:spPr/>
      <dgm:t>
        <a:bodyPr/>
        <a:lstStyle/>
        <a:p>
          <a:endParaRPr lang="en-US"/>
        </a:p>
      </dgm:t>
    </dgm:pt>
    <dgm:pt modelId="{BE82529C-48B4-4218-9679-1967F05A534C}">
      <dgm:prSet phldrT="[Text]" custT="1"/>
      <dgm:spPr/>
      <dgm:t>
        <a:bodyPr/>
        <a:lstStyle/>
        <a:p>
          <a:r>
            <a:rPr lang="en-US" sz="2400"/>
            <a:t>Follow-up</a:t>
          </a:r>
        </a:p>
      </dgm:t>
    </dgm:pt>
    <dgm:pt modelId="{96C19AD2-28FB-4A1C-9FB7-A2F27204EBE4}" type="parTrans" cxnId="{245FCF4D-4C1F-4198-A056-6EFBF5928D77}">
      <dgm:prSet/>
      <dgm:spPr/>
      <dgm:t>
        <a:bodyPr/>
        <a:lstStyle/>
        <a:p>
          <a:endParaRPr lang="en-US"/>
        </a:p>
      </dgm:t>
    </dgm:pt>
    <dgm:pt modelId="{4B659159-6336-425C-B1A0-6EF253E66C44}" type="sibTrans" cxnId="{245FCF4D-4C1F-4198-A056-6EFBF5928D77}">
      <dgm:prSet/>
      <dgm:spPr/>
      <dgm:t>
        <a:bodyPr/>
        <a:lstStyle/>
        <a:p>
          <a:endParaRPr lang="en-US"/>
        </a:p>
      </dgm:t>
    </dgm:pt>
    <dgm:pt modelId="{8690F3A6-A9FA-4EC7-A417-D01DF11711A1}">
      <dgm:prSet phldrT="[Text]" custT="1"/>
      <dgm:spPr/>
      <dgm:t>
        <a:bodyPr/>
        <a:lstStyle/>
        <a:p>
          <a:pPr rtl="0">
            <a:buFont typeface="+mj-lt"/>
            <a:buAutoNum type="arabicPeriod"/>
          </a:pPr>
          <a:r>
            <a:rPr lang="en-US" sz="1400" b="1">
              <a:latin typeface="Roboto"/>
            </a:rPr>
            <a:t>February 1</a:t>
          </a:r>
          <a:r>
            <a:rPr lang="en-US" sz="1400" b="1" baseline="30000">
              <a:latin typeface="Roboto"/>
            </a:rPr>
            <a:t>st</a:t>
          </a:r>
          <a:r>
            <a:rPr lang="en-US" sz="1400" b="1">
              <a:latin typeface="Roboto"/>
            </a:rPr>
            <a:t> -21</a:t>
          </a:r>
          <a:r>
            <a:rPr lang="en-US" sz="1400" b="1" baseline="30000">
              <a:latin typeface="Roboto"/>
            </a:rPr>
            <a:t>st</a:t>
          </a:r>
          <a:r>
            <a:rPr lang="en-US" sz="1400" b="1">
              <a:latin typeface="Roboto"/>
            </a:rPr>
            <a:t>  </a:t>
          </a:r>
        </a:p>
        <a:p>
          <a:pPr rtl="0">
            <a:buFont typeface="+mj-lt"/>
            <a:buAutoNum type="arabicPeriod"/>
          </a:pPr>
          <a:r>
            <a:rPr lang="en-US" sz="1400">
              <a:latin typeface="Roboto"/>
            </a:rPr>
            <a:t>- Review PIT data and participate in HIC interview with NCCEH staff</a:t>
          </a:r>
          <a:endParaRPr lang="en-US" sz="1400" b="1">
            <a:latin typeface="Roboto"/>
          </a:endParaRPr>
        </a:p>
      </dgm:t>
    </dgm:pt>
    <dgm:pt modelId="{811F2150-481F-476D-A7B8-83CF69F5D0BF}" type="parTrans" cxnId="{623F67D1-D2D7-48CA-9321-CFAE9AE02BF5}">
      <dgm:prSet/>
      <dgm:spPr/>
      <dgm:t>
        <a:bodyPr/>
        <a:lstStyle/>
        <a:p>
          <a:endParaRPr lang="en-US"/>
        </a:p>
      </dgm:t>
    </dgm:pt>
    <dgm:pt modelId="{B5822D10-F925-4939-BE2B-A9192B686928}" type="sibTrans" cxnId="{623F67D1-D2D7-48CA-9321-CFAE9AE02BF5}">
      <dgm:prSet/>
      <dgm:spPr/>
      <dgm:t>
        <a:bodyPr/>
        <a:lstStyle/>
        <a:p>
          <a:endParaRPr lang="en-US"/>
        </a:p>
      </dgm:t>
    </dgm:pt>
    <dgm:pt modelId="{0A91BFFD-874C-4E59-A59C-3F5E42446230}">
      <dgm:prSet custT="1"/>
      <dgm:spPr/>
      <dgm:t>
        <a:bodyPr/>
        <a:lstStyle/>
        <a:p>
          <a:pPr rtl="0">
            <a:buFont typeface="Arial" panose="020B0604020202020204" pitchFamily="34" charset="0"/>
            <a:buChar char="•"/>
          </a:pPr>
          <a:r>
            <a:rPr lang="en-US" sz="1400">
              <a:latin typeface="Roboto"/>
            </a:rPr>
            <a:t>- Confirm your NCCEH staff contact</a:t>
          </a:r>
        </a:p>
      </dgm:t>
    </dgm:pt>
    <dgm:pt modelId="{731D9349-3553-4721-9808-539E461A828D}" type="parTrans" cxnId="{1B76EB54-39EF-427D-8270-6F9EA3AE7A32}">
      <dgm:prSet/>
      <dgm:spPr/>
      <dgm:t>
        <a:bodyPr/>
        <a:lstStyle/>
        <a:p>
          <a:endParaRPr lang="en-US"/>
        </a:p>
      </dgm:t>
    </dgm:pt>
    <dgm:pt modelId="{628AD5D7-D803-4450-A0C0-30ADBC4669C0}" type="sibTrans" cxnId="{1B76EB54-39EF-427D-8270-6F9EA3AE7A32}">
      <dgm:prSet/>
      <dgm:spPr/>
      <dgm:t>
        <a:bodyPr/>
        <a:lstStyle/>
        <a:p>
          <a:endParaRPr lang="en-US"/>
        </a:p>
      </dgm:t>
    </dgm:pt>
    <dgm:pt modelId="{593BEAF1-8B16-46D1-891D-5BDB51A1552F}">
      <dgm:prSet custT="1"/>
      <dgm:spPr/>
      <dgm:t>
        <a:bodyPr/>
        <a:lstStyle/>
        <a:p>
          <a:pPr rtl="0">
            <a:buNone/>
          </a:pPr>
          <a:r>
            <a:rPr lang="en-US" sz="1400">
              <a:latin typeface="Roboto"/>
            </a:rPr>
            <a:t>- Check that all surveys submitted</a:t>
          </a:r>
        </a:p>
        <a:p>
          <a:pPr rtl="0">
            <a:buNone/>
          </a:pPr>
          <a:r>
            <a:rPr lang="en-US" sz="1400">
              <a:latin typeface="Roboto"/>
            </a:rPr>
            <a:t>- Alert your NCCEH contact</a:t>
          </a:r>
        </a:p>
      </dgm:t>
    </dgm:pt>
    <dgm:pt modelId="{158DB4EB-B0FA-4513-AF3F-4789343BD14B}" type="parTrans" cxnId="{75028240-EB70-41E4-961A-CCA23983F30C}">
      <dgm:prSet/>
      <dgm:spPr/>
      <dgm:t>
        <a:bodyPr/>
        <a:lstStyle/>
        <a:p>
          <a:endParaRPr lang="en-US"/>
        </a:p>
      </dgm:t>
    </dgm:pt>
    <dgm:pt modelId="{3CDB5494-CAC9-4D04-BF2A-FB931D2C7B89}" type="sibTrans" cxnId="{75028240-EB70-41E4-961A-CCA23983F30C}">
      <dgm:prSet/>
      <dgm:spPr/>
      <dgm:t>
        <a:bodyPr/>
        <a:lstStyle/>
        <a:p>
          <a:endParaRPr lang="en-US"/>
        </a:p>
      </dgm:t>
    </dgm:pt>
    <dgm:pt modelId="{6E730115-944F-4CC5-9D1B-E19ED316B605}">
      <dgm:prSet custT="1"/>
      <dgm:spPr/>
      <dgm:t>
        <a:bodyPr/>
        <a:lstStyle/>
        <a:p>
          <a:pPr rtl="0"/>
          <a:r>
            <a:rPr lang="en-US" sz="1400">
              <a:latin typeface="Roboto"/>
            </a:rPr>
            <a:t>- Respond to any follow-up questions</a:t>
          </a:r>
        </a:p>
      </dgm:t>
    </dgm:pt>
    <dgm:pt modelId="{5EFD04BC-D93C-4D17-B4B3-567101DA8696}" type="parTrans" cxnId="{34450937-0DA2-419A-B0E8-E87E25BFBFDC}">
      <dgm:prSet/>
      <dgm:spPr/>
      <dgm:t>
        <a:bodyPr/>
        <a:lstStyle/>
        <a:p>
          <a:endParaRPr lang="en-US"/>
        </a:p>
      </dgm:t>
    </dgm:pt>
    <dgm:pt modelId="{F9B3B8B5-0A2E-4018-A153-486C98903FAC}" type="sibTrans" cxnId="{34450937-0DA2-419A-B0E8-E87E25BFBFDC}">
      <dgm:prSet/>
      <dgm:spPr/>
      <dgm:t>
        <a:bodyPr/>
        <a:lstStyle/>
        <a:p>
          <a:endParaRPr lang="en-US"/>
        </a:p>
      </dgm:t>
    </dgm:pt>
    <dgm:pt modelId="{3F4706B4-B174-4463-9A7E-0F56D189BC19}" type="pres">
      <dgm:prSet presAssocID="{28FF50FD-D39A-400C-B0E4-191731D9F287}" presName="Name0" presStyleCnt="0">
        <dgm:presLayoutVars>
          <dgm:animLvl val="lvl"/>
          <dgm:resizeHandles val="exact"/>
        </dgm:presLayoutVars>
      </dgm:prSet>
      <dgm:spPr/>
    </dgm:pt>
    <dgm:pt modelId="{522EDAB4-4AB1-4BDF-AD1D-1B8DB0A61198}" type="pres">
      <dgm:prSet presAssocID="{9B6149EA-9E49-4C10-B720-7E3F7A6E4288}" presName="composite" presStyleCnt="0"/>
      <dgm:spPr/>
    </dgm:pt>
    <dgm:pt modelId="{CF61914C-B1CD-4893-A7BE-6FC49743C09E}" type="pres">
      <dgm:prSet presAssocID="{9B6149EA-9E49-4C10-B720-7E3F7A6E4288}" presName="L" presStyleLbl="solidFgAcc1" presStyleIdx="0" presStyleCnt="3">
        <dgm:presLayoutVars>
          <dgm:chMax val="0"/>
          <dgm:chPref val="0"/>
        </dgm:presLayoutVars>
      </dgm:prSet>
      <dgm:spPr/>
    </dgm:pt>
    <dgm:pt modelId="{1FAB0146-037C-4C85-8B13-24BD4DE78196}" type="pres">
      <dgm:prSet presAssocID="{9B6149EA-9E49-4C10-B720-7E3F7A6E4288}" presName="parTx" presStyleLbl="alignNode1" presStyleIdx="0" presStyleCnt="3">
        <dgm:presLayoutVars>
          <dgm:chMax val="0"/>
          <dgm:chPref val="0"/>
          <dgm:bulletEnabled val="1"/>
        </dgm:presLayoutVars>
      </dgm:prSet>
      <dgm:spPr/>
    </dgm:pt>
    <dgm:pt modelId="{9A046C45-2A25-49D0-96E5-0E670ECDEA34}" type="pres">
      <dgm:prSet presAssocID="{9B6149EA-9E49-4C10-B720-7E3F7A6E4288}" presName="desTx" presStyleLbl="revTx" presStyleIdx="0" presStyleCnt="3">
        <dgm:presLayoutVars>
          <dgm:chMax val="0"/>
          <dgm:chPref val="0"/>
          <dgm:bulletEnabled val="1"/>
        </dgm:presLayoutVars>
      </dgm:prSet>
      <dgm:spPr/>
    </dgm:pt>
    <dgm:pt modelId="{3A73FB89-9166-4C0B-86F8-4B791B7CBE03}" type="pres">
      <dgm:prSet presAssocID="{9B6149EA-9E49-4C10-B720-7E3F7A6E4288}" presName="EmptyPlaceHolder" presStyleCnt="0"/>
      <dgm:spPr/>
    </dgm:pt>
    <dgm:pt modelId="{D39DEE7F-DB8D-43AD-80B1-475874101500}" type="pres">
      <dgm:prSet presAssocID="{23ABF06A-0ED6-436F-9892-21BA91B0D58E}" presName="space" presStyleCnt="0"/>
      <dgm:spPr/>
    </dgm:pt>
    <dgm:pt modelId="{F0C401E0-82CD-4707-9565-130186159858}" type="pres">
      <dgm:prSet presAssocID="{47E28375-0138-4A51-99B7-BC662B1E1693}" presName="composite" presStyleCnt="0"/>
      <dgm:spPr/>
    </dgm:pt>
    <dgm:pt modelId="{4C0B7E02-2A42-4AF6-A09F-94D7302AF29F}" type="pres">
      <dgm:prSet presAssocID="{47E28375-0138-4A51-99B7-BC662B1E1693}" presName="L" presStyleLbl="solidFgAcc1" presStyleIdx="1" presStyleCnt="3">
        <dgm:presLayoutVars>
          <dgm:chMax val="0"/>
          <dgm:chPref val="0"/>
        </dgm:presLayoutVars>
      </dgm:prSet>
      <dgm:spPr/>
    </dgm:pt>
    <dgm:pt modelId="{C4EF69DD-1403-4EDC-8585-3FBE48DA2C08}" type="pres">
      <dgm:prSet presAssocID="{47E28375-0138-4A51-99B7-BC662B1E1693}" presName="parTx" presStyleLbl="alignNode1" presStyleIdx="1" presStyleCnt="3">
        <dgm:presLayoutVars>
          <dgm:chMax val="0"/>
          <dgm:chPref val="0"/>
          <dgm:bulletEnabled val="1"/>
        </dgm:presLayoutVars>
      </dgm:prSet>
      <dgm:spPr/>
    </dgm:pt>
    <dgm:pt modelId="{325B3432-7068-4C8D-8888-85CC3C5C9263}" type="pres">
      <dgm:prSet presAssocID="{47E28375-0138-4A51-99B7-BC662B1E1693}" presName="desTx" presStyleLbl="revTx" presStyleIdx="1" presStyleCnt="3">
        <dgm:presLayoutVars>
          <dgm:chMax val="0"/>
          <dgm:chPref val="0"/>
          <dgm:bulletEnabled val="1"/>
        </dgm:presLayoutVars>
      </dgm:prSet>
      <dgm:spPr/>
    </dgm:pt>
    <dgm:pt modelId="{8C7812D0-E452-4A8D-BAB4-A218F2080E86}" type="pres">
      <dgm:prSet presAssocID="{47E28375-0138-4A51-99B7-BC662B1E1693}" presName="EmptyPlaceHolder" presStyleCnt="0"/>
      <dgm:spPr/>
    </dgm:pt>
    <dgm:pt modelId="{F875C549-6AC5-432A-AE5E-48953E7987B7}" type="pres">
      <dgm:prSet presAssocID="{DD7B7864-39CE-4D07-A48E-5C66B378C796}" presName="space" presStyleCnt="0"/>
      <dgm:spPr/>
    </dgm:pt>
    <dgm:pt modelId="{F4239A4A-B762-412B-8F2E-74603BB19A74}" type="pres">
      <dgm:prSet presAssocID="{BE82529C-48B4-4218-9679-1967F05A534C}" presName="composite" presStyleCnt="0"/>
      <dgm:spPr/>
    </dgm:pt>
    <dgm:pt modelId="{2ED99683-498E-49BA-A09B-89153B406626}" type="pres">
      <dgm:prSet presAssocID="{BE82529C-48B4-4218-9679-1967F05A534C}" presName="L" presStyleLbl="solidFgAcc1" presStyleIdx="2" presStyleCnt="3">
        <dgm:presLayoutVars>
          <dgm:chMax val="0"/>
          <dgm:chPref val="0"/>
        </dgm:presLayoutVars>
      </dgm:prSet>
      <dgm:spPr/>
    </dgm:pt>
    <dgm:pt modelId="{725411CA-72FA-4980-8CB3-4CD051F32FEF}" type="pres">
      <dgm:prSet presAssocID="{BE82529C-48B4-4218-9679-1967F05A534C}" presName="parTx" presStyleLbl="alignNode1" presStyleIdx="2" presStyleCnt="3">
        <dgm:presLayoutVars>
          <dgm:chMax val="0"/>
          <dgm:chPref val="0"/>
          <dgm:bulletEnabled val="1"/>
        </dgm:presLayoutVars>
      </dgm:prSet>
      <dgm:spPr/>
    </dgm:pt>
    <dgm:pt modelId="{10910B31-7299-4302-896B-7A19872C04B4}" type="pres">
      <dgm:prSet presAssocID="{BE82529C-48B4-4218-9679-1967F05A534C}" presName="desTx" presStyleLbl="revTx" presStyleIdx="2" presStyleCnt="3">
        <dgm:presLayoutVars>
          <dgm:chMax val="0"/>
          <dgm:chPref val="0"/>
          <dgm:bulletEnabled val="1"/>
        </dgm:presLayoutVars>
      </dgm:prSet>
      <dgm:spPr/>
    </dgm:pt>
    <dgm:pt modelId="{4B44C312-C167-460F-9069-53955E27C63B}" type="pres">
      <dgm:prSet presAssocID="{BE82529C-48B4-4218-9679-1967F05A534C}" presName="EmptyPlaceHolder" presStyleCnt="0"/>
      <dgm:spPr/>
    </dgm:pt>
  </dgm:ptLst>
  <dgm:cxnLst>
    <dgm:cxn modelId="{FC646712-CC36-48DD-8B0B-04F23178BBAA}" srcId="{9B6149EA-9E49-4C10-B720-7E3F7A6E4288}" destId="{43D8E9EE-4F35-4ED1-85FE-F9DB8064DAB0}" srcOrd="0" destOrd="0" parTransId="{5C867E63-0B40-4655-B786-A108F1FB9DB1}" sibTransId="{FE705459-F8BF-43BB-8C64-45C8A7B39202}"/>
    <dgm:cxn modelId="{89801C15-1DE7-40CE-A1DD-94A626356319}" srcId="{28FF50FD-D39A-400C-B0E4-191731D9F287}" destId="{47E28375-0138-4A51-99B7-BC662B1E1693}" srcOrd="1" destOrd="0" parTransId="{DF325CF2-5CD6-4529-8320-587D43602FCD}" sibTransId="{DD7B7864-39CE-4D07-A48E-5C66B378C796}"/>
    <dgm:cxn modelId="{E2690728-8ACA-4131-B081-983832A8BEB4}" type="presOf" srcId="{0A91BFFD-874C-4E59-A59C-3F5E42446230}" destId="{9A046C45-2A25-49D0-96E5-0E670ECDEA34}" srcOrd="0" destOrd="1" presId="urn:microsoft.com/office/officeart/2016/7/layout/AccentHomeChevronProcess"/>
    <dgm:cxn modelId="{34450937-0DA2-419A-B0E8-E87E25BFBFDC}" srcId="{BE82529C-48B4-4218-9679-1967F05A534C}" destId="{6E730115-944F-4CC5-9D1B-E19ED316B605}" srcOrd="1" destOrd="0" parTransId="{5EFD04BC-D93C-4D17-B4B3-567101DA8696}" sibTransId="{F9B3B8B5-0A2E-4018-A153-486C98903FAC}"/>
    <dgm:cxn modelId="{75028240-EB70-41E4-961A-CCA23983F30C}" srcId="{47E28375-0138-4A51-99B7-BC662B1E1693}" destId="{593BEAF1-8B16-46D1-891D-5BDB51A1552F}" srcOrd="1" destOrd="0" parTransId="{158DB4EB-B0FA-4513-AF3F-4789343BD14B}" sibTransId="{3CDB5494-CAC9-4D04-BF2A-FB931D2C7B89}"/>
    <dgm:cxn modelId="{245FCF4D-4C1F-4198-A056-6EFBF5928D77}" srcId="{28FF50FD-D39A-400C-B0E4-191731D9F287}" destId="{BE82529C-48B4-4218-9679-1967F05A534C}" srcOrd="2" destOrd="0" parTransId="{96C19AD2-28FB-4A1C-9FB7-A2F27204EBE4}" sibTransId="{4B659159-6336-425C-B1A0-6EF253E66C44}"/>
    <dgm:cxn modelId="{1B76EB54-39EF-427D-8270-6F9EA3AE7A32}" srcId="{9B6149EA-9E49-4C10-B720-7E3F7A6E4288}" destId="{0A91BFFD-874C-4E59-A59C-3F5E42446230}" srcOrd="1" destOrd="0" parTransId="{731D9349-3553-4721-9808-539E461A828D}" sibTransId="{628AD5D7-D803-4450-A0C0-30ADBC4669C0}"/>
    <dgm:cxn modelId="{B5497184-583D-41E9-A5FA-F705A4D17A36}" type="presOf" srcId="{43D8E9EE-4F35-4ED1-85FE-F9DB8064DAB0}" destId="{9A046C45-2A25-49D0-96E5-0E670ECDEA34}" srcOrd="0" destOrd="0" presId="urn:microsoft.com/office/officeart/2016/7/layout/AccentHomeChevronProcess"/>
    <dgm:cxn modelId="{21738486-115A-472E-A2B7-BE6E40BD3816}" type="presOf" srcId="{6E730115-944F-4CC5-9D1B-E19ED316B605}" destId="{10910B31-7299-4302-896B-7A19872C04B4}" srcOrd="0" destOrd="1" presId="urn:microsoft.com/office/officeart/2016/7/layout/AccentHomeChevronProcess"/>
    <dgm:cxn modelId="{063FB387-F3ED-4F67-BC76-BF5EDF4D2E34}" type="presOf" srcId="{BE82529C-48B4-4218-9679-1967F05A534C}" destId="{725411CA-72FA-4980-8CB3-4CD051F32FEF}" srcOrd="0" destOrd="0" presId="urn:microsoft.com/office/officeart/2016/7/layout/AccentHomeChevronProcess"/>
    <dgm:cxn modelId="{D49CF890-7295-40B2-8D5E-CAE88D1EE284}" type="presOf" srcId="{8690F3A6-A9FA-4EC7-A417-D01DF11711A1}" destId="{10910B31-7299-4302-896B-7A19872C04B4}" srcOrd="0" destOrd="0" presId="urn:microsoft.com/office/officeart/2016/7/layout/AccentHomeChevronProcess"/>
    <dgm:cxn modelId="{AC6A0C96-2ADB-48FA-BC4F-65A31BE556FE}" srcId="{47E28375-0138-4A51-99B7-BC662B1E1693}" destId="{D02D600C-1DF4-43DD-B969-8CA7D66A7958}" srcOrd="0" destOrd="0" parTransId="{8AB448D6-845C-49C2-BBEC-F46614006E95}" sibTransId="{EF19F683-BD16-406D-B613-180FB5E65052}"/>
    <dgm:cxn modelId="{D57655AF-E486-4F46-AF71-E2C8E6599E82}" type="presOf" srcId="{28FF50FD-D39A-400C-B0E4-191731D9F287}" destId="{3F4706B4-B174-4463-9A7E-0F56D189BC19}" srcOrd="0" destOrd="0" presId="urn:microsoft.com/office/officeart/2016/7/layout/AccentHomeChevronProcess"/>
    <dgm:cxn modelId="{623F67D1-D2D7-48CA-9321-CFAE9AE02BF5}" srcId="{BE82529C-48B4-4218-9679-1967F05A534C}" destId="{8690F3A6-A9FA-4EC7-A417-D01DF11711A1}" srcOrd="0" destOrd="0" parTransId="{811F2150-481F-476D-A7B8-83CF69F5D0BF}" sibTransId="{B5822D10-F925-4939-BE2B-A9192B686928}"/>
    <dgm:cxn modelId="{5622E5D8-002E-4E46-BD65-28E474D3511C}" type="presOf" srcId="{D02D600C-1DF4-43DD-B969-8CA7D66A7958}" destId="{325B3432-7068-4C8D-8888-85CC3C5C9263}" srcOrd="0" destOrd="0" presId="urn:microsoft.com/office/officeart/2016/7/layout/AccentHomeChevronProcess"/>
    <dgm:cxn modelId="{E26026E4-C5CE-4B1E-93C3-29DBBB496917}" type="presOf" srcId="{593BEAF1-8B16-46D1-891D-5BDB51A1552F}" destId="{325B3432-7068-4C8D-8888-85CC3C5C9263}" srcOrd="0" destOrd="1" presId="urn:microsoft.com/office/officeart/2016/7/layout/AccentHomeChevronProcess"/>
    <dgm:cxn modelId="{8EF569EF-51A3-4CBC-89AE-0AA0B8BE6755}" type="presOf" srcId="{9B6149EA-9E49-4C10-B720-7E3F7A6E4288}" destId="{1FAB0146-037C-4C85-8B13-24BD4DE78196}" srcOrd="0" destOrd="0" presId="urn:microsoft.com/office/officeart/2016/7/layout/AccentHomeChevronProcess"/>
    <dgm:cxn modelId="{D13A5DF1-7C5E-46C9-98C4-E7A4B4C1BCF2}" srcId="{28FF50FD-D39A-400C-B0E4-191731D9F287}" destId="{9B6149EA-9E49-4C10-B720-7E3F7A6E4288}" srcOrd="0" destOrd="0" parTransId="{45DF9CF7-4B08-48FA-A0CC-45AA9EBB30DE}" sibTransId="{23ABF06A-0ED6-436F-9892-21BA91B0D58E}"/>
    <dgm:cxn modelId="{E4D88FFC-0D86-4F53-939B-2AC8EC60F735}" type="presOf" srcId="{47E28375-0138-4A51-99B7-BC662B1E1693}" destId="{C4EF69DD-1403-4EDC-8585-3FBE48DA2C08}" srcOrd="0" destOrd="0" presId="urn:microsoft.com/office/officeart/2016/7/layout/AccentHomeChevronProcess"/>
    <dgm:cxn modelId="{63B1A4D0-C330-4682-B4AC-8F6FBCEE60F6}" type="presParOf" srcId="{3F4706B4-B174-4463-9A7E-0F56D189BC19}" destId="{522EDAB4-4AB1-4BDF-AD1D-1B8DB0A61198}" srcOrd="0" destOrd="0" presId="urn:microsoft.com/office/officeart/2016/7/layout/AccentHomeChevronProcess"/>
    <dgm:cxn modelId="{8E267687-81A8-4E88-9E42-501A3ED957D6}" type="presParOf" srcId="{522EDAB4-4AB1-4BDF-AD1D-1B8DB0A61198}" destId="{CF61914C-B1CD-4893-A7BE-6FC49743C09E}" srcOrd="0" destOrd="0" presId="urn:microsoft.com/office/officeart/2016/7/layout/AccentHomeChevronProcess"/>
    <dgm:cxn modelId="{1A740316-A7EB-4857-9B72-67C5EDF7B3CE}" type="presParOf" srcId="{522EDAB4-4AB1-4BDF-AD1D-1B8DB0A61198}" destId="{1FAB0146-037C-4C85-8B13-24BD4DE78196}" srcOrd="1" destOrd="0" presId="urn:microsoft.com/office/officeart/2016/7/layout/AccentHomeChevronProcess"/>
    <dgm:cxn modelId="{071009C3-1237-4207-89A4-4E584520FF73}" type="presParOf" srcId="{522EDAB4-4AB1-4BDF-AD1D-1B8DB0A61198}" destId="{9A046C45-2A25-49D0-96E5-0E670ECDEA34}" srcOrd="2" destOrd="0" presId="urn:microsoft.com/office/officeart/2016/7/layout/AccentHomeChevronProcess"/>
    <dgm:cxn modelId="{3C0E6D35-CA58-4AB3-916A-08A6FC02B5C8}" type="presParOf" srcId="{522EDAB4-4AB1-4BDF-AD1D-1B8DB0A61198}" destId="{3A73FB89-9166-4C0B-86F8-4B791B7CBE03}" srcOrd="3" destOrd="0" presId="urn:microsoft.com/office/officeart/2016/7/layout/AccentHomeChevronProcess"/>
    <dgm:cxn modelId="{E0B767B4-D5BE-438D-AC62-CF6F03678E00}" type="presParOf" srcId="{3F4706B4-B174-4463-9A7E-0F56D189BC19}" destId="{D39DEE7F-DB8D-43AD-80B1-475874101500}" srcOrd="1" destOrd="0" presId="urn:microsoft.com/office/officeart/2016/7/layout/AccentHomeChevronProcess"/>
    <dgm:cxn modelId="{9824ECCF-800F-4274-BFC1-90550D0155C0}" type="presParOf" srcId="{3F4706B4-B174-4463-9A7E-0F56D189BC19}" destId="{F0C401E0-82CD-4707-9565-130186159858}" srcOrd="2" destOrd="0" presId="urn:microsoft.com/office/officeart/2016/7/layout/AccentHomeChevronProcess"/>
    <dgm:cxn modelId="{E175B73A-657E-4ACC-AE9D-16E8BA31E7C5}" type="presParOf" srcId="{F0C401E0-82CD-4707-9565-130186159858}" destId="{4C0B7E02-2A42-4AF6-A09F-94D7302AF29F}" srcOrd="0" destOrd="0" presId="urn:microsoft.com/office/officeart/2016/7/layout/AccentHomeChevronProcess"/>
    <dgm:cxn modelId="{0BFE3640-7D7C-4C72-9478-BFBD150F28E9}" type="presParOf" srcId="{F0C401E0-82CD-4707-9565-130186159858}" destId="{C4EF69DD-1403-4EDC-8585-3FBE48DA2C08}" srcOrd="1" destOrd="0" presId="urn:microsoft.com/office/officeart/2016/7/layout/AccentHomeChevronProcess"/>
    <dgm:cxn modelId="{BF8B69F5-4E77-4F1E-A5DC-F29C6B06A8FA}" type="presParOf" srcId="{F0C401E0-82CD-4707-9565-130186159858}" destId="{325B3432-7068-4C8D-8888-85CC3C5C9263}" srcOrd="2" destOrd="0" presId="urn:microsoft.com/office/officeart/2016/7/layout/AccentHomeChevronProcess"/>
    <dgm:cxn modelId="{6BEBF12F-F558-4D89-BD05-0CFF07B86EB5}" type="presParOf" srcId="{F0C401E0-82CD-4707-9565-130186159858}" destId="{8C7812D0-E452-4A8D-BAB4-A218F2080E86}" srcOrd="3" destOrd="0" presId="urn:microsoft.com/office/officeart/2016/7/layout/AccentHomeChevronProcess"/>
    <dgm:cxn modelId="{B141334B-E82C-4E99-A3ED-991DF4F7837B}" type="presParOf" srcId="{3F4706B4-B174-4463-9A7E-0F56D189BC19}" destId="{F875C549-6AC5-432A-AE5E-48953E7987B7}" srcOrd="3" destOrd="0" presId="urn:microsoft.com/office/officeart/2016/7/layout/AccentHomeChevronProcess"/>
    <dgm:cxn modelId="{BCB91C44-7330-4001-8F23-2E642B5BF194}" type="presParOf" srcId="{3F4706B4-B174-4463-9A7E-0F56D189BC19}" destId="{F4239A4A-B762-412B-8F2E-74603BB19A74}" srcOrd="4" destOrd="0" presId="urn:microsoft.com/office/officeart/2016/7/layout/AccentHomeChevronProcess"/>
    <dgm:cxn modelId="{2A3C309A-DC34-42EB-AEEA-00DEB99EEB40}" type="presParOf" srcId="{F4239A4A-B762-412B-8F2E-74603BB19A74}" destId="{2ED99683-498E-49BA-A09B-89153B406626}" srcOrd="0" destOrd="0" presId="urn:microsoft.com/office/officeart/2016/7/layout/AccentHomeChevronProcess"/>
    <dgm:cxn modelId="{C15EF31E-0C16-45B0-9E41-ADF47DA08CF5}" type="presParOf" srcId="{F4239A4A-B762-412B-8F2E-74603BB19A74}" destId="{725411CA-72FA-4980-8CB3-4CD051F32FEF}" srcOrd="1" destOrd="0" presId="urn:microsoft.com/office/officeart/2016/7/layout/AccentHomeChevronProcess"/>
    <dgm:cxn modelId="{D51285C5-940D-4943-AD33-D5FD4695A3B2}" type="presParOf" srcId="{F4239A4A-B762-412B-8F2E-74603BB19A74}" destId="{10910B31-7299-4302-896B-7A19872C04B4}" srcOrd="2" destOrd="0" presId="urn:microsoft.com/office/officeart/2016/7/layout/AccentHomeChevronProcess"/>
    <dgm:cxn modelId="{3B3179A4-5749-417B-9652-D21692B2CB3E}" type="presParOf" srcId="{F4239A4A-B762-412B-8F2E-74603BB19A74}" destId="{4B44C312-C167-460F-9069-53955E27C63B}"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D752E-8EF3-41F2-80B6-439A0AB20840}">
      <dsp:nvSpPr>
        <dsp:cNvPr id="0" name=""/>
        <dsp:cNvSpPr/>
      </dsp:nvSpPr>
      <dsp:spPr>
        <a:xfrm>
          <a:off x="465676" y="874030"/>
          <a:ext cx="1435998" cy="1435998"/>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88AE0C-9BC6-4FC0-A795-822F6DABC624}">
      <dsp:nvSpPr>
        <dsp:cNvPr id="0" name=""/>
        <dsp:cNvSpPr/>
      </dsp:nvSpPr>
      <dsp:spPr>
        <a:xfrm>
          <a:off x="771709" y="1180062"/>
          <a:ext cx="823933" cy="8239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A9FE51-D88A-4A7A-B164-2C84CEB1F753}">
      <dsp:nvSpPr>
        <dsp:cNvPr id="0" name=""/>
        <dsp:cNvSpPr/>
      </dsp:nvSpPr>
      <dsp:spPr>
        <a:xfrm>
          <a:off x="6627" y="2757307"/>
          <a:ext cx="235409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b="1" kern="1200"/>
            <a:t>Contribute to Regional Counts!</a:t>
          </a:r>
          <a:endParaRPr lang="en-US" sz="2200" kern="1200"/>
        </a:p>
      </dsp:txBody>
      <dsp:txXfrm>
        <a:off x="6627" y="2757307"/>
        <a:ext cx="2354096" cy="720000"/>
      </dsp:txXfrm>
    </dsp:sp>
    <dsp:sp modelId="{07E4F287-26D5-4425-9F28-3F7A234B14F3}">
      <dsp:nvSpPr>
        <dsp:cNvPr id="0" name=""/>
        <dsp:cNvSpPr/>
      </dsp:nvSpPr>
      <dsp:spPr>
        <a:xfrm>
          <a:off x="3231739" y="874030"/>
          <a:ext cx="1435998" cy="1435998"/>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307919-78F7-416C-94E3-50672DD4AA95}">
      <dsp:nvSpPr>
        <dsp:cNvPr id="0" name=""/>
        <dsp:cNvSpPr/>
      </dsp:nvSpPr>
      <dsp:spPr>
        <a:xfrm>
          <a:off x="3537772" y="1180062"/>
          <a:ext cx="823933" cy="8239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60D0FA-6353-4653-826B-F9F9107F4C27}">
      <dsp:nvSpPr>
        <dsp:cNvPr id="0" name=""/>
        <dsp:cNvSpPr/>
      </dsp:nvSpPr>
      <dsp:spPr>
        <a:xfrm>
          <a:off x="2772691" y="2757307"/>
          <a:ext cx="235409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b="1" kern="1200"/>
            <a:t>Advocate with stakeholders!</a:t>
          </a:r>
          <a:endParaRPr lang="en-US" sz="2200" kern="1200"/>
        </a:p>
      </dsp:txBody>
      <dsp:txXfrm>
        <a:off x="2772691" y="2757307"/>
        <a:ext cx="2354096" cy="720000"/>
      </dsp:txXfrm>
    </dsp:sp>
    <dsp:sp modelId="{AA89275F-2075-4280-89FD-BD0720468788}">
      <dsp:nvSpPr>
        <dsp:cNvPr id="0" name=""/>
        <dsp:cNvSpPr/>
      </dsp:nvSpPr>
      <dsp:spPr>
        <a:xfrm>
          <a:off x="5997803" y="874030"/>
          <a:ext cx="1435998" cy="1435998"/>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C0646E-4AA7-4C3A-A5A1-8B52B2EA40C5}">
      <dsp:nvSpPr>
        <dsp:cNvPr id="0" name=""/>
        <dsp:cNvSpPr/>
      </dsp:nvSpPr>
      <dsp:spPr>
        <a:xfrm>
          <a:off x="6303835" y="1180062"/>
          <a:ext cx="823933" cy="8239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C6BF04-3D7F-45C2-9C0C-3B14207DB48E}">
      <dsp:nvSpPr>
        <dsp:cNvPr id="0" name=""/>
        <dsp:cNvSpPr/>
      </dsp:nvSpPr>
      <dsp:spPr>
        <a:xfrm>
          <a:off x="5538754" y="2757307"/>
          <a:ext cx="235409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b="1" kern="1200"/>
            <a:t>Helps fund resources!</a:t>
          </a:r>
          <a:endParaRPr lang="en-US" sz="2200" kern="1200"/>
        </a:p>
      </dsp:txBody>
      <dsp:txXfrm>
        <a:off x="5538754" y="2757307"/>
        <a:ext cx="2354096" cy="720000"/>
      </dsp:txXfrm>
    </dsp:sp>
    <dsp:sp modelId="{9A6F1955-EB7C-4AB1-B30D-C6487E699815}">
      <dsp:nvSpPr>
        <dsp:cNvPr id="0" name=""/>
        <dsp:cNvSpPr/>
      </dsp:nvSpPr>
      <dsp:spPr>
        <a:xfrm>
          <a:off x="8763866" y="874030"/>
          <a:ext cx="1435998" cy="1435998"/>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4962E1-4CC4-4506-809E-4C0FC837F2A6}">
      <dsp:nvSpPr>
        <dsp:cNvPr id="0" name=""/>
        <dsp:cNvSpPr/>
      </dsp:nvSpPr>
      <dsp:spPr>
        <a:xfrm>
          <a:off x="9069898" y="1180062"/>
          <a:ext cx="823933" cy="82393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7BA3EE-D48C-4FF1-9D2E-8A44EF42CA0B}">
      <dsp:nvSpPr>
        <dsp:cNvPr id="0" name=""/>
        <dsp:cNvSpPr/>
      </dsp:nvSpPr>
      <dsp:spPr>
        <a:xfrm>
          <a:off x="8304817" y="2757307"/>
          <a:ext cx="235409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b="1" kern="1200"/>
            <a:t>It’s required!</a:t>
          </a:r>
          <a:endParaRPr lang="en-US" sz="2200" kern="1200"/>
        </a:p>
      </dsp:txBody>
      <dsp:txXfrm>
        <a:off x="8304817" y="2757307"/>
        <a:ext cx="2354096"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83C89-EAEE-42C5-BED0-85D290FF8ED1}">
      <dsp:nvSpPr>
        <dsp:cNvPr id="0" name=""/>
        <dsp:cNvSpPr/>
      </dsp:nvSpPr>
      <dsp:spPr>
        <a:xfrm>
          <a:off x="49" y="28385"/>
          <a:ext cx="4774924" cy="110725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t>Emergency Shelters and Transitional Housing projects: </a:t>
          </a:r>
        </a:p>
      </dsp:txBody>
      <dsp:txXfrm>
        <a:off x="49" y="28385"/>
        <a:ext cx="4774924" cy="1107252"/>
      </dsp:txXfrm>
    </dsp:sp>
    <dsp:sp modelId="{4F64CE6A-00E5-4994-9271-F211D16BD8AA}">
      <dsp:nvSpPr>
        <dsp:cNvPr id="0" name=""/>
        <dsp:cNvSpPr/>
      </dsp:nvSpPr>
      <dsp:spPr>
        <a:xfrm>
          <a:off x="49" y="1135638"/>
          <a:ext cx="4774924" cy="99643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Add surveys for everyone sleeping under your roof (physical building or the hotel/motel you paid for) on PIT night</a:t>
          </a:r>
        </a:p>
      </dsp:txBody>
      <dsp:txXfrm>
        <a:off x="49" y="1135638"/>
        <a:ext cx="4774924" cy="996434"/>
      </dsp:txXfrm>
    </dsp:sp>
    <dsp:sp modelId="{0BDA4557-422D-4290-8775-BFDF06C07560}">
      <dsp:nvSpPr>
        <dsp:cNvPr id="0" name=""/>
        <dsp:cNvSpPr/>
      </dsp:nvSpPr>
      <dsp:spPr>
        <a:xfrm>
          <a:off x="5443463" y="28385"/>
          <a:ext cx="4774924" cy="110725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t>Rapid Re-Housing, Permanent Supportive Housing, or Other Permanent Housing projects: </a:t>
          </a:r>
        </a:p>
      </dsp:txBody>
      <dsp:txXfrm>
        <a:off x="5443463" y="28385"/>
        <a:ext cx="4774924" cy="1107252"/>
      </dsp:txXfrm>
    </dsp:sp>
    <dsp:sp modelId="{2B20DC11-13F5-4196-BCCD-C17D15B1E44C}">
      <dsp:nvSpPr>
        <dsp:cNvPr id="0" name=""/>
        <dsp:cNvSpPr/>
      </dsp:nvSpPr>
      <dsp:spPr>
        <a:xfrm>
          <a:off x="5443463" y="1135638"/>
          <a:ext cx="4774924" cy="99643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Add surveys for everyone sleeping in a permanent housing unit on PIT night (and still enrolled)</a:t>
          </a:r>
        </a:p>
      </dsp:txBody>
      <dsp:txXfrm>
        <a:off x="5443463" y="1135638"/>
        <a:ext cx="4774924" cy="9964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1914C-B1CD-4893-A7BE-6FC49743C09E}">
      <dsp:nvSpPr>
        <dsp:cNvPr id="0" name=""/>
        <dsp:cNvSpPr/>
      </dsp:nvSpPr>
      <dsp:spPr>
        <a:xfrm rot="5400000">
          <a:off x="-673392" y="1409495"/>
          <a:ext cx="1645920" cy="289969"/>
        </a:xfrm>
        <a:prstGeom prst="corner">
          <a:avLst>
            <a:gd name="adj1" fmla="val 1000"/>
            <a:gd name="adj2" fmla="val 100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AB0146-037C-4C85-8B13-24BD4DE78196}">
      <dsp:nvSpPr>
        <dsp:cNvPr id="0" name=""/>
        <dsp:cNvSpPr/>
      </dsp:nvSpPr>
      <dsp:spPr>
        <a:xfrm>
          <a:off x="4582" y="2377440"/>
          <a:ext cx="3624617" cy="548640"/>
        </a:xfrm>
        <a:prstGeom prst="homePlate">
          <a:avLst>
            <a:gd name="adj" fmla="val 2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304800" rIns="152400" bIns="304800" numCol="1" spcCol="1270" anchor="ctr" anchorCtr="0">
          <a:noAutofit/>
        </a:bodyPr>
        <a:lstStyle/>
        <a:p>
          <a:pPr marL="0" lvl="0" indent="0" algn="ctr" defTabSz="1066800">
            <a:lnSpc>
              <a:spcPct val="90000"/>
            </a:lnSpc>
            <a:spcBef>
              <a:spcPct val="0"/>
            </a:spcBef>
            <a:spcAft>
              <a:spcPct val="35000"/>
            </a:spcAft>
            <a:buNone/>
          </a:pPr>
          <a:r>
            <a:rPr lang="en-US" sz="2400" kern="1200"/>
            <a:t>Prep</a:t>
          </a:r>
        </a:p>
      </dsp:txBody>
      <dsp:txXfrm>
        <a:off x="4582" y="2377440"/>
        <a:ext cx="3556037" cy="548640"/>
      </dsp:txXfrm>
    </dsp:sp>
    <dsp:sp modelId="{9A046C45-2A25-49D0-96E5-0E670ECDEA34}">
      <dsp:nvSpPr>
        <dsp:cNvPr id="0" name=""/>
        <dsp:cNvSpPr/>
      </dsp:nvSpPr>
      <dsp:spPr>
        <a:xfrm>
          <a:off x="294552" y="905501"/>
          <a:ext cx="2943189" cy="959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rtl="0">
            <a:lnSpc>
              <a:spcPct val="90000"/>
            </a:lnSpc>
            <a:spcBef>
              <a:spcPct val="0"/>
            </a:spcBef>
            <a:spcAft>
              <a:spcPct val="35000"/>
            </a:spcAft>
            <a:buFont typeface="Arial" panose="020B0604020202020204" pitchFamily="34" charset="0"/>
            <a:buNone/>
          </a:pPr>
          <a:r>
            <a:rPr lang="en-US" sz="1400" b="1" kern="1200">
              <a:latin typeface="Roboto"/>
            </a:rPr>
            <a:t>December – January 30</a:t>
          </a:r>
          <a:r>
            <a:rPr lang="en-US" sz="1400" b="1" kern="1200" baseline="30000">
              <a:latin typeface="Roboto"/>
            </a:rPr>
            <a:t>th</a:t>
          </a:r>
          <a:r>
            <a:rPr lang="en-US" sz="1400" b="1" kern="1200">
              <a:latin typeface="Roboto"/>
            </a:rPr>
            <a:t> </a:t>
          </a:r>
        </a:p>
        <a:p>
          <a:pPr marL="0" lvl="0" indent="0" algn="l" defTabSz="622300" rtl="0">
            <a:lnSpc>
              <a:spcPct val="90000"/>
            </a:lnSpc>
            <a:spcBef>
              <a:spcPct val="0"/>
            </a:spcBef>
            <a:spcAft>
              <a:spcPct val="35000"/>
            </a:spcAft>
            <a:buFont typeface="Arial" panose="020B0604020202020204" pitchFamily="34" charset="0"/>
            <a:buNone/>
          </a:pPr>
          <a:r>
            <a:rPr lang="en-US" sz="1400" kern="1200">
              <a:latin typeface="Roboto"/>
            </a:rPr>
            <a:t>- Practice with the Counting Us App </a:t>
          </a:r>
          <a:endParaRPr lang="en-US" sz="1400" kern="1200"/>
        </a:p>
        <a:p>
          <a:pPr marL="0" lvl="0" indent="0" algn="l" defTabSz="622300" rtl="0">
            <a:lnSpc>
              <a:spcPct val="90000"/>
            </a:lnSpc>
            <a:spcBef>
              <a:spcPct val="0"/>
            </a:spcBef>
            <a:spcAft>
              <a:spcPct val="35000"/>
            </a:spcAft>
            <a:buFont typeface="Arial" panose="020B0604020202020204" pitchFamily="34" charset="0"/>
            <a:buNone/>
          </a:pPr>
          <a:r>
            <a:rPr lang="en-US" sz="1400" kern="1200">
              <a:latin typeface="Roboto"/>
            </a:rPr>
            <a:t>- Confirm your NCCEH staff contact</a:t>
          </a:r>
        </a:p>
      </dsp:txBody>
      <dsp:txXfrm>
        <a:off x="294552" y="905501"/>
        <a:ext cx="2943189" cy="959992"/>
      </dsp:txXfrm>
    </dsp:sp>
    <dsp:sp modelId="{4C0B7E02-2A42-4AF6-A09F-94D7302AF29F}">
      <dsp:nvSpPr>
        <dsp:cNvPr id="0" name=""/>
        <dsp:cNvSpPr/>
      </dsp:nvSpPr>
      <dsp:spPr>
        <a:xfrm rot="5400000">
          <a:off x="2842486" y="1409495"/>
          <a:ext cx="1645920" cy="289969"/>
        </a:xfrm>
        <a:prstGeom prst="corner">
          <a:avLst>
            <a:gd name="adj1" fmla="val 1000"/>
            <a:gd name="adj2" fmla="val 100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EF69DD-1403-4EDC-8585-3FBE48DA2C08}">
      <dsp:nvSpPr>
        <dsp:cNvPr id="0" name=""/>
        <dsp:cNvSpPr/>
      </dsp:nvSpPr>
      <dsp:spPr>
        <a:xfrm>
          <a:off x="3520462" y="2377440"/>
          <a:ext cx="3624617" cy="548640"/>
        </a:xfrm>
        <a:prstGeom prst="chevron">
          <a:avLst>
            <a:gd name="adj" fmla="val 2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304800" rIns="152400" bIns="304800" numCol="1" spcCol="1270" anchor="ctr" anchorCtr="0">
          <a:noAutofit/>
        </a:bodyPr>
        <a:lstStyle/>
        <a:p>
          <a:pPr marL="0" lvl="0" indent="0" algn="ctr" defTabSz="1066800">
            <a:lnSpc>
              <a:spcPct val="90000"/>
            </a:lnSpc>
            <a:spcBef>
              <a:spcPct val="0"/>
            </a:spcBef>
            <a:spcAft>
              <a:spcPct val="35000"/>
            </a:spcAft>
            <a:buNone/>
          </a:pPr>
          <a:r>
            <a:rPr lang="en-US" sz="2400" kern="1200"/>
            <a:t>Survey</a:t>
          </a:r>
        </a:p>
      </dsp:txBody>
      <dsp:txXfrm>
        <a:off x="3657622" y="2377440"/>
        <a:ext cx="3350297" cy="548640"/>
      </dsp:txXfrm>
    </dsp:sp>
    <dsp:sp modelId="{325B3432-7068-4C8D-8888-85CC3C5C9263}">
      <dsp:nvSpPr>
        <dsp:cNvPr id="0" name=""/>
        <dsp:cNvSpPr/>
      </dsp:nvSpPr>
      <dsp:spPr>
        <a:xfrm>
          <a:off x="3810431" y="905501"/>
          <a:ext cx="2943189" cy="959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rtl="0">
            <a:lnSpc>
              <a:spcPct val="90000"/>
            </a:lnSpc>
            <a:spcBef>
              <a:spcPct val="0"/>
            </a:spcBef>
            <a:spcAft>
              <a:spcPct val="35000"/>
            </a:spcAft>
            <a:buNone/>
          </a:pPr>
          <a:r>
            <a:rPr lang="en-US" sz="1400" b="1" kern="1200">
              <a:latin typeface="Roboto"/>
            </a:rPr>
            <a:t>January 31</a:t>
          </a:r>
          <a:r>
            <a:rPr lang="en-US" sz="1400" b="1" kern="1200" baseline="30000">
              <a:latin typeface="Roboto"/>
            </a:rPr>
            <a:t>st</a:t>
          </a:r>
          <a:r>
            <a:rPr lang="en-US" sz="1400" b="1" kern="1200">
              <a:latin typeface="Roboto"/>
            </a:rPr>
            <a:t> – February 7</a:t>
          </a:r>
          <a:r>
            <a:rPr lang="en-US" sz="1400" b="1" kern="1200" baseline="30000">
              <a:latin typeface="Roboto"/>
            </a:rPr>
            <a:t>th</a:t>
          </a:r>
          <a:r>
            <a:rPr lang="en-US" sz="1400" b="1" kern="1200">
              <a:latin typeface="Roboto"/>
            </a:rPr>
            <a:t> </a:t>
          </a:r>
          <a:endParaRPr lang="en-US" sz="1400" kern="1200">
            <a:latin typeface="Roboto"/>
          </a:endParaRPr>
        </a:p>
        <a:p>
          <a:pPr marL="0" lvl="0" indent="0" algn="l" defTabSz="622300" rtl="0">
            <a:lnSpc>
              <a:spcPct val="90000"/>
            </a:lnSpc>
            <a:spcBef>
              <a:spcPct val="0"/>
            </a:spcBef>
            <a:spcAft>
              <a:spcPct val="35000"/>
            </a:spcAft>
            <a:buNone/>
          </a:pPr>
          <a:r>
            <a:rPr lang="en-US" sz="1400" kern="1200">
              <a:latin typeface="Roboto"/>
            </a:rPr>
            <a:t>- Conduct PIT App surveys of clients</a:t>
          </a:r>
          <a:endParaRPr lang="en-US" sz="1400" kern="1200"/>
        </a:p>
        <a:p>
          <a:pPr marL="0" lvl="0" indent="0" algn="l" defTabSz="622300" rtl="0">
            <a:lnSpc>
              <a:spcPct val="90000"/>
            </a:lnSpc>
            <a:spcBef>
              <a:spcPct val="0"/>
            </a:spcBef>
            <a:spcAft>
              <a:spcPct val="35000"/>
            </a:spcAft>
            <a:buNone/>
          </a:pPr>
          <a:r>
            <a:rPr lang="en-US" sz="1400" kern="1200">
              <a:latin typeface="Roboto"/>
            </a:rPr>
            <a:t>- Check that all surveys submitted</a:t>
          </a:r>
        </a:p>
        <a:p>
          <a:pPr marL="0" lvl="0" indent="0" algn="l" defTabSz="622300" rtl="0">
            <a:lnSpc>
              <a:spcPct val="90000"/>
            </a:lnSpc>
            <a:spcBef>
              <a:spcPct val="0"/>
            </a:spcBef>
            <a:spcAft>
              <a:spcPct val="35000"/>
            </a:spcAft>
            <a:buNone/>
          </a:pPr>
          <a:r>
            <a:rPr lang="en-US" sz="1400" kern="1200">
              <a:latin typeface="Roboto"/>
            </a:rPr>
            <a:t>- Alert your NCCEH contact</a:t>
          </a:r>
        </a:p>
      </dsp:txBody>
      <dsp:txXfrm>
        <a:off x="3810431" y="905501"/>
        <a:ext cx="2943189" cy="959992"/>
      </dsp:txXfrm>
    </dsp:sp>
    <dsp:sp modelId="{2ED99683-498E-49BA-A09B-89153B406626}">
      <dsp:nvSpPr>
        <dsp:cNvPr id="0" name=""/>
        <dsp:cNvSpPr/>
      </dsp:nvSpPr>
      <dsp:spPr>
        <a:xfrm rot="5400000">
          <a:off x="6358366" y="1409495"/>
          <a:ext cx="1645920" cy="289969"/>
        </a:xfrm>
        <a:prstGeom prst="corner">
          <a:avLst>
            <a:gd name="adj1" fmla="val 1000"/>
            <a:gd name="adj2" fmla="val 100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5411CA-72FA-4980-8CB3-4CD051F32FEF}">
      <dsp:nvSpPr>
        <dsp:cNvPr id="0" name=""/>
        <dsp:cNvSpPr/>
      </dsp:nvSpPr>
      <dsp:spPr>
        <a:xfrm>
          <a:off x="7036341" y="2377440"/>
          <a:ext cx="3624617" cy="548640"/>
        </a:xfrm>
        <a:prstGeom prst="chevron">
          <a:avLst>
            <a:gd name="adj" fmla="val 2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304800" rIns="152400" bIns="304800" numCol="1" spcCol="1270" anchor="ctr" anchorCtr="0">
          <a:noAutofit/>
        </a:bodyPr>
        <a:lstStyle/>
        <a:p>
          <a:pPr marL="0" lvl="0" indent="0" algn="ctr" defTabSz="1066800">
            <a:lnSpc>
              <a:spcPct val="90000"/>
            </a:lnSpc>
            <a:spcBef>
              <a:spcPct val="0"/>
            </a:spcBef>
            <a:spcAft>
              <a:spcPct val="35000"/>
            </a:spcAft>
            <a:buNone/>
          </a:pPr>
          <a:r>
            <a:rPr lang="en-US" sz="2400" kern="1200"/>
            <a:t>Follow-up</a:t>
          </a:r>
        </a:p>
      </dsp:txBody>
      <dsp:txXfrm>
        <a:off x="7173501" y="2377440"/>
        <a:ext cx="3350297" cy="548640"/>
      </dsp:txXfrm>
    </dsp:sp>
    <dsp:sp modelId="{10910B31-7299-4302-896B-7A19872C04B4}">
      <dsp:nvSpPr>
        <dsp:cNvPr id="0" name=""/>
        <dsp:cNvSpPr/>
      </dsp:nvSpPr>
      <dsp:spPr>
        <a:xfrm>
          <a:off x="7326310" y="905501"/>
          <a:ext cx="2943189" cy="959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rtl="0">
            <a:lnSpc>
              <a:spcPct val="90000"/>
            </a:lnSpc>
            <a:spcBef>
              <a:spcPct val="0"/>
            </a:spcBef>
            <a:spcAft>
              <a:spcPct val="35000"/>
            </a:spcAft>
            <a:buFont typeface="+mj-lt"/>
            <a:buNone/>
          </a:pPr>
          <a:r>
            <a:rPr lang="en-US" sz="1400" b="1" kern="1200">
              <a:latin typeface="Roboto"/>
            </a:rPr>
            <a:t>February 1</a:t>
          </a:r>
          <a:r>
            <a:rPr lang="en-US" sz="1400" b="1" kern="1200" baseline="30000">
              <a:latin typeface="Roboto"/>
            </a:rPr>
            <a:t>st</a:t>
          </a:r>
          <a:r>
            <a:rPr lang="en-US" sz="1400" b="1" kern="1200">
              <a:latin typeface="Roboto"/>
            </a:rPr>
            <a:t> -21</a:t>
          </a:r>
          <a:r>
            <a:rPr lang="en-US" sz="1400" b="1" kern="1200" baseline="30000">
              <a:latin typeface="Roboto"/>
            </a:rPr>
            <a:t>st</a:t>
          </a:r>
          <a:r>
            <a:rPr lang="en-US" sz="1400" b="1" kern="1200">
              <a:latin typeface="Roboto"/>
            </a:rPr>
            <a:t>  </a:t>
          </a:r>
        </a:p>
        <a:p>
          <a:pPr marL="0" lvl="0" indent="0" algn="l" defTabSz="622300" rtl="0">
            <a:lnSpc>
              <a:spcPct val="90000"/>
            </a:lnSpc>
            <a:spcBef>
              <a:spcPct val="0"/>
            </a:spcBef>
            <a:spcAft>
              <a:spcPct val="35000"/>
            </a:spcAft>
            <a:buFont typeface="+mj-lt"/>
            <a:buNone/>
          </a:pPr>
          <a:r>
            <a:rPr lang="en-US" sz="1400" kern="1200">
              <a:latin typeface="Roboto"/>
            </a:rPr>
            <a:t>- Review PIT data and participate in HIC interview with NCCEH staff</a:t>
          </a:r>
          <a:endParaRPr lang="en-US" sz="1400" b="1" kern="1200">
            <a:latin typeface="Roboto"/>
          </a:endParaRPr>
        </a:p>
        <a:p>
          <a:pPr marL="0" lvl="0" indent="0" algn="l" defTabSz="622300" rtl="0">
            <a:lnSpc>
              <a:spcPct val="90000"/>
            </a:lnSpc>
            <a:spcBef>
              <a:spcPct val="0"/>
            </a:spcBef>
            <a:spcAft>
              <a:spcPct val="35000"/>
            </a:spcAft>
            <a:buNone/>
          </a:pPr>
          <a:r>
            <a:rPr lang="en-US" sz="1400" kern="1200">
              <a:latin typeface="Roboto"/>
            </a:rPr>
            <a:t>- Respond to any follow-up questions</a:t>
          </a:r>
        </a:p>
      </dsp:txBody>
      <dsp:txXfrm>
        <a:off x="7326310" y="905501"/>
        <a:ext cx="2943189" cy="959992"/>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65BED74-E86A-4925-947F-E20EF617751E}"/>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E60FC81C-081B-44AE-8E6E-8BA6FA044CD2}" type="slidenum">
              <a:rPr lang="en-US" smtClean="0"/>
              <a:t>‹#›</a:t>
            </a:fld>
            <a:endParaRPr lang="en-US"/>
          </a:p>
        </p:txBody>
      </p:sp>
    </p:spTree>
    <p:extLst>
      <p:ext uri="{BB962C8B-B14F-4D97-AF65-F5344CB8AC3E}">
        <p14:creationId xmlns:p14="http://schemas.microsoft.com/office/powerpoint/2010/main" val="38028642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5D1D946-F2E8-4564-AB43-5780D50F768F}" type="slidenum">
              <a:rPr lang="en-US" smtClean="0"/>
              <a:t>‹#›</a:t>
            </a:fld>
            <a:endParaRPr lang="en-US"/>
          </a:p>
        </p:txBody>
      </p:sp>
    </p:spTree>
    <p:extLst>
      <p:ext uri="{BB962C8B-B14F-4D97-AF65-F5344CB8AC3E}">
        <p14:creationId xmlns:p14="http://schemas.microsoft.com/office/powerpoint/2010/main" val="687597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folks to wait until the end to try to log into the App. It will be helpful to see the flow in it’s entirety!</a:t>
            </a:r>
          </a:p>
        </p:txBody>
      </p:sp>
      <p:sp>
        <p:nvSpPr>
          <p:cNvPr id="4" name="Slide Number Placeholder 3"/>
          <p:cNvSpPr>
            <a:spLocks noGrp="1"/>
          </p:cNvSpPr>
          <p:nvPr>
            <p:ph type="sldNum" sz="quarter" idx="5"/>
          </p:nvPr>
        </p:nvSpPr>
        <p:spPr/>
        <p:txBody>
          <a:bodyPr/>
          <a:lstStyle/>
          <a:p>
            <a:fld id="{35D1D946-F2E8-4564-AB43-5780D50F768F}" type="slidenum">
              <a:rPr lang="en-US" smtClean="0"/>
              <a:t>1</a:t>
            </a:fld>
            <a:endParaRPr lang="en-US"/>
          </a:p>
        </p:txBody>
      </p:sp>
    </p:spTree>
    <p:extLst>
      <p:ext uri="{BB962C8B-B14F-4D97-AF65-F5344CB8AC3E}">
        <p14:creationId xmlns:p14="http://schemas.microsoft.com/office/powerpoint/2010/main" val="103095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a anew last reminders</a:t>
            </a:r>
          </a:p>
        </p:txBody>
      </p:sp>
      <p:sp>
        <p:nvSpPr>
          <p:cNvPr id="4" name="Slide Number Placeholder 3"/>
          <p:cNvSpPr>
            <a:spLocks noGrp="1"/>
          </p:cNvSpPr>
          <p:nvPr>
            <p:ph type="sldNum" sz="quarter" idx="5"/>
          </p:nvPr>
        </p:nvSpPr>
        <p:spPr/>
        <p:txBody>
          <a:bodyPr/>
          <a:lstStyle/>
          <a:p>
            <a:fld id="{35D1D946-F2E8-4564-AB43-5780D50F768F}" type="slidenum">
              <a:rPr lang="en-US" smtClean="0"/>
              <a:t>17</a:t>
            </a:fld>
            <a:endParaRPr lang="en-US"/>
          </a:p>
        </p:txBody>
      </p:sp>
    </p:spTree>
    <p:extLst>
      <p:ext uri="{BB962C8B-B14F-4D97-AF65-F5344CB8AC3E}">
        <p14:creationId xmlns:p14="http://schemas.microsoft.com/office/powerpoint/2010/main" val="1709341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D1D946-F2E8-4564-AB43-5780D50F768F}" type="slidenum">
              <a:rPr lang="en-US" smtClean="0"/>
              <a:t>18</a:t>
            </a:fld>
            <a:endParaRPr lang="en-US"/>
          </a:p>
        </p:txBody>
      </p:sp>
    </p:spTree>
    <p:extLst>
      <p:ext uri="{BB962C8B-B14F-4D97-AF65-F5344CB8AC3E}">
        <p14:creationId xmlns:p14="http://schemas.microsoft.com/office/powerpoint/2010/main" val="3586897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back and remind folks that this is the a critical decision when using the app.</a:t>
            </a:r>
          </a:p>
        </p:txBody>
      </p:sp>
      <p:sp>
        <p:nvSpPr>
          <p:cNvPr id="4" name="Slide Number Placeholder 3"/>
          <p:cNvSpPr>
            <a:spLocks noGrp="1"/>
          </p:cNvSpPr>
          <p:nvPr>
            <p:ph type="sldNum" sz="quarter" idx="5"/>
          </p:nvPr>
        </p:nvSpPr>
        <p:spPr/>
        <p:txBody>
          <a:bodyPr/>
          <a:lstStyle/>
          <a:p>
            <a:fld id="{35D1D946-F2E8-4564-AB43-5780D50F768F}" type="slidenum">
              <a:rPr lang="en-US" smtClean="0"/>
              <a:t>23</a:t>
            </a:fld>
            <a:endParaRPr lang="en-US"/>
          </a:p>
        </p:txBody>
      </p:sp>
    </p:spTree>
    <p:extLst>
      <p:ext uri="{BB962C8B-B14F-4D97-AF65-F5344CB8AC3E}">
        <p14:creationId xmlns:p14="http://schemas.microsoft.com/office/powerpoint/2010/main" val="604779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D1D946-F2E8-4564-AB43-5780D50F768F}" type="slidenum">
              <a:rPr lang="en-US" smtClean="0"/>
              <a:t>24</a:t>
            </a:fld>
            <a:endParaRPr lang="en-US"/>
          </a:p>
        </p:txBody>
      </p:sp>
    </p:spTree>
    <p:extLst>
      <p:ext uri="{BB962C8B-B14F-4D97-AF65-F5344CB8AC3E}">
        <p14:creationId xmlns:p14="http://schemas.microsoft.com/office/powerpoint/2010/main" val="4002830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cs typeface="Calibri" panose="020F0502020204030204" pitchFamily="34" charset="0"/>
              </a:rPr>
              <a:t>General tips apply to all PIT volunteers</a:t>
            </a:r>
          </a:p>
          <a:p>
            <a:endParaRPr lang="en-US" sz="1200">
              <a:cs typeface="Calibri" panose="020F0502020204030204" pitchFamily="34" charset="0"/>
            </a:endParaRPr>
          </a:p>
          <a:p>
            <a:r>
              <a:rPr lang="en-US" sz="1200">
                <a:cs typeface="Calibri" panose="020F0502020204030204" pitchFamily="34" charset="0"/>
              </a:rPr>
              <a:t>All of the listed questions must be asked of all persons being surveyed and it is completely voluntary whether persons respond to questions. We have limited the survey to just the question we really need for reporting to the community and HUD.</a:t>
            </a:r>
          </a:p>
        </p:txBody>
      </p:sp>
      <p:sp>
        <p:nvSpPr>
          <p:cNvPr id="4" name="Slide Number Placeholder 3"/>
          <p:cNvSpPr>
            <a:spLocks noGrp="1"/>
          </p:cNvSpPr>
          <p:nvPr>
            <p:ph type="sldNum" sz="quarter" idx="5"/>
          </p:nvPr>
        </p:nvSpPr>
        <p:spPr/>
        <p:txBody>
          <a:bodyPr/>
          <a:lstStyle/>
          <a:p>
            <a:fld id="{35D1D946-F2E8-4564-AB43-5780D50F768F}" type="slidenum">
              <a:rPr lang="en-US" smtClean="0"/>
              <a:t>25</a:t>
            </a:fld>
            <a:endParaRPr lang="en-US"/>
          </a:p>
        </p:txBody>
      </p:sp>
    </p:spTree>
    <p:extLst>
      <p:ext uri="{BB962C8B-B14F-4D97-AF65-F5344CB8AC3E}">
        <p14:creationId xmlns:p14="http://schemas.microsoft.com/office/powerpoint/2010/main" val="4015979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D1D946-F2E8-4564-AB43-5780D50F768F}" type="slidenum">
              <a:rPr lang="en-US" smtClean="0"/>
              <a:t>26</a:t>
            </a:fld>
            <a:endParaRPr lang="en-US"/>
          </a:p>
        </p:txBody>
      </p:sp>
    </p:spTree>
    <p:extLst>
      <p:ext uri="{BB962C8B-B14F-4D97-AF65-F5344CB8AC3E}">
        <p14:creationId xmlns:p14="http://schemas.microsoft.com/office/powerpoint/2010/main" val="888192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 your contact know if you have questions about the App ahead of time, let your contact know when all surveys are done, and completing your HIC survey for program information close to Jan 31</a:t>
            </a:r>
            <a:r>
              <a:rPr lang="en-US" baseline="30000"/>
              <a:t>st</a:t>
            </a:r>
            <a:r>
              <a:rPr lang="en-US"/>
              <a:t>  will help all!</a:t>
            </a:r>
          </a:p>
        </p:txBody>
      </p:sp>
      <p:sp>
        <p:nvSpPr>
          <p:cNvPr id="4" name="Slide Number Placeholder 3"/>
          <p:cNvSpPr>
            <a:spLocks noGrp="1"/>
          </p:cNvSpPr>
          <p:nvPr>
            <p:ph type="sldNum" sz="quarter" idx="5"/>
          </p:nvPr>
        </p:nvSpPr>
        <p:spPr/>
        <p:txBody>
          <a:bodyPr/>
          <a:lstStyle/>
          <a:p>
            <a:fld id="{35D1D946-F2E8-4564-AB43-5780D50F768F}" type="slidenum">
              <a:rPr lang="en-US" smtClean="0"/>
              <a:t>27</a:t>
            </a:fld>
            <a:endParaRPr lang="en-US"/>
          </a:p>
        </p:txBody>
      </p:sp>
    </p:spTree>
    <p:extLst>
      <p:ext uri="{BB962C8B-B14F-4D97-AF65-F5344CB8AC3E}">
        <p14:creationId xmlns:p14="http://schemas.microsoft.com/office/powerpoint/2010/main" val="1641453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sure to check which link you’re using – different in the afternoon and morning sessions.</a:t>
            </a:r>
            <a:br>
              <a:rPr lang="en-US"/>
            </a:br>
            <a:br>
              <a:rPr lang="en-US"/>
            </a:br>
            <a:r>
              <a:rPr lang="en-US"/>
              <a:t>January 11</a:t>
            </a:r>
            <a:r>
              <a:rPr lang="en-US" baseline="30000"/>
              <a:t>th</a:t>
            </a:r>
            <a:r>
              <a:rPr lang="en-US"/>
              <a:t> also has 9:30 -10 sign in support</a:t>
            </a:r>
          </a:p>
        </p:txBody>
      </p:sp>
      <p:sp>
        <p:nvSpPr>
          <p:cNvPr id="4" name="Slide Number Placeholder 3"/>
          <p:cNvSpPr>
            <a:spLocks noGrp="1"/>
          </p:cNvSpPr>
          <p:nvPr>
            <p:ph type="sldNum" sz="quarter" idx="5"/>
          </p:nvPr>
        </p:nvSpPr>
        <p:spPr/>
        <p:txBody>
          <a:bodyPr/>
          <a:lstStyle/>
          <a:p>
            <a:fld id="{35D1D946-F2E8-4564-AB43-5780D50F768F}" type="slidenum">
              <a:rPr lang="en-US" smtClean="0"/>
              <a:t>28</a:t>
            </a:fld>
            <a:endParaRPr lang="en-US"/>
          </a:p>
        </p:txBody>
      </p:sp>
    </p:spTree>
    <p:extLst>
      <p:ext uri="{BB962C8B-B14F-4D97-AF65-F5344CB8AC3E}">
        <p14:creationId xmlns:p14="http://schemas.microsoft.com/office/powerpoint/2010/main" val="21505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Currently, the sheltered count isn’t ready for testing but we’ll be building that out for testing soon! We’d love to have non-HMIS participating agencies use the app to collect information from clients this year.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Once you’ve logged in, select your Region!</a:t>
            </a:r>
          </a:p>
          <a:p>
            <a:endParaRPr lang="en-US"/>
          </a:p>
        </p:txBody>
      </p:sp>
      <p:sp>
        <p:nvSpPr>
          <p:cNvPr id="4" name="Slide Number Placeholder 3"/>
          <p:cNvSpPr>
            <a:spLocks noGrp="1"/>
          </p:cNvSpPr>
          <p:nvPr>
            <p:ph type="sldNum" sz="quarter" idx="5"/>
          </p:nvPr>
        </p:nvSpPr>
        <p:spPr/>
        <p:txBody>
          <a:bodyPr/>
          <a:lstStyle/>
          <a:p>
            <a:fld id="{35D1D946-F2E8-4564-AB43-5780D50F768F}" type="slidenum">
              <a:rPr lang="en-US" smtClean="0"/>
              <a:t>30</a:t>
            </a:fld>
            <a:endParaRPr lang="en-US"/>
          </a:p>
        </p:txBody>
      </p:sp>
    </p:spTree>
    <p:extLst>
      <p:ext uri="{BB962C8B-B14F-4D97-AF65-F5344CB8AC3E}">
        <p14:creationId xmlns:p14="http://schemas.microsoft.com/office/powerpoint/2010/main" val="2825589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D1D946-F2E8-4564-AB43-5780D50F768F}" type="slidenum">
              <a:rPr lang="en-US" smtClean="0"/>
              <a:t>31</a:t>
            </a:fld>
            <a:endParaRPr lang="en-US"/>
          </a:p>
        </p:txBody>
      </p:sp>
    </p:spTree>
    <p:extLst>
      <p:ext uri="{BB962C8B-B14F-4D97-AF65-F5344CB8AC3E}">
        <p14:creationId xmlns:p14="http://schemas.microsoft.com/office/powerpoint/2010/main" val="2916928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D1D946-F2E8-4564-AB43-5780D50F768F}" type="slidenum">
              <a:rPr lang="en-US" smtClean="0"/>
              <a:t>2</a:t>
            </a:fld>
            <a:endParaRPr lang="en-US"/>
          </a:p>
        </p:txBody>
      </p:sp>
    </p:spTree>
    <p:extLst>
      <p:ext uri="{BB962C8B-B14F-4D97-AF65-F5344CB8AC3E}">
        <p14:creationId xmlns:p14="http://schemas.microsoft.com/office/powerpoint/2010/main" val="605890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capacity do we have to provide temporary shelter in emergency shelters and transitional housing? </a:t>
            </a:r>
          </a:p>
          <a:p>
            <a:br>
              <a:rPr lang="en-US"/>
            </a:br>
            <a:r>
              <a:rPr lang="en-US"/>
              <a:t>What capacity do we have to provide housing in rapid rehousing, permanent supportive housing, and other permanent housing projects?</a:t>
            </a:r>
          </a:p>
          <a:p>
            <a:endParaRPr lang="en-US"/>
          </a:p>
        </p:txBody>
      </p:sp>
      <p:sp>
        <p:nvSpPr>
          <p:cNvPr id="4" name="Slide Number Placeholder 3"/>
          <p:cNvSpPr>
            <a:spLocks noGrp="1"/>
          </p:cNvSpPr>
          <p:nvPr>
            <p:ph type="sldNum" sz="quarter" idx="5"/>
          </p:nvPr>
        </p:nvSpPr>
        <p:spPr/>
        <p:txBody>
          <a:bodyPr/>
          <a:lstStyle/>
          <a:p>
            <a:fld id="{AE3E0ED6-3EAF-430E-9620-8A5333A56CF1}" type="slidenum">
              <a:rPr lang="en-US" smtClean="0"/>
              <a:pPr/>
              <a:t>8</a:t>
            </a:fld>
            <a:endParaRPr lang="en-US"/>
          </a:p>
        </p:txBody>
      </p:sp>
    </p:spTree>
    <p:extLst>
      <p:ext uri="{BB962C8B-B14F-4D97-AF65-F5344CB8AC3E}">
        <p14:creationId xmlns:p14="http://schemas.microsoft.com/office/powerpoint/2010/main" val="2133118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Survey can be scheduled in January as we approach PIT night!</a:t>
            </a:r>
            <a:br>
              <a:rPr lang="en-US"/>
            </a:br>
            <a:br>
              <a:rPr lang="en-US"/>
            </a:br>
            <a:r>
              <a:rPr lang="en-US"/>
              <a:t>HIC focuses on program details about capacity with number of beds/spots, rooms, federal funding sources, and dedicated beds for certain populations. This is also where we’ll ask you about the when beds are available – all year or only sometimes?</a:t>
            </a:r>
          </a:p>
        </p:txBody>
      </p:sp>
      <p:sp>
        <p:nvSpPr>
          <p:cNvPr id="4" name="Slide Number Placeholder 3"/>
          <p:cNvSpPr>
            <a:spLocks noGrp="1"/>
          </p:cNvSpPr>
          <p:nvPr>
            <p:ph type="sldNum" sz="quarter" idx="5"/>
          </p:nvPr>
        </p:nvSpPr>
        <p:spPr/>
        <p:txBody>
          <a:bodyPr/>
          <a:lstStyle/>
          <a:p>
            <a:fld id="{AE3E0ED6-3EAF-430E-9620-8A5333A56CF1}" type="slidenum">
              <a:rPr lang="en-US" smtClean="0"/>
              <a:pPr/>
              <a:t>10</a:t>
            </a:fld>
            <a:endParaRPr lang="en-US"/>
          </a:p>
        </p:txBody>
      </p:sp>
    </p:spTree>
    <p:extLst>
      <p:ext uri="{BB962C8B-B14F-4D97-AF65-F5344CB8AC3E}">
        <p14:creationId xmlns:p14="http://schemas.microsoft.com/office/powerpoint/2010/main" val="3660145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D1D946-F2E8-4564-AB43-5780D50F768F}" type="slidenum">
              <a:rPr lang="en-US" smtClean="0"/>
              <a:t>11</a:t>
            </a:fld>
            <a:endParaRPr lang="en-US"/>
          </a:p>
        </p:txBody>
      </p:sp>
    </p:spTree>
    <p:extLst>
      <p:ext uri="{BB962C8B-B14F-4D97-AF65-F5344CB8AC3E}">
        <p14:creationId xmlns:p14="http://schemas.microsoft.com/office/powerpoint/2010/main" val="341892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b="1"/>
              <a:t>Accurate</a:t>
            </a:r>
            <a:r>
              <a:rPr lang="en-US" sz="1800"/>
              <a:t> </a:t>
            </a:r>
          </a:p>
          <a:p>
            <a:pPr marL="914400" lvl="1" indent="-457200">
              <a:buFont typeface="+mj-lt"/>
              <a:buAutoNum type="arabicPeriod"/>
            </a:pPr>
            <a:r>
              <a:rPr lang="en-US" sz="1800"/>
              <a:t>Helps make sure everyone’s experience is counted by age, race, ethnicity, gender, county, disability</a:t>
            </a:r>
          </a:p>
          <a:p>
            <a:pPr marL="914400" lvl="1" indent="-457200">
              <a:buFont typeface="+mj-lt"/>
              <a:buAutoNum type="arabicPeriod"/>
            </a:pPr>
            <a:r>
              <a:rPr lang="en-US" sz="1800"/>
              <a:t>Geography and demographics can be cross-tabulated</a:t>
            </a:r>
          </a:p>
          <a:p>
            <a:pPr marL="914400" lvl="1" indent="-457200">
              <a:buFont typeface="+mj-lt"/>
              <a:buAutoNum type="arabicPeriod"/>
            </a:pPr>
            <a:r>
              <a:rPr lang="en-US" sz="1800"/>
              <a:t>Helps de-duplicate folks</a:t>
            </a:r>
            <a:br>
              <a:rPr lang="en-US" sz="1800"/>
            </a:br>
            <a:endParaRPr lang="en-US" sz="1800"/>
          </a:p>
          <a:p>
            <a:pPr marL="0" indent="0">
              <a:buNone/>
            </a:pPr>
            <a:r>
              <a:rPr lang="en-US" sz="1800" b="1"/>
              <a:t>Logical question layout</a:t>
            </a:r>
          </a:p>
          <a:p>
            <a:pPr marL="971550" lvl="1" indent="-514350">
              <a:buFont typeface="+mj-lt"/>
              <a:buAutoNum type="arabicPeriod"/>
            </a:pPr>
            <a:r>
              <a:rPr lang="en-US" sz="1800"/>
              <a:t>Only applicable questions</a:t>
            </a:r>
          </a:p>
          <a:p>
            <a:pPr lvl="2"/>
            <a:r>
              <a:rPr lang="en-US" sz="1800"/>
              <a:t>Kids aren’t asked if they’re Veterans</a:t>
            </a:r>
          </a:p>
          <a:p>
            <a:pPr lvl="2"/>
            <a:r>
              <a:rPr lang="en-US" sz="1800"/>
              <a:t>You don’t have to know the chronic homeless definition, automatic</a:t>
            </a:r>
          </a:p>
          <a:p>
            <a:pPr marL="914400" lvl="1" indent="-457200">
              <a:buFont typeface="+mj-lt"/>
              <a:buAutoNum type="arabicPeriod"/>
            </a:pPr>
            <a:r>
              <a:rPr lang="en-US" sz="1800"/>
              <a:t>Connect household members together</a:t>
            </a:r>
          </a:p>
          <a:p>
            <a:pPr marL="0" indent="0">
              <a:buNone/>
            </a:pPr>
            <a:r>
              <a:rPr lang="en-US" sz="1800" b="1"/>
              <a:t>Easy</a:t>
            </a:r>
            <a:r>
              <a:rPr lang="en-US" sz="1800"/>
              <a:t> </a:t>
            </a:r>
          </a:p>
          <a:p>
            <a:pPr marL="914400" lvl="1" indent="-457200">
              <a:buFont typeface="+mj-lt"/>
              <a:buAutoNum type="arabicPeriod"/>
            </a:pPr>
            <a:r>
              <a:rPr lang="en-US" sz="1800"/>
              <a:t>Works on phones, tablets, and computers connected to internet</a:t>
            </a:r>
          </a:p>
          <a:p>
            <a:pPr marL="914400" lvl="1" indent="-457200">
              <a:buFont typeface="+mj-lt"/>
              <a:buAutoNum type="arabicPeriod"/>
            </a:pPr>
            <a:r>
              <a:rPr lang="en-US" sz="1800"/>
              <a:t>Simple login, simple to reset passwords</a:t>
            </a:r>
          </a:p>
          <a:p>
            <a:pPr marL="914400" lvl="1" indent="-457200">
              <a:buFont typeface="+mj-lt"/>
              <a:buAutoNum type="arabicPeriod"/>
            </a:pPr>
            <a:r>
              <a:rPr lang="en-US" sz="1800"/>
              <a:t>Save results and submit later for bad cell coverage areas</a:t>
            </a:r>
            <a:br>
              <a:rPr lang="en-US" sz="1800"/>
            </a:br>
            <a:endParaRPr lang="en-US" sz="1800"/>
          </a:p>
          <a:p>
            <a:pPr marL="0" indent="0">
              <a:buNone/>
            </a:pPr>
            <a:r>
              <a:rPr lang="en-US" sz="1800" b="1"/>
              <a:t>Fast</a:t>
            </a:r>
            <a:endParaRPr lang="en-US" sz="1800"/>
          </a:p>
          <a:p>
            <a:pPr marL="914400" lvl="1" indent="-457200">
              <a:buAutoNum type="arabicPeriod"/>
            </a:pPr>
            <a:r>
              <a:rPr lang="en-US" sz="1800"/>
              <a:t>Sends in real-time</a:t>
            </a:r>
          </a:p>
          <a:p>
            <a:pPr marL="914400" lvl="1" indent="-457200">
              <a:buAutoNum type="arabicPeriod"/>
            </a:pPr>
            <a:r>
              <a:rPr lang="en-US" sz="1800"/>
              <a:t>Reduces delay of both paper forms and back and forth questions</a:t>
            </a:r>
            <a:br>
              <a:rPr lang="en-US" sz="1800"/>
            </a:br>
            <a:endParaRPr lang="en-US" sz="1800"/>
          </a:p>
          <a:p>
            <a:pPr marL="0" indent="0">
              <a:buNone/>
            </a:pPr>
            <a:r>
              <a:rPr lang="en-US" sz="1800" b="1"/>
              <a:t>Secure</a:t>
            </a:r>
          </a:p>
          <a:p>
            <a:pPr marL="971550" lvl="1" indent="-514350">
              <a:buFont typeface="+mj-lt"/>
              <a:buAutoNum type="arabicPeriod"/>
            </a:pPr>
            <a:r>
              <a:rPr lang="en-US" sz="1800"/>
              <a:t>All data transmitted to and from the command center is protected using RSA 2048-bit encryption </a:t>
            </a:r>
          </a:p>
          <a:p>
            <a:pPr marL="971550" lvl="1" indent="-514350">
              <a:buFont typeface="+mj-lt"/>
              <a:buAutoNum type="arabicPeriod"/>
            </a:pPr>
            <a:r>
              <a:rPr lang="en-US" sz="1800"/>
              <a:t>Access to the data is limited to CoC staff</a:t>
            </a:r>
          </a:p>
          <a:p>
            <a:br>
              <a:rPr lang="en-US"/>
            </a:br>
            <a:r>
              <a:rPr lang="en-US"/>
              <a:t>Encryption is “Advanced Encryption Standard AES-256”</a:t>
            </a:r>
          </a:p>
        </p:txBody>
      </p:sp>
      <p:sp>
        <p:nvSpPr>
          <p:cNvPr id="4" name="Slide Number Placeholder 3"/>
          <p:cNvSpPr>
            <a:spLocks noGrp="1"/>
          </p:cNvSpPr>
          <p:nvPr>
            <p:ph type="sldNum" sz="quarter" idx="5"/>
          </p:nvPr>
        </p:nvSpPr>
        <p:spPr/>
        <p:txBody>
          <a:bodyPr/>
          <a:lstStyle/>
          <a:p>
            <a:fld id="{35D1D946-F2E8-4564-AB43-5780D50F768F}" type="slidenum">
              <a:rPr lang="en-US" smtClean="0"/>
              <a:t>13</a:t>
            </a:fld>
            <a:endParaRPr lang="en-US"/>
          </a:p>
        </p:txBody>
      </p:sp>
    </p:spTree>
    <p:extLst>
      <p:ext uri="{BB962C8B-B14F-4D97-AF65-F5344CB8AC3E}">
        <p14:creationId xmlns:p14="http://schemas.microsoft.com/office/powerpoint/2010/main" val="2753218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Victim Service Providers (VSPs) are defined by HUD as a private nonprofit organization whose primary mission is to provide direct services to survivors and victims of domestic violence, dating violence, sexual assault, stalking, or human trafficking. VSPs do not participate in HMIS due to a federal VAWA Act prohibition.  </a:t>
            </a:r>
          </a:p>
        </p:txBody>
      </p:sp>
      <p:sp>
        <p:nvSpPr>
          <p:cNvPr id="4" name="Slide Number Placeholder 3"/>
          <p:cNvSpPr>
            <a:spLocks noGrp="1"/>
          </p:cNvSpPr>
          <p:nvPr>
            <p:ph type="sldNum" sz="quarter" idx="5"/>
          </p:nvPr>
        </p:nvSpPr>
        <p:spPr/>
        <p:txBody>
          <a:bodyPr/>
          <a:lstStyle/>
          <a:p>
            <a:fld id="{35D1D946-F2E8-4564-AB43-5780D50F768F}" type="slidenum">
              <a:rPr lang="en-US" smtClean="0"/>
              <a:t>14</a:t>
            </a:fld>
            <a:endParaRPr lang="en-US"/>
          </a:p>
        </p:txBody>
      </p:sp>
    </p:spTree>
    <p:extLst>
      <p:ext uri="{BB962C8B-B14F-4D97-AF65-F5344CB8AC3E}">
        <p14:creationId xmlns:p14="http://schemas.microsoft.com/office/powerpoint/2010/main" val="2311984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folks to wait until the end to try to log into the App. It will be helpful to see the flow in it’s entirety!</a:t>
            </a:r>
          </a:p>
        </p:txBody>
      </p:sp>
      <p:sp>
        <p:nvSpPr>
          <p:cNvPr id="4" name="Slide Number Placeholder 3"/>
          <p:cNvSpPr>
            <a:spLocks noGrp="1"/>
          </p:cNvSpPr>
          <p:nvPr>
            <p:ph type="sldNum" sz="quarter" idx="5"/>
          </p:nvPr>
        </p:nvSpPr>
        <p:spPr/>
        <p:txBody>
          <a:bodyPr/>
          <a:lstStyle/>
          <a:p>
            <a:fld id="{35D1D946-F2E8-4564-AB43-5780D50F768F}" type="slidenum">
              <a:rPr lang="en-US" smtClean="0"/>
              <a:t>15</a:t>
            </a:fld>
            <a:endParaRPr lang="en-US"/>
          </a:p>
        </p:txBody>
      </p:sp>
    </p:spTree>
    <p:extLst>
      <p:ext uri="{BB962C8B-B14F-4D97-AF65-F5344CB8AC3E}">
        <p14:creationId xmlns:p14="http://schemas.microsoft.com/office/powerpoint/2010/main" val="2344658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Everyone who is submitting data through the app will use the “Sheltered Survey”</a:t>
            </a:r>
          </a:p>
        </p:txBody>
      </p:sp>
      <p:sp>
        <p:nvSpPr>
          <p:cNvPr id="4" name="Slide Number Placeholder 3"/>
          <p:cNvSpPr>
            <a:spLocks noGrp="1"/>
          </p:cNvSpPr>
          <p:nvPr>
            <p:ph type="sldNum" sz="quarter" idx="5"/>
          </p:nvPr>
        </p:nvSpPr>
        <p:spPr/>
        <p:txBody>
          <a:bodyPr/>
          <a:lstStyle/>
          <a:p>
            <a:fld id="{35D1D946-F2E8-4564-AB43-5780D50F768F}" type="slidenum">
              <a:rPr lang="en-US" smtClean="0"/>
              <a:t>16</a:t>
            </a:fld>
            <a:endParaRPr lang="en-US"/>
          </a:p>
        </p:txBody>
      </p:sp>
    </p:spTree>
    <p:extLst>
      <p:ext uri="{BB962C8B-B14F-4D97-AF65-F5344CB8AC3E}">
        <p14:creationId xmlns:p14="http://schemas.microsoft.com/office/powerpoint/2010/main" val="41143177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0075FB-EE00-4217-9A63-64674B3EDE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8991" y="5533257"/>
            <a:ext cx="4306529" cy="1173529"/>
          </a:xfrm>
          <a:prstGeom prst="rect">
            <a:avLst/>
          </a:prstGeom>
        </p:spPr>
      </p:pic>
      <p:sp>
        <p:nvSpPr>
          <p:cNvPr id="6" name="Title 1">
            <a:extLst>
              <a:ext uri="{FF2B5EF4-FFF2-40B4-BE49-F238E27FC236}">
                <a16:creationId xmlns:a16="http://schemas.microsoft.com/office/drawing/2014/main" id="{F9EE5D9A-B3FB-4D7C-ABFA-EE5F164AC508}"/>
              </a:ext>
            </a:extLst>
          </p:cNvPr>
          <p:cNvSpPr>
            <a:spLocks noGrp="1"/>
          </p:cNvSpPr>
          <p:nvPr>
            <p:ph type="ctrTitle"/>
          </p:nvPr>
        </p:nvSpPr>
        <p:spPr>
          <a:xfrm>
            <a:off x="294966" y="1334948"/>
            <a:ext cx="10294375" cy="2387600"/>
          </a:xfrm>
        </p:spPr>
        <p:txBody>
          <a:bodyPr anchor="b"/>
          <a:lstStyle>
            <a:lvl1pPr algn="l">
              <a:defRPr sz="6000" b="1">
                <a:latin typeface="+mn-lt"/>
              </a:defRPr>
            </a:lvl1pPr>
          </a:lstStyle>
          <a:p>
            <a:r>
              <a:rPr lang="en-US"/>
              <a:t>Click to edit Master title style</a:t>
            </a:r>
          </a:p>
        </p:txBody>
      </p:sp>
      <p:sp>
        <p:nvSpPr>
          <p:cNvPr id="8" name="Subtitle 2">
            <a:extLst>
              <a:ext uri="{FF2B5EF4-FFF2-40B4-BE49-F238E27FC236}">
                <a16:creationId xmlns:a16="http://schemas.microsoft.com/office/drawing/2014/main" id="{DA39D81A-C54D-4662-A9CB-52B1F0F9FD2F}"/>
              </a:ext>
            </a:extLst>
          </p:cNvPr>
          <p:cNvSpPr>
            <a:spLocks noGrp="1"/>
          </p:cNvSpPr>
          <p:nvPr>
            <p:ph type="subTitle" idx="1"/>
          </p:nvPr>
        </p:nvSpPr>
        <p:spPr>
          <a:xfrm>
            <a:off x="294965" y="4050672"/>
            <a:ext cx="10373035" cy="1472381"/>
          </a:xfrm>
        </p:spPr>
        <p:txBody>
          <a:bodyPr/>
          <a:lstStyle>
            <a:lvl1pPr marL="0" indent="0" algn="l">
              <a:buNone/>
              <a:defRPr sz="2400">
                <a:solidFill>
                  <a:srgbClr val="484848"/>
                </a:solidFill>
              </a:defRPr>
            </a:lvl1pPr>
            <a:lvl2pPr marL="457191" indent="0" algn="ctr">
              <a:buNone/>
              <a:defRPr sz="2000"/>
            </a:lvl2pPr>
            <a:lvl3pPr marL="914380" indent="0" algn="ctr">
              <a:buNone/>
              <a:defRPr sz="1801"/>
            </a:lvl3pPr>
            <a:lvl4pPr marL="1371571" indent="0" algn="ctr">
              <a:buNone/>
              <a:defRPr sz="1600"/>
            </a:lvl4pPr>
            <a:lvl5pPr marL="1828761" indent="0" algn="ctr">
              <a:buNone/>
              <a:defRPr sz="1600"/>
            </a:lvl5pPr>
            <a:lvl6pPr marL="2285951" indent="0" algn="ctr">
              <a:buNone/>
              <a:defRPr sz="1600"/>
            </a:lvl6pPr>
            <a:lvl7pPr marL="2743141" indent="0" algn="ctr">
              <a:buNone/>
              <a:defRPr sz="1600"/>
            </a:lvl7pPr>
            <a:lvl8pPr marL="3200332" indent="0" algn="ctr">
              <a:buNone/>
              <a:defRPr sz="1600"/>
            </a:lvl8pPr>
            <a:lvl9pPr marL="3657522" indent="0" algn="ctr">
              <a:buNone/>
              <a:defRPr sz="1600"/>
            </a:lvl9pPr>
          </a:lstStyle>
          <a:p>
            <a:r>
              <a:rPr lang="en-US"/>
              <a:t>Click to edit Master subtitle style</a:t>
            </a:r>
          </a:p>
        </p:txBody>
      </p:sp>
    </p:spTree>
    <p:extLst>
      <p:ext uri="{BB962C8B-B14F-4D97-AF65-F5344CB8AC3E}">
        <p14:creationId xmlns:p14="http://schemas.microsoft.com/office/powerpoint/2010/main" val="1048078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 Left Summary, Right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3EDF8-D6B8-4360-A288-8A6069E203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2F49F72-4E82-460D-809E-2FE497AB256F}"/>
              </a:ext>
            </a:extLst>
          </p:cNvPr>
          <p:cNvSpPr>
            <a:spLocks noGrp="1"/>
          </p:cNvSpPr>
          <p:nvPr>
            <p:ph type="title"/>
          </p:nvPr>
        </p:nvSpPr>
        <p:spPr>
          <a:xfrm>
            <a:off x="544824" y="457200"/>
            <a:ext cx="3932237" cy="1600200"/>
          </a:xfrm>
        </p:spPr>
        <p:txBody>
          <a:bodyPr anchor="b"/>
          <a:lstStyle>
            <a:lvl1pPr>
              <a:defRPr sz="3200">
                <a:solidFill>
                  <a:schemeClr val="bg1"/>
                </a:solidFill>
              </a:defRPr>
            </a:lvl1pPr>
          </a:lstStyle>
          <a:p>
            <a:r>
              <a:rPr lang="en-US"/>
              <a:t>Click to edit Master title style</a:t>
            </a:r>
          </a:p>
        </p:txBody>
      </p:sp>
      <p:sp>
        <p:nvSpPr>
          <p:cNvPr id="5" name="Rectangle 4">
            <a:extLst>
              <a:ext uri="{FF2B5EF4-FFF2-40B4-BE49-F238E27FC236}">
                <a16:creationId xmlns:a16="http://schemas.microsoft.com/office/drawing/2014/main" id="{9A017063-AB67-4855-B023-8FE9E5D8EBB4}"/>
              </a:ext>
            </a:extLst>
          </p:cNvPr>
          <p:cNvSpPr/>
          <p:nvPr userDrawn="1"/>
        </p:nvSpPr>
        <p:spPr>
          <a:xfrm>
            <a:off x="4965289" y="0"/>
            <a:ext cx="722671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p>
        </p:txBody>
      </p:sp>
      <p:sp>
        <p:nvSpPr>
          <p:cNvPr id="6" name="Text Placeholder 3">
            <a:extLst>
              <a:ext uri="{FF2B5EF4-FFF2-40B4-BE49-F238E27FC236}">
                <a16:creationId xmlns:a16="http://schemas.microsoft.com/office/drawing/2014/main" id="{12396B46-B5DF-4C53-B9F3-D2BDF2E5376A}"/>
              </a:ext>
            </a:extLst>
          </p:cNvPr>
          <p:cNvSpPr>
            <a:spLocks noGrp="1"/>
          </p:cNvSpPr>
          <p:nvPr>
            <p:ph type="body" sz="half" idx="2"/>
          </p:nvPr>
        </p:nvSpPr>
        <p:spPr>
          <a:xfrm>
            <a:off x="544823" y="2057400"/>
            <a:ext cx="3932237" cy="3811588"/>
          </a:xfrm>
        </p:spPr>
        <p:txBody>
          <a:bodyPr/>
          <a:lstStyle>
            <a:lvl1pPr marL="0" indent="0">
              <a:buNone/>
              <a:defRPr sz="1600">
                <a:solidFill>
                  <a:schemeClr val="bg1"/>
                </a:solidFill>
              </a:defRPr>
            </a:lvl1pPr>
            <a:lvl2pPr marL="457191" indent="0">
              <a:buNone/>
              <a:defRPr sz="1401"/>
            </a:lvl2pPr>
            <a:lvl3pPr marL="914380" indent="0">
              <a:buNone/>
              <a:defRPr sz="1200"/>
            </a:lvl3pPr>
            <a:lvl4pPr marL="1371571" indent="0">
              <a:buNone/>
              <a:defRPr sz="1001"/>
            </a:lvl4pPr>
            <a:lvl5pPr marL="1828761" indent="0">
              <a:buNone/>
              <a:defRPr sz="1001"/>
            </a:lvl5pPr>
            <a:lvl6pPr marL="2285951" indent="0">
              <a:buNone/>
              <a:defRPr sz="1001"/>
            </a:lvl6pPr>
            <a:lvl7pPr marL="2743141" indent="0">
              <a:buNone/>
              <a:defRPr sz="1001"/>
            </a:lvl7pPr>
            <a:lvl8pPr marL="3200332" indent="0">
              <a:buNone/>
              <a:defRPr sz="1001"/>
            </a:lvl8pPr>
            <a:lvl9pPr marL="3657522" indent="0">
              <a:buNone/>
              <a:defRPr sz="1001"/>
            </a:lvl9pPr>
          </a:lstStyle>
          <a:p>
            <a:pPr lvl="0"/>
            <a:r>
              <a:rPr lang="en-US"/>
              <a:t>Edit Master text styles</a:t>
            </a:r>
          </a:p>
        </p:txBody>
      </p:sp>
      <p:pic>
        <p:nvPicPr>
          <p:cNvPr id="7" name="Picture 6">
            <a:extLst>
              <a:ext uri="{FF2B5EF4-FFF2-40B4-BE49-F238E27FC236}">
                <a16:creationId xmlns:a16="http://schemas.microsoft.com/office/drawing/2014/main" id="{D84DC467-0A88-43B4-A08E-8F69DBA317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8" name="Content Placeholder 2">
            <a:extLst>
              <a:ext uri="{FF2B5EF4-FFF2-40B4-BE49-F238E27FC236}">
                <a16:creationId xmlns:a16="http://schemas.microsoft.com/office/drawing/2014/main" id="{1D78D066-35AC-43C1-8CEE-D50A9029F785}"/>
              </a:ext>
            </a:extLst>
          </p:cNvPr>
          <p:cNvSpPr>
            <a:spLocks noGrp="1"/>
          </p:cNvSpPr>
          <p:nvPr>
            <p:ph idx="1"/>
          </p:nvPr>
        </p:nvSpPr>
        <p:spPr>
          <a:xfrm>
            <a:off x="5183188" y="987427"/>
            <a:ext cx="616902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6711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and Pictur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ABA2D2-40A4-4799-BDCA-ABDEAC73BD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87E3105-CE09-4220-A22A-0AD881452776}"/>
              </a:ext>
            </a:extLst>
          </p:cNvPr>
          <p:cNvSpPr>
            <a:spLocks noGrp="1"/>
          </p:cNvSpPr>
          <p:nvPr>
            <p:ph type="title"/>
          </p:nvPr>
        </p:nvSpPr>
        <p:spPr>
          <a:xfrm>
            <a:off x="544824" y="457200"/>
            <a:ext cx="3932237" cy="1600200"/>
          </a:xfrm>
        </p:spPr>
        <p:txBody>
          <a:bodyPr anchor="b"/>
          <a:lstStyle>
            <a:lvl1pPr>
              <a:defRPr sz="3200">
                <a:solidFill>
                  <a:schemeClr val="bg1"/>
                </a:solidFill>
              </a:defRPr>
            </a:lvl1pPr>
          </a:lstStyle>
          <a:p>
            <a:r>
              <a:rPr lang="en-US"/>
              <a:t>Click to edit Master title style</a:t>
            </a:r>
          </a:p>
        </p:txBody>
      </p:sp>
      <p:sp>
        <p:nvSpPr>
          <p:cNvPr id="4" name="Rectangle 3">
            <a:extLst>
              <a:ext uri="{FF2B5EF4-FFF2-40B4-BE49-F238E27FC236}">
                <a16:creationId xmlns:a16="http://schemas.microsoft.com/office/drawing/2014/main" id="{CB066E25-AC66-4EE8-8031-E69E392C5C73}"/>
              </a:ext>
            </a:extLst>
          </p:cNvPr>
          <p:cNvSpPr/>
          <p:nvPr userDrawn="1"/>
        </p:nvSpPr>
        <p:spPr>
          <a:xfrm>
            <a:off x="4965289" y="0"/>
            <a:ext cx="722671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p>
        </p:txBody>
      </p:sp>
      <p:sp>
        <p:nvSpPr>
          <p:cNvPr id="5" name="Text Placeholder 3">
            <a:extLst>
              <a:ext uri="{FF2B5EF4-FFF2-40B4-BE49-F238E27FC236}">
                <a16:creationId xmlns:a16="http://schemas.microsoft.com/office/drawing/2014/main" id="{3B6197C0-3B50-4C64-87DD-633E707ACBAA}"/>
              </a:ext>
            </a:extLst>
          </p:cNvPr>
          <p:cNvSpPr>
            <a:spLocks noGrp="1"/>
          </p:cNvSpPr>
          <p:nvPr>
            <p:ph type="body" sz="half" idx="2"/>
          </p:nvPr>
        </p:nvSpPr>
        <p:spPr>
          <a:xfrm>
            <a:off x="544823" y="2057400"/>
            <a:ext cx="3932237" cy="3811588"/>
          </a:xfrm>
        </p:spPr>
        <p:txBody>
          <a:bodyPr/>
          <a:lstStyle>
            <a:lvl1pPr marL="0" indent="0">
              <a:buNone/>
              <a:defRPr sz="1600">
                <a:solidFill>
                  <a:schemeClr val="bg1"/>
                </a:solidFill>
              </a:defRPr>
            </a:lvl1pPr>
            <a:lvl2pPr marL="457191" indent="0">
              <a:buNone/>
              <a:defRPr sz="1401"/>
            </a:lvl2pPr>
            <a:lvl3pPr marL="914380" indent="0">
              <a:buNone/>
              <a:defRPr sz="1200"/>
            </a:lvl3pPr>
            <a:lvl4pPr marL="1371571" indent="0">
              <a:buNone/>
              <a:defRPr sz="1001"/>
            </a:lvl4pPr>
            <a:lvl5pPr marL="1828761" indent="0">
              <a:buNone/>
              <a:defRPr sz="1001"/>
            </a:lvl5pPr>
            <a:lvl6pPr marL="2285951" indent="0">
              <a:buNone/>
              <a:defRPr sz="1001"/>
            </a:lvl6pPr>
            <a:lvl7pPr marL="2743141" indent="0">
              <a:buNone/>
              <a:defRPr sz="1001"/>
            </a:lvl7pPr>
            <a:lvl8pPr marL="3200332" indent="0">
              <a:buNone/>
              <a:defRPr sz="1001"/>
            </a:lvl8pPr>
            <a:lvl9pPr marL="3657522" indent="0">
              <a:buNone/>
              <a:defRPr sz="1001"/>
            </a:lvl9pPr>
          </a:lstStyle>
          <a:p>
            <a:pPr lvl="0"/>
            <a:r>
              <a:rPr lang="en-US"/>
              <a:t>Edit Master text styles</a:t>
            </a:r>
          </a:p>
        </p:txBody>
      </p:sp>
      <p:pic>
        <p:nvPicPr>
          <p:cNvPr id="6" name="Picture 5">
            <a:extLst>
              <a:ext uri="{FF2B5EF4-FFF2-40B4-BE49-F238E27FC236}">
                <a16:creationId xmlns:a16="http://schemas.microsoft.com/office/drawing/2014/main" id="{3D8683B1-20D2-4BCD-8AFD-5DEF366B1B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7" name="Picture Placeholder 2">
            <a:extLst>
              <a:ext uri="{FF2B5EF4-FFF2-40B4-BE49-F238E27FC236}">
                <a16:creationId xmlns:a16="http://schemas.microsoft.com/office/drawing/2014/main" id="{3BD235B8-8D46-4A90-AB4C-16CC5C93D938}"/>
              </a:ext>
            </a:extLst>
          </p:cNvPr>
          <p:cNvSpPr>
            <a:spLocks noGrp="1" noChangeAspect="1"/>
          </p:cNvSpPr>
          <p:nvPr>
            <p:ph type="pic" idx="1"/>
          </p:nvPr>
        </p:nvSpPr>
        <p:spPr>
          <a:xfrm>
            <a:off x="5329085" y="987427"/>
            <a:ext cx="5702711" cy="4873625"/>
          </a:xfrm>
        </p:spPr>
        <p:txBody>
          <a:bodyPr anchor="t"/>
          <a:lstStyle>
            <a:lvl1pPr marL="0" indent="0">
              <a:buNone/>
              <a:defRPr sz="3200"/>
            </a:lvl1pPr>
            <a:lvl2pPr marL="457191" indent="0">
              <a:buNone/>
              <a:defRPr sz="2800"/>
            </a:lvl2pPr>
            <a:lvl3pPr marL="914380" indent="0">
              <a:buNone/>
              <a:defRPr sz="2400"/>
            </a:lvl3pPr>
            <a:lvl4pPr marL="1371571" indent="0">
              <a:buNone/>
              <a:defRPr sz="2000"/>
            </a:lvl4pPr>
            <a:lvl5pPr marL="1828761" indent="0">
              <a:buNone/>
              <a:defRPr sz="2000"/>
            </a:lvl5pPr>
            <a:lvl6pPr marL="2285951" indent="0">
              <a:buNone/>
              <a:defRPr sz="2000"/>
            </a:lvl6pPr>
            <a:lvl7pPr marL="2743141" indent="0">
              <a:buNone/>
              <a:defRPr sz="2000"/>
            </a:lvl7pPr>
            <a:lvl8pPr marL="3200332" indent="0">
              <a:buNone/>
              <a:defRPr sz="2000"/>
            </a:lvl8pPr>
            <a:lvl9pPr marL="3657522" indent="0">
              <a:buNone/>
              <a:defRPr sz="2000"/>
            </a:lvl9pPr>
          </a:lstStyle>
          <a:p>
            <a:r>
              <a:rPr lang="en-US"/>
              <a:t>Click icon to add picture</a:t>
            </a:r>
          </a:p>
        </p:txBody>
      </p:sp>
    </p:spTree>
    <p:extLst>
      <p:ext uri="{BB962C8B-B14F-4D97-AF65-F5344CB8AC3E}">
        <p14:creationId xmlns:p14="http://schemas.microsoft.com/office/powerpoint/2010/main" val="2659801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2138100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hite w/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4BA84B-4D13-4EB8-9782-748916B699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265589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789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House Bottom Fade with Logo">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81B9-5BDE-44BB-9E3F-CDD71192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722289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House Bottom Fa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81B9-5BDE-44BB-9E3F-CDD71192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4765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Blue House Patter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6A6FAE-5531-4306-89FF-2DAD10903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6703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Hous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6A6FAE-5531-4306-89FF-2DAD10903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47704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House Bottom Fade w/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230EE-AAEF-4446-B486-511D4094FB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4226204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6A6FAE-5531-4306-89FF-2DAD10903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BE75517A-46CD-4A32-A79A-951C8BE555E9}"/>
              </a:ext>
            </a:extLst>
          </p:cNvPr>
          <p:cNvSpPr>
            <a:spLocks noGrp="1"/>
          </p:cNvSpPr>
          <p:nvPr>
            <p:ph type="body" sz="quarter" idx="10" hasCustomPrompt="1"/>
          </p:nvPr>
        </p:nvSpPr>
        <p:spPr>
          <a:xfrm>
            <a:off x="1897523" y="2971800"/>
            <a:ext cx="8396954" cy="914400"/>
          </a:xfrm>
        </p:spPr>
        <p:txBody>
          <a:bodyPr>
            <a:normAutofit/>
          </a:bodyPr>
          <a:lstStyle>
            <a:lvl1pPr marL="0" indent="0" algn="ctr">
              <a:buNone/>
              <a:defRPr sz="6000" b="1">
                <a:solidFill>
                  <a:schemeClr val="bg1"/>
                </a:solidFill>
              </a:defRPr>
            </a:lvl1pPr>
          </a:lstStyle>
          <a:p>
            <a:pPr lvl="0"/>
            <a:r>
              <a:rPr lang="en-US"/>
              <a:t>Section Title</a:t>
            </a:r>
          </a:p>
        </p:txBody>
      </p:sp>
    </p:spTree>
    <p:extLst>
      <p:ext uri="{BB962C8B-B14F-4D97-AF65-F5344CB8AC3E}">
        <p14:creationId xmlns:p14="http://schemas.microsoft.com/office/powerpoint/2010/main" val="1004039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549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 Grey w/ logo">
    <p:bg>
      <p:bgPr>
        <a:solidFill>
          <a:srgbClr val="48484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4011063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Grey Blank">
    <p:bg>
      <p:bgPr>
        <a:solidFill>
          <a:srgbClr val="48484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022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Blue with logo">
    <p:bg>
      <p:bgPr>
        <a:solidFill>
          <a:srgbClr val="2D737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594807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rgbClr val="2D737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860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 House Bottom Fade w/Logo: Quo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81B9-5BDE-44BB-9E3F-CDD71192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4" name="Text Placeholder 2">
            <a:extLst>
              <a:ext uri="{FF2B5EF4-FFF2-40B4-BE49-F238E27FC236}">
                <a16:creationId xmlns:a16="http://schemas.microsoft.com/office/drawing/2014/main" id="{668AF445-1F6A-46FF-A59C-567D1269BBD2}"/>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5" name="Text Placeholder 6">
            <a:extLst>
              <a:ext uri="{FF2B5EF4-FFF2-40B4-BE49-F238E27FC236}">
                <a16:creationId xmlns:a16="http://schemas.microsoft.com/office/drawing/2014/main" id="{BC3D87EC-2456-4B32-8360-AF8AF6A59C26}"/>
              </a:ext>
            </a:extLst>
          </p:cNvPr>
          <p:cNvSpPr>
            <a:spLocks noGrp="1"/>
          </p:cNvSpPr>
          <p:nvPr>
            <p:ph type="body" sz="quarter" idx="11" hasCustomPrompt="1"/>
          </p:nvPr>
        </p:nvSpPr>
        <p:spPr>
          <a:xfrm>
            <a:off x="2094271" y="4744577"/>
            <a:ext cx="7679454"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3246454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 House Bottom Fade: Quo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81B9-5BDE-44BB-9E3F-CDD71192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2">
            <a:extLst>
              <a:ext uri="{FF2B5EF4-FFF2-40B4-BE49-F238E27FC236}">
                <a16:creationId xmlns:a16="http://schemas.microsoft.com/office/drawing/2014/main" id="{4B060221-980E-4B76-BDE5-27BCA280DCEF}"/>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5" name="Text Placeholder 6">
            <a:extLst>
              <a:ext uri="{FF2B5EF4-FFF2-40B4-BE49-F238E27FC236}">
                <a16:creationId xmlns:a16="http://schemas.microsoft.com/office/drawing/2014/main" id="{0C27D756-F0A0-41B7-B1B1-8B782024F32C}"/>
              </a:ext>
            </a:extLst>
          </p:cNvPr>
          <p:cNvSpPr>
            <a:spLocks noGrp="1"/>
          </p:cNvSpPr>
          <p:nvPr>
            <p:ph type="body" sz="quarter" idx="11" hasCustomPrompt="1"/>
          </p:nvPr>
        </p:nvSpPr>
        <p:spPr>
          <a:xfrm>
            <a:off x="2104103" y="4744577"/>
            <a:ext cx="7669622"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3390362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house pattern with logo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230EE-AAEF-4446-B486-511D4094FB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4" name="Text Placeholder 2">
            <a:extLst>
              <a:ext uri="{FF2B5EF4-FFF2-40B4-BE49-F238E27FC236}">
                <a16:creationId xmlns:a16="http://schemas.microsoft.com/office/drawing/2014/main" id="{D6685ECC-C41F-45AC-9BEE-EC8B95BBA7FF}"/>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rgbClr val="2D737E"/>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5" name="Text Placeholder 6">
            <a:extLst>
              <a:ext uri="{FF2B5EF4-FFF2-40B4-BE49-F238E27FC236}">
                <a16:creationId xmlns:a16="http://schemas.microsoft.com/office/drawing/2014/main" id="{7854B0F4-18A3-4F7C-9DE8-BD6B0C1CB591}"/>
              </a:ext>
            </a:extLst>
          </p:cNvPr>
          <p:cNvSpPr>
            <a:spLocks noGrp="1"/>
          </p:cNvSpPr>
          <p:nvPr>
            <p:ph type="body" sz="quarter" idx="11" hasCustomPrompt="1"/>
          </p:nvPr>
        </p:nvSpPr>
        <p:spPr>
          <a:xfrm>
            <a:off x="2114037" y="4744577"/>
            <a:ext cx="7659688" cy="668338"/>
          </a:xfrm>
        </p:spPr>
        <p:txBody>
          <a:bodyPr/>
          <a:lstStyle>
            <a:lvl1pPr marL="0" indent="0" algn="r">
              <a:buNone/>
              <a:defRPr>
                <a:solidFill>
                  <a:srgbClr val="2D737E"/>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1069314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 house pattern with 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6A6FAE-5531-4306-89FF-2DAD10903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533A618D-2DFC-447F-BAEA-B78EEB1E3C0F}"/>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rgbClr val="2D737E"/>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4" name="Text Placeholder 6">
            <a:extLst>
              <a:ext uri="{FF2B5EF4-FFF2-40B4-BE49-F238E27FC236}">
                <a16:creationId xmlns:a16="http://schemas.microsoft.com/office/drawing/2014/main" id="{66AE181D-6475-4A1B-80B0-225370525D84}"/>
              </a:ext>
            </a:extLst>
          </p:cNvPr>
          <p:cNvSpPr>
            <a:spLocks noGrp="1"/>
          </p:cNvSpPr>
          <p:nvPr>
            <p:ph type="body" sz="quarter" idx="11" hasCustomPrompt="1"/>
          </p:nvPr>
        </p:nvSpPr>
        <p:spPr>
          <a:xfrm>
            <a:off x="2114037" y="4744577"/>
            <a:ext cx="7659688" cy="668338"/>
          </a:xfrm>
        </p:spPr>
        <p:txBody>
          <a:bodyPr/>
          <a:lstStyle>
            <a:lvl1pPr marL="0" indent="0" algn="r">
              <a:buNone/>
              <a:defRPr>
                <a:solidFill>
                  <a:srgbClr val="2D737E"/>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13180541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 grey with logo quote">
    <p:bg>
      <p:bgPr>
        <a:solidFill>
          <a:srgbClr val="48484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3" name="Text Placeholder 2">
            <a:extLst>
              <a:ext uri="{FF2B5EF4-FFF2-40B4-BE49-F238E27FC236}">
                <a16:creationId xmlns:a16="http://schemas.microsoft.com/office/drawing/2014/main" id="{5E8195AC-C87F-4EBB-9876-E1A3F577EF79}"/>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4" name="Text Placeholder 6">
            <a:extLst>
              <a:ext uri="{FF2B5EF4-FFF2-40B4-BE49-F238E27FC236}">
                <a16:creationId xmlns:a16="http://schemas.microsoft.com/office/drawing/2014/main" id="{75B9E25D-4650-4841-A358-33468AF94B6A}"/>
              </a:ext>
            </a:extLst>
          </p:cNvPr>
          <p:cNvSpPr>
            <a:spLocks noGrp="1"/>
          </p:cNvSpPr>
          <p:nvPr>
            <p:ph type="body" sz="quarter" idx="11" hasCustomPrompt="1"/>
          </p:nvPr>
        </p:nvSpPr>
        <p:spPr>
          <a:xfrm>
            <a:off x="2114037" y="4744577"/>
            <a:ext cx="7659688"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128955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8258" y="1825625"/>
            <a:ext cx="1066554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42EF1A4-76A9-4119-B78C-FE711110EC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722367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dark grey quote">
    <p:bg>
      <p:bgPr>
        <a:solidFill>
          <a:srgbClr val="484848"/>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8DAAFA41-E410-48C9-9C8F-CCFFFC6BB09B}"/>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3" name="Text Placeholder 6">
            <a:extLst>
              <a:ext uri="{FF2B5EF4-FFF2-40B4-BE49-F238E27FC236}">
                <a16:creationId xmlns:a16="http://schemas.microsoft.com/office/drawing/2014/main" id="{CECAE058-9B93-4DA8-A8B8-0106FEA96BE7}"/>
              </a:ext>
            </a:extLst>
          </p:cNvPr>
          <p:cNvSpPr>
            <a:spLocks noGrp="1"/>
          </p:cNvSpPr>
          <p:nvPr>
            <p:ph type="body" sz="quarter" idx="11" hasCustomPrompt="1"/>
          </p:nvPr>
        </p:nvSpPr>
        <p:spPr>
          <a:xfrm>
            <a:off x="2114037" y="4744577"/>
            <a:ext cx="7659688"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660841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with logo quote">
    <p:bg>
      <p:bgPr>
        <a:solidFill>
          <a:srgbClr val="2D737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3" name="Text Placeholder 2">
            <a:extLst>
              <a:ext uri="{FF2B5EF4-FFF2-40B4-BE49-F238E27FC236}">
                <a16:creationId xmlns:a16="http://schemas.microsoft.com/office/drawing/2014/main" id="{D363B910-4560-4F1D-92A3-DC55745DB95B}"/>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4" name="Text Placeholder 6">
            <a:extLst>
              <a:ext uri="{FF2B5EF4-FFF2-40B4-BE49-F238E27FC236}">
                <a16:creationId xmlns:a16="http://schemas.microsoft.com/office/drawing/2014/main" id="{40CCE795-63BD-4A18-816D-E64EEDD74306}"/>
              </a:ext>
            </a:extLst>
          </p:cNvPr>
          <p:cNvSpPr>
            <a:spLocks noGrp="1"/>
          </p:cNvSpPr>
          <p:nvPr>
            <p:ph type="body" sz="quarter" idx="11" hasCustomPrompt="1"/>
          </p:nvPr>
        </p:nvSpPr>
        <p:spPr>
          <a:xfrm>
            <a:off x="2114037" y="4744577"/>
            <a:ext cx="7659688"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3355334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blue quote">
    <p:bg>
      <p:bgPr>
        <a:solidFill>
          <a:srgbClr val="2D737E"/>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0611E74-7FEA-4809-8AD1-BD9B08EB2209}"/>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3" name="Text Placeholder 6">
            <a:extLst>
              <a:ext uri="{FF2B5EF4-FFF2-40B4-BE49-F238E27FC236}">
                <a16:creationId xmlns:a16="http://schemas.microsoft.com/office/drawing/2014/main" id="{77121434-7063-4A88-B88E-94D82C8BF629}"/>
              </a:ext>
            </a:extLst>
          </p:cNvPr>
          <p:cNvSpPr>
            <a:spLocks noGrp="1"/>
          </p:cNvSpPr>
          <p:nvPr>
            <p:ph type="body" sz="quarter" idx="11" hasCustomPrompt="1"/>
          </p:nvPr>
        </p:nvSpPr>
        <p:spPr>
          <a:xfrm>
            <a:off x="2114037" y="4744577"/>
            <a:ext cx="7659688"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775451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81B9-5BDE-44BB-9E3F-CDD71192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4" name="Text Placeholder 2">
            <a:extLst>
              <a:ext uri="{FF2B5EF4-FFF2-40B4-BE49-F238E27FC236}">
                <a16:creationId xmlns:a16="http://schemas.microsoft.com/office/drawing/2014/main" id="{8EA62771-7233-4CEA-818B-A9C96AA9C382}"/>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quote here.”</a:t>
            </a:r>
          </a:p>
        </p:txBody>
      </p:sp>
      <p:sp>
        <p:nvSpPr>
          <p:cNvPr id="5" name="Text Placeholder 6">
            <a:extLst>
              <a:ext uri="{FF2B5EF4-FFF2-40B4-BE49-F238E27FC236}">
                <a16:creationId xmlns:a16="http://schemas.microsoft.com/office/drawing/2014/main" id="{AFF4802F-BA72-40F6-91E1-EE4A9937CB37}"/>
              </a:ext>
            </a:extLst>
          </p:cNvPr>
          <p:cNvSpPr>
            <a:spLocks noGrp="1"/>
          </p:cNvSpPr>
          <p:nvPr>
            <p:ph type="body" sz="quarter" idx="11" hasCustomPrompt="1"/>
          </p:nvPr>
        </p:nvSpPr>
        <p:spPr>
          <a:xfrm>
            <a:off x="6235187" y="4744577"/>
            <a:ext cx="3538538"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a:t>Name</a:t>
            </a:r>
          </a:p>
        </p:txBody>
      </p:sp>
    </p:spTree>
    <p:extLst>
      <p:ext uri="{BB962C8B-B14F-4D97-AF65-F5344CB8AC3E}">
        <p14:creationId xmlns:p14="http://schemas.microsoft.com/office/powerpoint/2010/main" val="1522238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act NCCEH + Personal Inf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2" name="Rectangle 1">
            <a:extLst>
              <a:ext uri="{FF2B5EF4-FFF2-40B4-BE49-F238E27FC236}">
                <a16:creationId xmlns:a16="http://schemas.microsoft.com/office/drawing/2014/main" id="{9718B6AC-32B6-4D42-B234-28A7DDD34BC5}"/>
              </a:ext>
            </a:extLst>
          </p:cNvPr>
          <p:cNvSpPr/>
          <p:nvPr userDrawn="1"/>
        </p:nvSpPr>
        <p:spPr>
          <a:xfrm>
            <a:off x="0" y="0"/>
            <a:ext cx="5860025" cy="685800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p>
        </p:txBody>
      </p:sp>
      <p:grpSp>
        <p:nvGrpSpPr>
          <p:cNvPr id="8" name="Group 7">
            <a:extLst>
              <a:ext uri="{FF2B5EF4-FFF2-40B4-BE49-F238E27FC236}">
                <a16:creationId xmlns:a16="http://schemas.microsoft.com/office/drawing/2014/main" id="{D74E0AD4-FBEB-4DB3-84C3-C4CD631EF7DA}"/>
              </a:ext>
            </a:extLst>
          </p:cNvPr>
          <p:cNvGrpSpPr/>
          <p:nvPr userDrawn="1"/>
        </p:nvGrpSpPr>
        <p:grpSpPr>
          <a:xfrm>
            <a:off x="7929716" y="157317"/>
            <a:ext cx="3928612" cy="1426423"/>
            <a:chOff x="7929716" y="157317"/>
            <a:chExt cx="3928611" cy="1426423"/>
          </a:xfrm>
        </p:grpSpPr>
        <p:pic>
          <p:nvPicPr>
            <p:cNvPr id="11" name="Picture 10">
              <a:extLst>
                <a:ext uri="{FF2B5EF4-FFF2-40B4-BE49-F238E27FC236}">
                  <a16:creationId xmlns:a16="http://schemas.microsoft.com/office/drawing/2014/main" id="{86B4B90E-FFF7-4761-BBFD-7F40E8ED7F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8994" y="157317"/>
              <a:ext cx="369333" cy="369333"/>
            </a:xfrm>
            <a:prstGeom prst="rect">
              <a:avLst/>
            </a:prstGeom>
          </p:spPr>
        </p:pic>
        <p:pic>
          <p:nvPicPr>
            <p:cNvPr id="12" name="Picture 11">
              <a:extLst>
                <a:ext uri="{FF2B5EF4-FFF2-40B4-BE49-F238E27FC236}">
                  <a16:creationId xmlns:a16="http://schemas.microsoft.com/office/drawing/2014/main" id="{7441D0C0-2D6B-4617-900E-5755A37D64B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88993" y="685798"/>
              <a:ext cx="369333" cy="369334"/>
            </a:xfrm>
            <a:prstGeom prst="rect">
              <a:avLst/>
            </a:prstGeom>
          </p:spPr>
        </p:pic>
        <p:pic>
          <p:nvPicPr>
            <p:cNvPr id="13" name="Picture 12">
              <a:extLst>
                <a:ext uri="{FF2B5EF4-FFF2-40B4-BE49-F238E27FC236}">
                  <a16:creationId xmlns:a16="http://schemas.microsoft.com/office/drawing/2014/main" id="{ADAEF80D-26CF-4B30-852D-EDEBBED9E3A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88993" y="1214280"/>
              <a:ext cx="369333" cy="369333"/>
            </a:xfrm>
            <a:prstGeom prst="rect">
              <a:avLst/>
            </a:prstGeom>
          </p:spPr>
        </p:pic>
        <p:sp>
          <p:nvSpPr>
            <p:cNvPr id="14" name="TextBox 13">
              <a:extLst>
                <a:ext uri="{FF2B5EF4-FFF2-40B4-BE49-F238E27FC236}">
                  <a16:creationId xmlns:a16="http://schemas.microsoft.com/office/drawing/2014/main" id="{5EEB367A-0E97-4B51-8EDB-3CD46B60619A}"/>
                </a:ext>
              </a:extLst>
            </p:cNvPr>
            <p:cNvSpPr txBox="1"/>
            <p:nvPr userDrawn="1"/>
          </p:nvSpPr>
          <p:spPr>
            <a:xfrm>
              <a:off x="7929718" y="157317"/>
              <a:ext cx="3559278" cy="369460"/>
            </a:xfrm>
            <a:prstGeom prst="rect">
              <a:avLst/>
            </a:prstGeom>
            <a:noFill/>
          </p:spPr>
          <p:txBody>
            <a:bodyPr wrap="square" rtlCol="0">
              <a:spAutoFit/>
            </a:bodyPr>
            <a:lstStyle/>
            <a:p>
              <a:pPr algn="r"/>
              <a:r>
                <a:rPr lang="en-US" sz="1801">
                  <a:solidFill>
                    <a:schemeClr val="bg1"/>
                  </a:solidFill>
                </a:rPr>
                <a:t>NCEndHomelessness</a:t>
              </a:r>
            </a:p>
          </p:txBody>
        </p:sp>
        <p:sp>
          <p:nvSpPr>
            <p:cNvPr id="15" name="TextBox 14">
              <a:extLst>
                <a:ext uri="{FF2B5EF4-FFF2-40B4-BE49-F238E27FC236}">
                  <a16:creationId xmlns:a16="http://schemas.microsoft.com/office/drawing/2014/main" id="{24896CBA-A4D7-4E83-9AB9-232D5B1EAAA9}"/>
                </a:ext>
              </a:extLst>
            </p:cNvPr>
            <p:cNvSpPr txBox="1"/>
            <p:nvPr userDrawn="1"/>
          </p:nvSpPr>
          <p:spPr>
            <a:xfrm>
              <a:off x="7929716" y="1214280"/>
              <a:ext cx="3559278" cy="369460"/>
            </a:xfrm>
            <a:prstGeom prst="rect">
              <a:avLst/>
            </a:prstGeom>
            <a:noFill/>
          </p:spPr>
          <p:txBody>
            <a:bodyPr wrap="square" rtlCol="0">
              <a:spAutoFit/>
            </a:bodyPr>
            <a:lstStyle/>
            <a:p>
              <a:pPr algn="r"/>
              <a:r>
                <a:rPr lang="en-US" sz="1801">
                  <a:solidFill>
                    <a:schemeClr val="bg1"/>
                  </a:solidFill>
                </a:rPr>
                <a:t>nc_end_homelessness</a:t>
              </a:r>
            </a:p>
          </p:txBody>
        </p:sp>
        <p:sp>
          <p:nvSpPr>
            <p:cNvPr id="16" name="TextBox 15">
              <a:extLst>
                <a:ext uri="{FF2B5EF4-FFF2-40B4-BE49-F238E27FC236}">
                  <a16:creationId xmlns:a16="http://schemas.microsoft.com/office/drawing/2014/main" id="{3D3D9120-D541-4986-9DCB-BDB43E154810}"/>
                </a:ext>
              </a:extLst>
            </p:cNvPr>
            <p:cNvSpPr txBox="1"/>
            <p:nvPr userDrawn="1"/>
          </p:nvSpPr>
          <p:spPr>
            <a:xfrm>
              <a:off x="7929716" y="685800"/>
              <a:ext cx="3559278" cy="369460"/>
            </a:xfrm>
            <a:prstGeom prst="rect">
              <a:avLst/>
            </a:prstGeom>
            <a:noFill/>
          </p:spPr>
          <p:txBody>
            <a:bodyPr wrap="square" rtlCol="0">
              <a:spAutoFit/>
            </a:bodyPr>
            <a:lstStyle/>
            <a:p>
              <a:pPr algn="r"/>
              <a:r>
                <a:rPr lang="en-US" sz="1801">
                  <a:solidFill>
                    <a:schemeClr val="bg1"/>
                  </a:solidFill>
                </a:rPr>
                <a:t>@NCHomelessness</a:t>
              </a:r>
            </a:p>
          </p:txBody>
        </p:sp>
      </p:grpSp>
      <p:sp>
        <p:nvSpPr>
          <p:cNvPr id="6" name="TextBox 5">
            <a:extLst>
              <a:ext uri="{FF2B5EF4-FFF2-40B4-BE49-F238E27FC236}">
                <a16:creationId xmlns:a16="http://schemas.microsoft.com/office/drawing/2014/main" id="{11EACF2D-0C14-4634-87FF-302FF9696939}"/>
              </a:ext>
            </a:extLst>
          </p:cNvPr>
          <p:cNvSpPr txBox="1"/>
          <p:nvPr userDrawn="1"/>
        </p:nvSpPr>
        <p:spPr>
          <a:xfrm>
            <a:off x="544823" y="398450"/>
            <a:ext cx="3932237" cy="584775"/>
          </a:xfrm>
          <a:prstGeom prst="rect">
            <a:avLst/>
          </a:prstGeom>
          <a:noFill/>
        </p:spPr>
        <p:txBody>
          <a:bodyPr wrap="square" rtlCol="0">
            <a:spAutoFit/>
          </a:bodyPr>
          <a:lstStyle/>
          <a:p>
            <a:r>
              <a:rPr lang="en-US" sz="3200" b="1">
                <a:solidFill>
                  <a:schemeClr val="bg1"/>
                </a:solidFill>
                <a:latin typeface="+mj-lt"/>
              </a:rPr>
              <a:t>Contact NCCEH</a:t>
            </a:r>
          </a:p>
        </p:txBody>
      </p:sp>
      <p:sp>
        <p:nvSpPr>
          <p:cNvPr id="19" name="TextBox 18">
            <a:extLst>
              <a:ext uri="{FF2B5EF4-FFF2-40B4-BE49-F238E27FC236}">
                <a16:creationId xmlns:a16="http://schemas.microsoft.com/office/drawing/2014/main" id="{C3B79611-4298-4E0F-A123-A8CC4166105E}"/>
              </a:ext>
            </a:extLst>
          </p:cNvPr>
          <p:cNvSpPr txBox="1"/>
          <p:nvPr userDrawn="1"/>
        </p:nvSpPr>
        <p:spPr>
          <a:xfrm>
            <a:off x="796413" y="903838"/>
            <a:ext cx="3450566" cy="830997"/>
          </a:xfrm>
          <a:prstGeom prst="rect">
            <a:avLst/>
          </a:prstGeom>
          <a:noFill/>
        </p:spPr>
        <p:txBody>
          <a:bodyPr wrap="square" rtlCol="0">
            <a:spAutoFit/>
          </a:bodyPr>
          <a:lstStyle/>
          <a:p>
            <a:r>
              <a:rPr lang="en-US" sz="2400">
                <a:solidFill>
                  <a:schemeClr val="bg1"/>
                </a:solidFill>
              </a:rPr>
              <a:t>hello@ncceh.org</a:t>
            </a:r>
          </a:p>
          <a:p>
            <a:r>
              <a:rPr lang="en-US" sz="2400">
                <a:solidFill>
                  <a:schemeClr val="bg1"/>
                </a:solidFill>
              </a:rPr>
              <a:t>919.755.4393</a:t>
            </a:r>
          </a:p>
        </p:txBody>
      </p:sp>
      <p:sp>
        <p:nvSpPr>
          <p:cNvPr id="20" name="TextBox 19">
            <a:extLst>
              <a:ext uri="{FF2B5EF4-FFF2-40B4-BE49-F238E27FC236}">
                <a16:creationId xmlns:a16="http://schemas.microsoft.com/office/drawing/2014/main" id="{2C60D7DC-7D87-4B4D-89BC-1BDA46DBC75D}"/>
              </a:ext>
            </a:extLst>
          </p:cNvPr>
          <p:cNvSpPr txBox="1"/>
          <p:nvPr userDrawn="1"/>
        </p:nvSpPr>
        <p:spPr>
          <a:xfrm>
            <a:off x="544820" y="2151684"/>
            <a:ext cx="5860025" cy="584775"/>
          </a:xfrm>
          <a:prstGeom prst="rect">
            <a:avLst/>
          </a:prstGeom>
          <a:noFill/>
        </p:spPr>
        <p:txBody>
          <a:bodyPr wrap="square" rtlCol="0">
            <a:spAutoFit/>
          </a:bodyPr>
          <a:lstStyle/>
          <a:p>
            <a:r>
              <a:rPr lang="en-US" sz="3200" b="1">
                <a:solidFill>
                  <a:schemeClr val="bg1"/>
                </a:solidFill>
                <a:latin typeface="+mj-lt"/>
              </a:rPr>
              <a:t>Contact </a:t>
            </a:r>
            <a:r>
              <a:rPr lang="en-US" sz="3200" b="1" err="1">
                <a:solidFill>
                  <a:schemeClr val="bg1"/>
                </a:solidFill>
                <a:latin typeface="+mj-lt"/>
              </a:rPr>
              <a:t>Firstname</a:t>
            </a:r>
            <a:r>
              <a:rPr lang="en-US" sz="3200" b="1">
                <a:solidFill>
                  <a:schemeClr val="bg1"/>
                </a:solidFill>
                <a:latin typeface="+mj-lt"/>
              </a:rPr>
              <a:t> </a:t>
            </a:r>
            <a:r>
              <a:rPr lang="en-US" sz="3200" b="1" err="1">
                <a:solidFill>
                  <a:schemeClr val="bg1"/>
                </a:solidFill>
                <a:latin typeface="+mj-lt"/>
              </a:rPr>
              <a:t>Lastname</a:t>
            </a:r>
            <a:endParaRPr lang="en-US" sz="3200" b="1">
              <a:solidFill>
                <a:schemeClr val="bg1"/>
              </a:solidFill>
              <a:latin typeface="+mj-lt"/>
            </a:endParaRPr>
          </a:p>
        </p:txBody>
      </p:sp>
      <p:sp>
        <p:nvSpPr>
          <p:cNvPr id="21" name="TextBox 20">
            <a:extLst>
              <a:ext uri="{FF2B5EF4-FFF2-40B4-BE49-F238E27FC236}">
                <a16:creationId xmlns:a16="http://schemas.microsoft.com/office/drawing/2014/main" id="{CB8B2E4E-D8ED-4A3E-ACEA-40CF11B00B9A}"/>
              </a:ext>
            </a:extLst>
          </p:cNvPr>
          <p:cNvSpPr txBox="1"/>
          <p:nvPr userDrawn="1"/>
        </p:nvSpPr>
        <p:spPr>
          <a:xfrm>
            <a:off x="796413" y="2657073"/>
            <a:ext cx="3450566" cy="830997"/>
          </a:xfrm>
          <a:prstGeom prst="rect">
            <a:avLst/>
          </a:prstGeom>
          <a:noFill/>
        </p:spPr>
        <p:txBody>
          <a:bodyPr wrap="square" rtlCol="0">
            <a:spAutoFit/>
          </a:bodyPr>
          <a:lstStyle/>
          <a:p>
            <a:r>
              <a:rPr lang="en-US" sz="2400">
                <a:solidFill>
                  <a:schemeClr val="bg1"/>
                </a:solidFill>
              </a:rPr>
              <a:t>Your Title Here</a:t>
            </a:r>
          </a:p>
          <a:p>
            <a:r>
              <a:rPr lang="en-US" sz="2400">
                <a:solidFill>
                  <a:schemeClr val="bg1"/>
                </a:solidFill>
              </a:rPr>
              <a:t>@ncceh.org</a:t>
            </a:r>
          </a:p>
        </p:txBody>
      </p:sp>
    </p:spTree>
    <p:extLst>
      <p:ext uri="{BB962C8B-B14F-4D97-AF65-F5344CB8AC3E}">
        <p14:creationId xmlns:p14="http://schemas.microsoft.com/office/powerpoint/2010/main" val="2553794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ct NCCEH + B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2" name="Rectangle 1">
            <a:extLst>
              <a:ext uri="{FF2B5EF4-FFF2-40B4-BE49-F238E27FC236}">
                <a16:creationId xmlns:a16="http://schemas.microsoft.com/office/drawing/2014/main" id="{9718B6AC-32B6-4D42-B234-28A7DDD34BC5}"/>
              </a:ext>
            </a:extLst>
          </p:cNvPr>
          <p:cNvSpPr/>
          <p:nvPr userDrawn="1"/>
        </p:nvSpPr>
        <p:spPr>
          <a:xfrm>
            <a:off x="0" y="887948"/>
            <a:ext cx="5860025" cy="685800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p>
        </p:txBody>
      </p:sp>
      <p:grpSp>
        <p:nvGrpSpPr>
          <p:cNvPr id="23" name="Group 22">
            <a:extLst>
              <a:ext uri="{FF2B5EF4-FFF2-40B4-BE49-F238E27FC236}">
                <a16:creationId xmlns:a16="http://schemas.microsoft.com/office/drawing/2014/main" id="{A807FE48-D4DC-4257-9DC6-4979A2F1119E}"/>
              </a:ext>
            </a:extLst>
          </p:cNvPr>
          <p:cNvGrpSpPr/>
          <p:nvPr userDrawn="1"/>
        </p:nvGrpSpPr>
        <p:grpSpPr>
          <a:xfrm>
            <a:off x="7929716" y="157317"/>
            <a:ext cx="3928612" cy="1426423"/>
            <a:chOff x="7929716" y="157317"/>
            <a:chExt cx="3928611" cy="1426423"/>
          </a:xfrm>
        </p:grpSpPr>
        <p:pic>
          <p:nvPicPr>
            <p:cNvPr id="14" name="Picture 13">
              <a:extLst>
                <a:ext uri="{FF2B5EF4-FFF2-40B4-BE49-F238E27FC236}">
                  <a16:creationId xmlns:a16="http://schemas.microsoft.com/office/drawing/2014/main" id="{2F9C61AD-59AF-4088-A04B-FD1DCA9039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8994" y="157317"/>
              <a:ext cx="369333" cy="369333"/>
            </a:xfrm>
            <a:prstGeom prst="rect">
              <a:avLst/>
            </a:prstGeom>
          </p:spPr>
        </p:pic>
        <p:pic>
          <p:nvPicPr>
            <p:cNvPr id="16" name="Picture 15">
              <a:extLst>
                <a:ext uri="{FF2B5EF4-FFF2-40B4-BE49-F238E27FC236}">
                  <a16:creationId xmlns:a16="http://schemas.microsoft.com/office/drawing/2014/main" id="{3AAA1965-E1B6-4B09-9AEF-FC77989B33E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88993" y="685798"/>
              <a:ext cx="369333" cy="369334"/>
            </a:xfrm>
            <a:prstGeom prst="rect">
              <a:avLst/>
            </a:prstGeom>
          </p:spPr>
        </p:pic>
        <p:pic>
          <p:nvPicPr>
            <p:cNvPr id="18" name="Picture 17">
              <a:extLst>
                <a:ext uri="{FF2B5EF4-FFF2-40B4-BE49-F238E27FC236}">
                  <a16:creationId xmlns:a16="http://schemas.microsoft.com/office/drawing/2014/main" id="{9387B844-83F2-4166-BBF1-D02DF77068A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88993" y="1214280"/>
              <a:ext cx="369333" cy="369333"/>
            </a:xfrm>
            <a:prstGeom prst="rect">
              <a:avLst/>
            </a:prstGeom>
          </p:spPr>
        </p:pic>
        <p:sp>
          <p:nvSpPr>
            <p:cNvPr id="19" name="TextBox 18">
              <a:extLst>
                <a:ext uri="{FF2B5EF4-FFF2-40B4-BE49-F238E27FC236}">
                  <a16:creationId xmlns:a16="http://schemas.microsoft.com/office/drawing/2014/main" id="{C31C7ADC-DA76-4661-9CB6-E56F46A48F11}"/>
                </a:ext>
              </a:extLst>
            </p:cNvPr>
            <p:cNvSpPr txBox="1"/>
            <p:nvPr userDrawn="1"/>
          </p:nvSpPr>
          <p:spPr>
            <a:xfrm>
              <a:off x="7929718" y="157317"/>
              <a:ext cx="3559278" cy="369460"/>
            </a:xfrm>
            <a:prstGeom prst="rect">
              <a:avLst/>
            </a:prstGeom>
            <a:noFill/>
          </p:spPr>
          <p:txBody>
            <a:bodyPr wrap="square" rtlCol="0">
              <a:spAutoFit/>
            </a:bodyPr>
            <a:lstStyle/>
            <a:p>
              <a:pPr algn="r"/>
              <a:r>
                <a:rPr lang="en-US" sz="1801">
                  <a:solidFill>
                    <a:schemeClr val="bg1"/>
                  </a:solidFill>
                </a:rPr>
                <a:t>NCEndHomelessness</a:t>
              </a:r>
            </a:p>
          </p:txBody>
        </p:sp>
        <p:sp>
          <p:nvSpPr>
            <p:cNvPr id="20" name="TextBox 19">
              <a:extLst>
                <a:ext uri="{FF2B5EF4-FFF2-40B4-BE49-F238E27FC236}">
                  <a16:creationId xmlns:a16="http://schemas.microsoft.com/office/drawing/2014/main" id="{C02BACD1-CAA0-4DE5-A604-F0E3AEE30500}"/>
                </a:ext>
              </a:extLst>
            </p:cNvPr>
            <p:cNvSpPr txBox="1"/>
            <p:nvPr userDrawn="1"/>
          </p:nvSpPr>
          <p:spPr>
            <a:xfrm>
              <a:off x="7929716" y="1214280"/>
              <a:ext cx="3559278" cy="369460"/>
            </a:xfrm>
            <a:prstGeom prst="rect">
              <a:avLst/>
            </a:prstGeom>
            <a:noFill/>
          </p:spPr>
          <p:txBody>
            <a:bodyPr wrap="square" rtlCol="0">
              <a:spAutoFit/>
            </a:bodyPr>
            <a:lstStyle/>
            <a:p>
              <a:pPr algn="r"/>
              <a:r>
                <a:rPr lang="en-US" sz="1801">
                  <a:solidFill>
                    <a:schemeClr val="bg1"/>
                  </a:solidFill>
                </a:rPr>
                <a:t>nc_end_homelessness</a:t>
              </a:r>
            </a:p>
          </p:txBody>
        </p:sp>
        <p:sp>
          <p:nvSpPr>
            <p:cNvPr id="21" name="TextBox 20">
              <a:extLst>
                <a:ext uri="{FF2B5EF4-FFF2-40B4-BE49-F238E27FC236}">
                  <a16:creationId xmlns:a16="http://schemas.microsoft.com/office/drawing/2014/main" id="{B79712D6-C5D8-41CB-B856-111934E44CFB}"/>
                </a:ext>
              </a:extLst>
            </p:cNvPr>
            <p:cNvSpPr txBox="1"/>
            <p:nvPr userDrawn="1"/>
          </p:nvSpPr>
          <p:spPr>
            <a:xfrm>
              <a:off x="7929716" y="685800"/>
              <a:ext cx="3559278" cy="369460"/>
            </a:xfrm>
            <a:prstGeom prst="rect">
              <a:avLst/>
            </a:prstGeom>
            <a:noFill/>
          </p:spPr>
          <p:txBody>
            <a:bodyPr wrap="square" rtlCol="0">
              <a:spAutoFit/>
            </a:bodyPr>
            <a:lstStyle/>
            <a:p>
              <a:pPr algn="r"/>
              <a:r>
                <a:rPr lang="en-US" sz="1801">
                  <a:solidFill>
                    <a:schemeClr val="bg1"/>
                  </a:solidFill>
                </a:rPr>
                <a:t>@NCHomelessness</a:t>
              </a:r>
            </a:p>
          </p:txBody>
        </p:sp>
      </p:grpSp>
      <p:sp>
        <p:nvSpPr>
          <p:cNvPr id="24" name="TextBox 23">
            <a:extLst>
              <a:ext uri="{FF2B5EF4-FFF2-40B4-BE49-F238E27FC236}">
                <a16:creationId xmlns:a16="http://schemas.microsoft.com/office/drawing/2014/main" id="{6ED22DED-3C9B-4394-8A13-12016486F23C}"/>
              </a:ext>
            </a:extLst>
          </p:cNvPr>
          <p:cNvSpPr txBox="1"/>
          <p:nvPr userDrawn="1"/>
        </p:nvSpPr>
        <p:spPr>
          <a:xfrm>
            <a:off x="544823" y="398450"/>
            <a:ext cx="3932237" cy="584775"/>
          </a:xfrm>
          <a:prstGeom prst="rect">
            <a:avLst/>
          </a:prstGeom>
          <a:noFill/>
        </p:spPr>
        <p:txBody>
          <a:bodyPr wrap="square" rtlCol="0">
            <a:spAutoFit/>
          </a:bodyPr>
          <a:lstStyle/>
          <a:p>
            <a:r>
              <a:rPr lang="en-US" sz="3200" b="1">
                <a:solidFill>
                  <a:schemeClr val="bg1"/>
                </a:solidFill>
                <a:latin typeface="+mj-lt"/>
              </a:rPr>
              <a:t>Contact NCCEH</a:t>
            </a:r>
          </a:p>
        </p:txBody>
      </p:sp>
      <p:sp>
        <p:nvSpPr>
          <p:cNvPr id="25" name="TextBox 24">
            <a:extLst>
              <a:ext uri="{FF2B5EF4-FFF2-40B4-BE49-F238E27FC236}">
                <a16:creationId xmlns:a16="http://schemas.microsoft.com/office/drawing/2014/main" id="{BADD2919-1E1E-43AC-8587-26EFF2647B61}"/>
              </a:ext>
            </a:extLst>
          </p:cNvPr>
          <p:cNvSpPr txBox="1"/>
          <p:nvPr userDrawn="1"/>
        </p:nvSpPr>
        <p:spPr>
          <a:xfrm>
            <a:off x="796413" y="903838"/>
            <a:ext cx="3450566" cy="830997"/>
          </a:xfrm>
          <a:prstGeom prst="rect">
            <a:avLst/>
          </a:prstGeom>
          <a:noFill/>
        </p:spPr>
        <p:txBody>
          <a:bodyPr wrap="square" rtlCol="0">
            <a:spAutoFit/>
          </a:bodyPr>
          <a:lstStyle/>
          <a:p>
            <a:r>
              <a:rPr lang="en-US" sz="2400">
                <a:solidFill>
                  <a:schemeClr val="bg1"/>
                </a:solidFill>
              </a:rPr>
              <a:t>hello@ncceh.org</a:t>
            </a:r>
          </a:p>
          <a:p>
            <a:r>
              <a:rPr lang="en-US" sz="2400">
                <a:solidFill>
                  <a:schemeClr val="bg1"/>
                </a:solidFill>
              </a:rPr>
              <a:t>919.755.4393</a:t>
            </a:r>
          </a:p>
        </p:txBody>
      </p:sp>
      <p:sp>
        <p:nvSpPr>
          <p:cNvPr id="26" name="TextBox 25">
            <a:extLst>
              <a:ext uri="{FF2B5EF4-FFF2-40B4-BE49-F238E27FC236}">
                <a16:creationId xmlns:a16="http://schemas.microsoft.com/office/drawing/2014/main" id="{A2E9F81E-545B-49FD-820E-0C53EC8D161A}"/>
              </a:ext>
            </a:extLst>
          </p:cNvPr>
          <p:cNvSpPr txBox="1"/>
          <p:nvPr userDrawn="1"/>
        </p:nvSpPr>
        <p:spPr>
          <a:xfrm>
            <a:off x="544821" y="2151684"/>
            <a:ext cx="7779672" cy="584775"/>
          </a:xfrm>
          <a:prstGeom prst="rect">
            <a:avLst/>
          </a:prstGeom>
          <a:noFill/>
        </p:spPr>
        <p:txBody>
          <a:bodyPr wrap="square" rtlCol="0">
            <a:spAutoFit/>
          </a:bodyPr>
          <a:lstStyle/>
          <a:p>
            <a:r>
              <a:rPr lang="en-US" sz="3200" b="1">
                <a:solidFill>
                  <a:schemeClr val="bg1"/>
                </a:solidFill>
                <a:latin typeface="+mj-lt"/>
              </a:rPr>
              <a:t>Contact NC Balance of State CoC Staff</a:t>
            </a:r>
          </a:p>
        </p:txBody>
      </p:sp>
      <p:sp>
        <p:nvSpPr>
          <p:cNvPr id="27" name="TextBox 26">
            <a:extLst>
              <a:ext uri="{FF2B5EF4-FFF2-40B4-BE49-F238E27FC236}">
                <a16:creationId xmlns:a16="http://schemas.microsoft.com/office/drawing/2014/main" id="{76F6EB34-046B-4DB5-BE12-D49A6AAE762A}"/>
              </a:ext>
            </a:extLst>
          </p:cNvPr>
          <p:cNvSpPr txBox="1"/>
          <p:nvPr userDrawn="1"/>
        </p:nvSpPr>
        <p:spPr>
          <a:xfrm>
            <a:off x="796413" y="2657073"/>
            <a:ext cx="3450566" cy="830997"/>
          </a:xfrm>
          <a:prstGeom prst="rect">
            <a:avLst/>
          </a:prstGeom>
          <a:noFill/>
        </p:spPr>
        <p:txBody>
          <a:bodyPr wrap="square" rtlCol="0">
            <a:spAutoFit/>
          </a:bodyPr>
          <a:lstStyle/>
          <a:p>
            <a:r>
              <a:rPr lang="en-US" sz="2400">
                <a:solidFill>
                  <a:schemeClr val="bg1"/>
                </a:solidFill>
              </a:rPr>
              <a:t>bos@ncceh.org</a:t>
            </a:r>
          </a:p>
          <a:p>
            <a:r>
              <a:rPr lang="en-US" sz="2400">
                <a:solidFill>
                  <a:schemeClr val="bg1"/>
                </a:solidFill>
              </a:rPr>
              <a:t>919.755.4393</a:t>
            </a:r>
          </a:p>
        </p:txBody>
      </p:sp>
    </p:spTree>
    <p:extLst>
      <p:ext uri="{BB962C8B-B14F-4D97-AF65-F5344CB8AC3E}">
        <p14:creationId xmlns:p14="http://schemas.microsoft.com/office/powerpoint/2010/main" val="1053538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act NCCEH +BoS + Pers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2" name="Rectangle 1">
            <a:extLst>
              <a:ext uri="{FF2B5EF4-FFF2-40B4-BE49-F238E27FC236}">
                <a16:creationId xmlns:a16="http://schemas.microsoft.com/office/drawing/2014/main" id="{9718B6AC-32B6-4D42-B234-28A7DDD34BC5}"/>
              </a:ext>
            </a:extLst>
          </p:cNvPr>
          <p:cNvSpPr/>
          <p:nvPr userDrawn="1"/>
        </p:nvSpPr>
        <p:spPr>
          <a:xfrm>
            <a:off x="0" y="0"/>
            <a:ext cx="5860025" cy="685800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p>
        </p:txBody>
      </p:sp>
      <p:grpSp>
        <p:nvGrpSpPr>
          <p:cNvPr id="23" name="Group 22">
            <a:extLst>
              <a:ext uri="{FF2B5EF4-FFF2-40B4-BE49-F238E27FC236}">
                <a16:creationId xmlns:a16="http://schemas.microsoft.com/office/drawing/2014/main" id="{A807FE48-D4DC-4257-9DC6-4979A2F1119E}"/>
              </a:ext>
            </a:extLst>
          </p:cNvPr>
          <p:cNvGrpSpPr/>
          <p:nvPr userDrawn="1"/>
        </p:nvGrpSpPr>
        <p:grpSpPr>
          <a:xfrm>
            <a:off x="7929716" y="157317"/>
            <a:ext cx="3928612" cy="1426423"/>
            <a:chOff x="7929716" y="157317"/>
            <a:chExt cx="3928611" cy="1426423"/>
          </a:xfrm>
        </p:grpSpPr>
        <p:pic>
          <p:nvPicPr>
            <p:cNvPr id="14" name="Picture 13">
              <a:extLst>
                <a:ext uri="{FF2B5EF4-FFF2-40B4-BE49-F238E27FC236}">
                  <a16:creationId xmlns:a16="http://schemas.microsoft.com/office/drawing/2014/main" id="{2F9C61AD-59AF-4088-A04B-FD1DCA9039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8994" y="157317"/>
              <a:ext cx="369333" cy="369333"/>
            </a:xfrm>
            <a:prstGeom prst="rect">
              <a:avLst/>
            </a:prstGeom>
          </p:spPr>
        </p:pic>
        <p:pic>
          <p:nvPicPr>
            <p:cNvPr id="16" name="Picture 15">
              <a:extLst>
                <a:ext uri="{FF2B5EF4-FFF2-40B4-BE49-F238E27FC236}">
                  <a16:creationId xmlns:a16="http://schemas.microsoft.com/office/drawing/2014/main" id="{3AAA1965-E1B6-4B09-9AEF-FC77989B33E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88993" y="685798"/>
              <a:ext cx="369333" cy="369334"/>
            </a:xfrm>
            <a:prstGeom prst="rect">
              <a:avLst/>
            </a:prstGeom>
          </p:spPr>
        </p:pic>
        <p:pic>
          <p:nvPicPr>
            <p:cNvPr id="18" name="Picture 17">
              <a:extLst>
                <a:ext uri="{FF2B5EF4-FFF2-40B4-BE49-F238E27FC236}">
                  <a16:creationId xmlns:a16="http://schemas.microsoft.com/office/drawing/2014/main" id="{9387B844-83F2-4166-BBF1-D02DF77068A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88993" y="1214280"/>
              <a:ext cx="369333" cy="369333"/>
            </a:xfrm>
            <a:prstGeom prst="rect">
              <a:avLst/>
            </a:prstGeom>
          </p:spPr>
        </p:pic>
        <p:sp>
          <p:nvSpPr>
            <p:cNvPr id="19" name="TextBox 18">
              <a:extLst>
                <a:ext uri="{FF2B5EF4-FFF2-40B4-BE49-F238E27FC236}">
                  <a16:creationId xmlns:a16="http://schemas.microsoft.com/office/drawing/2014/main" id="{C31C7ADC-DA76-4661-9CB6-E56F46A48F11}"/>
                </a:ext>
              </a:extLst>
            </p:cNvPr>
            <p:cNvSpPr txBox="1"/>
            <p:nvPr userDrawn="1"/>
          </p:nvSpPr>
          <p:spPr>
            <a:xfrm>
              <a:off x="7929718" y="157317"/>
              <a:ext cx="3559278" cy="369460"/>
            </a:xfrm>
            <a:prstGeom prst="rect">
              <a:avLst/>
            </a:prstGeom>
            <a:noFill/>
          </p:spPr>
          <p:txBody>
            <a:bodyPr wrap="square" rtlCol="0">
              <a:spAutoFit/>
            </a:bodyPr>
            <a:lstStyle/>
            <a:p>
              <a:pPr algn="r"/>
              <a:r>
                <a:rPr lang="en-US" sz="1801">
                  <a:solidFill>
                    <a:schemeClr val="bg1"/>
                  </a:solidFill>
                </a:rPr>
                <a:t>NCEndHomelessness</a:t>
              </a:r>
            </a:p>
          </p:txBody>
        </p:sp>
        <p:sp>
          <p:nvSpPr>
            <p:cNvPr id="20" name="TextBox 19">
              <a:extLst>
                <a:ext uri="{FF2B5EF4-FFF2-40B4-BE49-F238E27FC236}">
                  <a16:creationId xmlns:a16="http://schemas.microsoft.com/office/drawing/2014/main" id="{C02BACD1-CAA0-4DE5-A604-F0E3AEE30500}"/>
                </a:ext>
              </a:extLst>
            </p:cNvPr>
            <p:cNvSpPr txBox="1"/>
            <p:nvPr userDrawn="1"/>
          </p:nvSpPr>
          <p:spPr>
            <a:xfrm>
              <a:off x="7929716" y="1214280"/>
              <a:ext cx="3559278" cy="369460"/>
            </a:xfrm>
            <a:prstGeom prst="rect">
              <a:avLst/>
            </a:prstGeom>
            <a:noFill/>
          </p:spPr>
          <p:txBody>
            <a:bodyPr wrap="square" rtlCol="0">
              <a:spAutoFit/>
            </a:bodyPr>
            <a:lstStyle/>
            <a:p>
              <a:pPr algn="r"/>
              <a:r>
                <a:rPr lang="en-US" sz="1801">
                  <a:solidFill>
                    <a:schemeClr val="bg1"/>
                  </a:solidFill>
                </a:rPr>
                <a:t>nc_end_homelessness</a:t>
              </a:r>
            </a:p>
          </p:txBody>
        </p:sp>
        <p:sp>
          <p:nvSpPr>
            <p:cNvPr id="21" name="TextBox 20">
              <a:extLst>
                <a:ext uri="{FF2B5EF4-FFF2-40B4-BE49-F238E27FC236}">
                  <a16:creationId xmlns:a16="http://schemas.microsoft.com/office/drawing/2014/main" id="{B79712D6-C5D8-41CB-B856-111934E44CFB}"/>
                </a:ext>
              </a:extLst>
            </p:cNvPr>
            <p:cNvSpPr txBox="1"/>
            <p:nvPr userDrawn="1"/>
          </p:nvSpPr>
          <p:spPr>
            <a:xfrm>
              <a:off x="7929716" y="685800"/>
              <a:ext cx="3559278" cy="369460"/>
            </a:xfrm>
            <a:prstGeom prst="rect">
              <a:avLst/>
            </a:prstGeom>
            <a:noFill/>
          </p:spPr>
          <p:txBody>
            <a:bodyPr wrap="square" rtlCol="0">
              <a:spAutoFit/>
            </a:bodyPr>
            <a:lstStyle/>
            <a:p>
              <a:pPr algn="r"/>
              <a:r>
                <a:rPr lang="en-US" sz="1801">
                  <a:solidFill>
                    <a:schemeClr val="bg1"/>
                  </a:solidFill>
                </a:rPr>
                <a:t>@NCHomelessness</a:t>
              </a:r>
            </a:p>
          </p:txBody>
        </p:sp>
      </p:grpSp>
      <p:sp>
        <p:nvSpPr>
          <p:cNvPr id="22" name="TextBox 21">
            <a:extLst>
              <a:ext uri="{FF2B5EF4-FFF2-40B4-BE49-F238E27FC236}">
                <a16:creationId xmlns:a16="http://schemas.microsoft.com/office/drawing/2014/main" id="{F4AA0E8E-AB8D-4598-B81F-AC201FEBEE3C}"/>
              </a:ext>
            </a:extLst>
          </p:cNvPr>
          <p:cNvSpPr txBox="1"/>
          <p:nvPr userDrawn="1"/>
        </p:nvSpPr>
        <p:spPr>
          <a:xfrm>
            <a:off x="544823" y="398450"/>
            <a:ext cx="3932237" cy="584775"/>
          </a:xfrm>
          <a:prstGeom prst="rect">
            <a:avLst/>
          </a:prstGeom>
          <a:noFill/>
        </p:spPr>
        <p:txBody>
          <a:bodyPr wrap="square" rtlCol="0">
            <a:spAutoFit/>
          </a:bodyPr>
          <a:lstStyle/>
          <a:p>
            <a:r>
              <a:rPr lang="en-US" sz="3200" b="1">
                <a:solidFill>
                  <a:schemeClr val="bg1"/>
                </a:solidFill>
                <a:latin typeface="+mj-lt"/>
              </a:rPr>
              <a:t>Contact Us!</a:t>
            </a:r>
          </a:p>
        </p:txBody>
      </p:sp>
      <p:sp>
        <p:nvSpPr>
          <p:cNvPr id="25" name="TextBox 24">
            <a:extLst>
              <a:ext uri="{FF2B5EF4-FFF2-40B4-BE49-F238E27FC236}">
                <a16:creationId xmlns:a16="http://schemas.microsoft.com/office/drawing/2014/main" id="{619E2308-D96D-4D3E-892C-888502E1E9E4}"/>
              </a:ext>
            </a:extLst>
          </p:cNvPr>
          <p:cNvSpPr txBox="1"/>
          <p:nvPr userDrawn="1"/>
        </p:nvSpPr>
        <p:spPr>
          <a:xfrm>
            <a:off x="544821" y="2151684"/>
            <a:ext cx="7779672" cy="584775"/>
          </a:xfrm>
          <a:prstGeom prst="rect">
            <a:avLst/>
          </a:prstGeom>
          <a:noFill/>
        </p:spPr>
        <p:txBody>
          <a:bodyPr wrap="square" rtlCol="0">
            <a:spAutoFit/>
          </a:bodyPr>
          <a:lstStyle/>
          <a:p>
            <a:r>
              <a:rPr lang="en-US" sz="3200" b="1">
                <a:solidFill>
                  <a:schemeClr val="bg1"/>
                </a:solidFill>
                <a:latin typeface="+mj-lt"/>
              </a:rPr>
              <a:t>Contact NC Balance of State CoC Staff</a:t>
            </a:r>
          </a:p>
        </p:txBody>
      </p:sp>
      <p:sp>
        <p:nvSpPr>
          <p:cNvPr id="26" name="TextBox 25">
            <a:extLst>
              <a:ext uri="{FF2B5EF4-FFF2-40B4-BE49-F238E27FC236}">
                <a16:creationId xmlns:a16="http://schemas.microsoft.com/office/drawing/2014/main" id="{1C131FD7-6D87-4FE1-999F-DB015A543518}"/>
              </a:ext>
            </a:extLst>
          </p:cNvPr>
          <p:cNvSpPr txBox="1"/>
          <p:nvPr userDrawn="1"/>
        </p:nvSpPr>
        <p:spPr>
          <a:xfrm>
            <a:off x="796413" y="2657073"/>
            <a:ext cx="3450566" cy="830997"/>
          </a:xfrm>
          <a:prstGeom prst="rect">
            <a:avLst/>
          </a:prstGeom>
          <a:noFill/>
        </p:spPr>
        <p:txBody>
          <a:bodyPr wrap="square" rtlCol="0">
            <a:spAutoFit/>
          </a:bodyPr>
          <a:lstStyle/>
          <a:p>
            <a:r>
              <a:rPr lang="en-US" sz="2400">
                <a:solidFill>
                  <a:schemeClr val="bg1"/>
                </a:solidFill>
              </a:rPr>
              <a:t>bos@ncceh.org</a:t>
            </a:r>
          </a:p>
          <a:p>
            <a:r>
              <a:rPr lang="en-US" sz="2400">
                <a:solidFill>
                  <a:schemeClr val="bg1"/>
                </a:solidFill>
              </a:rPr>
              <a:t>919.755.4393</a:t>
            </a:r>
          </a:p>
        </p:txBody>
      </p:sp>
      <p:sp>
        <p:nvSpPr>
          <p:cNvPr id="27" name="TextBox 26">
            <a:extLst>
              <a:ext uri="{FF2B5EF4-FFF2-40B4-BE49-F238E27FC236}">
                <a16:creationId xmlns:a16="http://schemas.microsoft.com/office/drawing/2014/main" id="{580A8F3F-D9EB-49E8-A1D2-D65B93285E0E}"/>
              </a:ext>
            </a:extLst>
          </p:cNvPr>
          <p:cNvSpPr txBox="1"/>
          <p:nvPr userDrawn="1"/>
        </p:nvSpPr>
        <p:spPr>
          <a:xfrm>
            <a:off x="544819" y="3904919"/>
            <a:ext cx="6690482" cy="584775"/>
          </a:xfrm>
          <a:prstGeom prst="rect">
            <a:avLst/>
          </a:prstGeom>
          <a:noFill/>
        </p:spPr>
        <p:txBody>
          <a:bodyPr wrap="square" rtlCol="0">
            <a:spAutoFit/>
          </a:bodyPr>
          <a:lstStyle/>
          <a:p>
            <a:r>
              <a:rPr lang="en-US" sz="3200" b="1">
                <a:solidFill>
                  <a:schemeClr val="bg1"/>
                </a:solidFill>
                <a:latin typeface="+mj-lt"/>
              </a:rPr>
              <a:t>Contact NCCEH Data Center Help Desk</a:t>
            </a:r>
          </a:p>
        </p:txBody>
      </p:sp>
      <p:sp>
        <p:nvSpPr>
          <p:cNvPr id="28" name="TextBox 27">
            <a:extLst>
              <a:ext uri="{FF2B5EF4-FFF2-40B4-BE49-F238E27FC236}">
                <a16:creationId xmlns:a16="http://schemas.microsoft.com/office/drawing/2014/main" id="{2C29438E-2FE7-406F-A226-B6AEEC5ABDB3}"/>
              </a:ext>
            </a:extLst>
          </p:cNvPr>
          <p:cNvSpPr txBox="1"/>
          <p:nvPr userDrawn="1"/>
        </p:nvSpPr>
        <p:spPr>
          <a:xfrm>
            <a:off x="796413" y="4410308"/>
            <a:ext cx="3450566" cy="830997"/>
          </a:xfrm>
          <a:prstGeom prst="rect">
            <a:avLst/>
          </a:prstGeom>
          <a:noFill/>
        </p:spPr>
        <p:txBody>
          <a:bodyPr wrap="square" rtlCol="0">
            <a:spAutoFit/>
          </a:bodyPr>
          <a:lstStyle/>
          <a:p>
            <a:r>
              <a:rPr lang="en-US" sz="2400">
                <a:solidFill>
                  <a:schemeClr val="bg1"/>
                </a:solidFill>
              </a:rPr>
              <a:t>hmis@ncceh.org</a:t>
            </a:r>
          </a:p>
          <a:p>
            <a:r>
              <a:rPr lang="en-US" sz="2400">
                <a:solidFill>
                  <a:schemeClr val="bg1"/>
                </a:solidFill>
              </a:rPr>
              <a:t>919.410.6997</a:t>
            </a:r>
          </a:p>
        </p:txBody>
      </p:sp>
    </p:spTree>
    <p:extLst>
      <p:ext uri="{BB962C8B-B14F-4D97-AF65-F5344CB8AC3E}">
        <p14:creationId xmlns:p14="http://schemas.microsoft.com/office/powerpoint/2010/main" val="23114047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act NCCEH + Data Center + Pers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18B6AC-32B6-4D42-B234-28A7DDD34BC5}"/>
              </a:ext>
            </a:extLst>
          </p:cNvPr>
          <p:cNvSpPr/>
          <p:nvPr userDrawn="1"/>
        </p:nvSpPr>
        <p:spPr>
          <a:xfrm>
            <a:off x="0" y="59069"/>
            <a:ext cx="5860025" cy="685800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p>
        </p:txBody>
      </p:sp>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grpSp>
        <p:nvGrpSpPr>
          <p:cNvPr id="11" name="Group 10">
            <a:extLst>
              <a:ext uri="{FF2B5EF4-FFF2-40B4-BE49-F238E27FC236}">
                <a16:creationId xmlns:a16="http://schemas.microsoft.com/office/drawing/2014/main" id="{A0386FFB-3215-4C11-A507-3DF21ADCA25C}"/>
              </a:ext>
            </a:extLst>
          </p:cNvPr>
          <p:cNvGrpSpPr/>
          <p:nvPr userDrawn="1"/>
        </p:nvGrpSpPr>
        <p:grpSpPr>
          <a:xfrm>
            <a:off x="7929716" y="157317"/>
            <a:ext cx="3928612" cy="1426423"/>
            <a:chOff x="7929716" y="157317"/>
            <a:chExt cx="3928611" cy="1426423"/>
          </a:xfrm>
        </p:grpSpPr>
        <p:pic>
          <p:nvPicPr>
            <p:cNvPr id="12" name="Picture 11">
              <a:extLst>
                <a:ext uri="{FF2B5EF4-FFF2-40B4-BE49-F238E27FC236}">
                  <a16:creationId xmlns:a16="http://schemas.microsoft.com/office/drawing/2014/main" id="{06E2D61F-BDA7-4CA2-A290-4D2F69CEA0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8994" y="157317"/>
              <a:ext cx="369333" cy="369333"/>
            </a:xfrm>
            <a:prstGeom prst="rect">
              <a:avLst/>
            </a:prstGeom>
          </p:spPr>
        </p:pic>
        <p:pic>
          <p:nvPicPr>
            <p:cNvPr id="13" name="Picture 12">
              <a:extLst>
                <a:ext uri="{FF2B5EF4-FFF2-40B4-BE49-F238E27FC236}">
                  <a16:creationId xmlns:a16="http://schemas.microsoft.com/office/drawing/2014/main" id="{702ECE31-B228-4447-8CA4-89383A7885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88993" y="685798"/>
              <a:ext cx="369333" cy="369334"/>
            </a:xfrm>
            <a:prstGeom prst="rect">
              <a:avLst/>
            </a:prstGeom>
          </p:spPr>
        </p:pic>
        <p:pic>
          <p:nvPicPr>
            <p:cNvPr id="14" name="Picture 13">
              <a:extLst>
                <a:ext uri="{FF2B5EF4-FFF2-40B4-BE49-F238E27FC236}">
                  <a16:creationId xmlns:a16="http://schemas.microsoft.com/office/drawing/2014/main" id="{B9712656-52A7-45A9-B8F5-50289232401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88993" y="1214280"/>
              <a:ext cx="369333" cy="369333"/>
            </a:xfrm>
            <a:prstGeom prst="rect">
              <a:avLst/>
            </a:prstGeom>
          </p:spPr>
        </p:pic>
        <p:sp>
          <p:nvSpPr>
            <p:cNvPr id="15" name="TextBox 14">
              <a:extLst>
                <a:ext uri="{FF2B5EF4-FFF2-40B4-BE49-F238E27FC236}">
                  <a16:creationId xmlns:a16="http://schemas.microsoft.com/office/drawing/2014/main" id="{A45D3977-DA46-43DB-8A20-6E26D8FFF0EC}"/>
                </a:ext>
              </a:extLst>
            </p:cNvPr>
            <p:cNvSpPr txBox="1"/>
            <p:nvPr userDrawn="1"/>
          </p:nvSpPr>
          <p:spPr>
            <a:xfrm>
              <a:off x="7929718" y="157317"/>
              <a:ext cx="3559278" cy="369460"/>
            </a:xfrm>
            <a:prstGeom prst="rect">
              <a:avLst/>
            </a:prstGeom>
            <a:noFill/>
          </p:spPr>
          <p:txBody>
            <a:bodyPr wrap="square" rtlCol="0">
              <a:spAutoFit/>
            </a:bodyPr>
            <a:lstStyle/>
            <a:p>
              <a:pPr algn="r"/>
              <a:r>
                <a:rPr lang="en-US" sz="1801">
                  <a:solidFill>
                    <a:schemeClr val="bg1"/>
                  </a:solidFill>
                </a:rPr>
                <a:t>NCEndHomelessness</a:t>
              </a:r>
            </a:p>
          </p:txBody>
        </p:sp>
        <p:sp>
          <p:nvSpPr>
            <p:cNvPr id="16" name="TextBox 15">
              <a:extLst>
                <a:ext uri="{FF2B5EF4-FFF2-40B4-BE49-F238E27FC236}">
                  <a16:creationId xmlns:a16="http://schemas.microsoft.com/office/drawing/2014/main" id="{BDF78844-A8F4-4138-B886-3C3ECDF1F160}"/>
                </a:ext>
              </a:extLst>
            </p:cNvPr>
            <p:cNvSpPr txBox="1"/>
            <p:nvPr userDrawn="1"/>
          </p:nvSpPr>
          <p:spPr>
            <a:xfrm>
              <a:off x="7929716" y="1214280"/>
              <a:ext cx="3559278" cy="369460"/>
            </a:xfrm>
            <a:prstGeom prst="rect">
              <a:avLst/>
            </a:prstGeom>
            <a:noFill/>
          </p:spPr>
          <p:txBody>
            <a:bodyPr wrap="square" rtlCol="0">
              <a:spAutoFit/>
            </a:bodyPr>
            <a:lstStyle/>
            <a:p>
              <a:pPr algn="r"/>
              <a:r>
                <a:rPr lang="en-US" sz="1801">
                  <a:solidFill>
                    <a:schemeClr val="bg1"/>
                  </a:solidFill>
                </a:rPr>
                <a:t>nc_end_homelessness</a:t>
              </a:r>
            </a:p>
          </p:txBody>
        </p:sp>
        <p:sp>
          <p:nvSpPr>
            <p:cNvPr id="17" name="TextBox 16">
              <a:extLst>
                <a:ext uri="{FF2B5EF4-FFF2-40B4-BE49-F238E27FC236}">
                  <a16:creationId xmlns:a16="http://schemas.microsoft.com/office/drawing/2014/main" id="{10E7B235-4961-4B17-BFB8-F9CDB3C21DF7}"/>
                </a:ext>
              </a:extLst>
            </p:cNvPr>
            <p:cNvSpPr txBox="1"/>
            <p:nvPr userDrawn="1"/>
          </p:nvSpPr>
          <p:spPr>
            <a:xfrm>
              <a:off x="7929716" y="685800"/>
              <a:ext cx="3559278" cy="369460"/>
            </a:xfrm>
            <a:prstGeom prst="rect">
              <a:avLst/>
            </a:prstGeom>
            <a:noFill/>
          </p:spPr>
          <p:txBody>
            <a:bodyPr wrap="square" rtlCol="0">
              <a:spAutoFit/>
            </a:bodyPr>
            <a:lstStyle/>
            <a:p>
              <a:pPr algn="r"/>
              <a:r>
                <a:rPr lang="en-US" sz="1801">
                  <a:solidFill>
                    <a:schemeClr val="bg1"/>
                  </a:solidFill>
                </a:rPr>
                <a:t>@NCHomelessness</a:t>
              </a:r>
            </a:p>
          </p:txBody>
        </p:sp>
      </p:grpSp>
      <p:sp>
        <p:nvSpPr>
          <p:cNvPr id="20" name="TextBox 19">
            <a:extLst>
              <a:ext uri="{FF2B5EF4-FFF2-40B4-BE49-F238E27FC236}">
                <a16:creationId xmlns:a16="http://schemas.microsoft.com/office/drawing/2014/main" id="{91A6ABAB-E2BC-4FBE-9087-26C029470A11}"/>
              </a:ext>
            </a:extLst>
          </p:cNvPr>
          <p:cNvSpPr txBox="1"/>
          <p:nvPr userDrawn="1"/>
        </p:nvSpPr>
        <p:spPr>
          <a:xfrm>
            <a:off x="544823" y="398450"/>
            <a:ext cx="3932237" cy="584775"/>
          </a:xfrm>
          <a:prstGeom prst="rect">
            <a:avLst/>
          </a:prstGeom>
          <a:noFill/>
        </p:spPr>
        <p:txBody>
          <a:bodyPr wrap="square" rtlCol="0">
            <a:spAutoFit/>
          </a:bodyPr>
          <a:lstStyle/>
          <a:p>
            <a:r>
              <a:rPr lang="en-US" sz="3200" b="1">
                <a:solidFill>
                  <a:schemeClr val="bg1"/>
                </a:solidFill>
                <a:latin typeface="+mj-lt"/>
              </a:rPr>
              <a:t>Contact NCCEH</a:t>
            </a:r>
          </a:p>
        </p:txBody>
      </p:sp>
      <p:sp>
        <p:nvSpPr>
          <p:cNvPr id="21" name="TextBox 20">
            <a:extLst>
              <a:ext uri="{FF2B5EF4-FFF2-40B4-BE49-F238E27FC236}">
                <a16:creationId xmlns:a16="http://schemas.microsoft.com/office/drawing/2014/main" id="{9569B81C-7D20-4BD9-BBC6-8384B73433BE}"/>
              </a:ext>
            </a:extLst>
          </p:cNvPr>
          <p:cNvSpPr txBox="1"/>
          <p:nvPr userDrawn="1"/>
        </p:nvSpPr>
        <p:spPr>
          <a:xfrm>
            <a:off x="796413" y="903838"/>
            <a:ext cx="3450566" cy="830997"/>
          </a:xfrm>
          <a:prstGeom prst="rect">
            <a:avLst/>
          </a:prstGeom>
          <a:noFill/>
        </p:spPr>
        <p:txBody>
          <a:bodyPr wrap="square" rtlCol="0">
            <a:spAutoFit/>
          </a:bodyPr>
          <a:lstStyle/>
          <a:p>
            <a:r>
              <a:rPr lang="en-US" sz="2400">
                <a:solidFill>
                  <a:schemeClr val="bg1"/>
                </a:solidFill>
              </a:rPr>
              <a:t>hello@ncceh.org</a:t>
            </a:r>
          </a:p>
          <a:p>
            <a:r>
              <a:rPr lang="en-US" sz="2400">
                <a:solidFill>
                  <a:schemeClr val="bg1"/>
                </a:solidFill>
              </a:rPr>
              <a:t>919.755.4393</a:t>
            </a:r>
          </a:p>
        </p:txBody>
      </p:sp>
      <p:sp>
        <p:nvSpPr>
          <p:cNvPr id="22" name="TextBox 21">
            <a:extLst>
              <a:ext uri="{FF2B5EF4-FFF2-40B4-BE49-F238E27FC236}">
                <a16:creationId xmlns:a16="http://schemas.microsoft.com/office/drawing/2014/main" id="{9033F018-0F80-46F9-A0E0-3047CBF177ED}"/>
              </a:ext>
            </a:extLst>
          </p:cNvPr>
          <p:cNvSpPr txBox="1"/>
          <p:nvPr userDrawn="1"/>
        </p:nvSpPr>
        <p:spPr>
          <a:xfrm>
            <a:off x="544821" y="2151684"/>
            <a:ext cx="7779672" cy="584775"/>
          </a:xfrm>
          <a:prstGeom prst="rect">
            <a:avLst/>
          </a:prstGeom>
          <a:noFill/>
        </p:spPr>
        <p:txBody>
          <a:bodyPr wrap="square" rtlCol="0">
            <a:spAutoFit/>
          </a:bodyPr>
          <a:lstStyle/>
          <a:p>
            <a:r>
              <a:rPr lang="en-US" sz="3200" b="1">
                <a:solidFill>
                  <a:schemeClr val="bg1"/>
                </a:solidFill>
                <a:latin typeface="+mj-lt"/>
              </a:rPr>
              <a:t>Contact NCCEH Data Center Help Desk</a:t>
            </a:r>
          </a:p>
        </p:txBody>
      </p:sp>
      <p:sp>
        <p:nvSpPr>
          <p:cNvPr id="23" name="TextBox 22">
            <a:extLst>
              <a:ext uri="{FF2B5EF4-FFF2-40B4-BE49-F238E27FC236}">
                <a16:creationId xmlns:a16="http://schemas.microsoft.com/office/drawing/2014/main" id="{6DE58879-1491-40B6-A284-8757BFF60344}"/>
              </a:ext>
            </a:extLst>
          </p:cNvPr>
          <p:cNvSpPr txBox="1"/>
          <p:nvPr userDrawn="1"/>
        </p:nvSpPr>
        <p:spPr>
          <a:xfrm>
            <a:off x="796413" y="2657073"/>
            <a:ext cx="3450566" cy="830997"/>
          </a:xfrm>
          <a:prstGeom prst="rect">
            <a:avLst/>
          </a:prstGeom>
          <a:noFill/>
        </p:spPr>
        <p:txBody>
          <a:bodyPr wrap="square" rtlCol="0">
            <a:spAutoFit/>
          </a:bodyPr>
          <a:lstStyle/>
          <a:p>
            <a:r>
              <a:rPr lang="en-US" sz="2400">
                <a:solidFill>
                  <a:schemeClr val="bg1"/>
                </a:solidFill>
              </a:rPr>
              <a:t>hmis@ncceh.org</a:t>
            </a:r>
          </a:p>
          <a:p>
            <a:r>
              <a:rPr lang="en-US" sz="2400">
                <a:solidFill>
                  <a:schemeClr val="bg1"/>
                </a:solidFill>
              </a:rPr>
              <a:t>919.410.6997</a:t>
            </a:r>
          </a:p>
        </p:txBody>
      </p:sp>
      <p:sp>
        <p:nvSpPr>
          <p:cNvPr id="24" name="TextBox 23">
            <a:extLst>
              <a:ext uri="{FF2B5EF4-FFF2-40B4-BE49-F238E27FC236}">
                <a16:creationId xmlns:a16="http://schemas.microsoft.com/office/drawing/2014/main" id="{674F500D-3F78-4BBF-B277-F5CCD10ADCC2}"/>
              </a:ext>
            </a:extLst>
          </p:cNvPr>
          <p:cNvSpPr txBox="1"/>
          <p:nvPr userDrawn="1"/>
        </p:nvSpPr>
        <p:spPr>
          <a:xfrm>
            <a:off x="544819" y="3904919"/>
            <a:ext cx="5860025" cy="584775"/>
          </a:xfrm>
          <a:prstGeom prst="rect">
            <a:avLst/>
          </a:prstGeom>
          <a:noFill/>
        </p:spPr>
        <p:txBody>
          <a:bodyPr wrap="square" rtlCol="0">
            <a:spAutoFit/>
          </a:bodyPr>
          <a:lstStyle/>
          <a:p>
            <a:r>
              <a:rPr lang="en-US" sz="3200" b="1">
                <a:solidFill>
                  <a:schemeClr val="bg1"/>
                </a:solidFill>
                <a:latin typeface="+mj-lt"/>
              </a:rPr>
              <a:t>Contact </a:t>
            </a:r>
            <a:r>
              <a:rPr lang="en-US" sz="3200" b="1" err="1">
                <a:solidFill>
                  <a:schemeClr val="bg1"/>
                </a:solidFill>
                <a:latin typeface="+mj-lt"/>
              </a:rPr>
              <a:t>Firstname</a:t>
            </a:r>
            <a:r>
              <a:rPr lang="en-US" sz="3200" b="1">
                <a:solidFill>
                  <a:schemeClr val="bg1"/>
                </a:solidFill>
                <a:latin typeface="+mj-lt"/>
              </a:rPr>
              <a:t> </a:t>
            </a:r>
            <a:r>
              <a:rPr lang="en-US" sz="3200" b="1" err="1">
                <a:solidFill>
                  <a:schemeClr val="bg1"/>
                </a:solidFill>
                <a:latin typeface="+mj-lt"/>
              </a:rPr>
              <a:t>Lastname</a:t>
            </a:r>
            <a:endParaRPr lang="en-US" sz="3200" b="1">
              <a:solidFill>
                <a:schemeClr val="bg1"/>
              </a:solidFill>
              <a:latin typeface="+mj-lt"/>
            </a:endParaRPr>
          </a:p>
        </p:txBody>
      </p:sp>
      <p:sp>
        <p:nvSpPr>
          <p:cNvPr id="25" name="TextBox 24">
            <a:extLst>
              <a:ext uri="{FF2B5EF4-FFF2-40B4-BE49-F238E27FC236}">
                <a16:creationId xmlns:a16="http://schemas.microsoft.com/office/drawing/2014/main" id="{995089A8-B885-4014-8971-BCC532447AA8}"/>
              </a:ext>
            </a:extLst>
          </p:cNvPr>
          <p:cNvSpPr txBox="1"/>
          <p:nvPr userDrawn="1"/>
        </p:nvSpPr>
        <p:spPr>
          <a:xfrm>
            <a:off x="796413" y="4410308"/>
            <a:ext cx="3450566" cy="830997"/>
          </a:xfrm>
          <a:prstGeom prst="rect">
            <a:avLst/>
          </a:prstGeom>
          <a:noFill/>
        </p:spPr>
        <p:txBody>
          <a:bodyPr wrap="square" rtlCol="0">
            <a:spAutoFit/>
          </a:bodyPr>
          <a:lstStyle/>
          <a:p>
            <a:r>
              <a:rPr lang="en-US" sz="2400">
                <a:solidFill>
                  <a:schemeClr val="bg1"/>
                </a:solidFill>
              </a:rPr>
              <a:t>Your Title Here</a:t>
            </a:r>
          </a:p>
          <a:p>
            <a:r>
              <a:rPr lang="en-US" sz="2400">
                <a:solidFill>
                  <a:schemeClr val="bg1"/>
                </a:solidFill>
              </a:rPr>
              <a:t>@ncceh.org</a:t>
            </a:r>
          </a:p>
        </p:txBody>
      </p:sp>
    </p:spTree>
    <p:extLst>
      <p:ext uri="{BB962C8B-B14F-4D97-AF65-F5344CB8AC3E}">
        <p14:creationId xmlns:p14="http://schemas.microsoft.com/office/powerpoint/2010/main" val="37991226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act NCCEH + Data Cent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2" name="Rectangle 1">
            <a:extLst>
              <a:ext uri="{FF2B5EF4-FFF2-40B4-BE49-F238E27FC236}">
                <a16:creationId xmlns:a16="http://schemas.microsoft.com/office/drawing/2014/main" id="{9718B6AC-32B6-4D42-B234-28A7DDD34BC5}"/>
              </a:ext>
            </a:extLst>
          </p:cNvPr>
          <p:cNvSpPr/>
          <p:nvPr userDrawn="1"/>
        </p:nvSpPr>
        <p:spPr>
          <a:xfrm>
            <a:off x="0" y="0"/>
            <a:ext cx="5860025" cy="685800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p>
        </p:txBody>
      </p:sp>
      <p:grpSp>
        <p:nvGrpSpPr>
          <p:cNvPr id="11" name="Group 10">
            <a:extLst>
              <a:ext uri="{FF2B5EF4-FFF2-40B4-BE49-F238E27FC236}">
                <a16:creationId xmlns:a16="http://schemas.microsoft.com/office/drawing/2014/main" id="{A0386FFB-3215-4C11-A507-3DF21ADCA25C}"/>
              </a:ext>
            </a:extLst>
          </p:cNvPr>
          <p:cNvGrpSpPr/>
          <p:nvPr userDrawn="1"/>
        </p:nvGrpSpPr>
        <p:grpSpPr>
          <a:xfrm>
            <a:off x="7929716" y="157317"/>
            <a:ext cx="3928612" cy="1426423"/>
            <a:chOff x="7929716" y="157317"/>
            <a:chExt cx="3928611" cy="1426423"/>
          </a:xfrm>
        </p:grpSpPr>
        <p:pic>
          <p:nvPicPr>
            <p:cNvPr id="12" name="Picture 11">
              <a:extLst>
                <a:ext uri="{FF2B5EF4-FFF2-40B4-BE49-F238E27FC236}">
                  <a16:creationId xmlns:a16="http://schemas.microsoft.com/office/drawing/2014/main" id="{06E2D61F-BDA7-4CA2-A290-4D2F69CEA0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8994" y="157317"/>
              <a:ext cx="369333" cy="369333"/>
            </a:xfrm>
            <a:prstGeom prst="rect">
              <a:avLst/>
            </a:prstGeom>
          </p:spPr>
        </p:pic>
        <p:pic>
          <p:nvPicPr>
            <p:cNvPr id="13" name="Picture 12">
              <a:extLst>
                <a:ext uri="{FF2B5EF4-FFF2-40B4-BE49-F238E27FC236}">
                  <a16:creationId xmlns:a16="http://schemas.microsoft.com/office/drawing/2014/main" id="{702ECE31-B228-4447-8CA4-89383A7885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88993" y="685798"/>
              <a:ext cx="369333" cy="369334"/>
            </a:xfrm>
            <a:prstGeom prst="rect">
              <a:avLst/>
            </a:prstGeom>
          </p:spPr>
        </p:pic>
        <p:pic>
          <p:nvPicPr>
            <p:cNvPr id="14" name="Picture 13">
              <a:extLst>
                <a:ext uri="{FF2B5EF4-FFF2-40B4-BE49-F238E27FC236}">
                  <a16:creationId xmlns:a16="http://schemas.microsoft.com/office/drawing/2014/main" id="{B9712656-52A7-45A9-B8F5-50289232401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88993" y="1214280"/>
              <a:ext cx="369333" cy="369333"/>
            </a:xfrm>
            <a:prstGeom prst="rect">
              <a:avLst/>
            </a:prstGeom>
          </p:spPr>
        </p:pic>
        <p:sp>
          <p:nvSpPr>
            <p:cNvPr id="15" name="TextBox 14">
              <a:extLst>
                <a:ext uri="{FF2B5EF4-FFF2-40B4-BE49-F238E27FC236}">
                  <a16:creationId xmlns:a16="http://schemas.microsoft.com/office/drawing/2014/main" id="{A45D3977-DA46-43DB-8A20-6E26D8FFF0EC}"/>
                </a:ext>
              </a:extLst>
            </p:cNvPr>
            <p:cNvSpPr txBox="1"/>
            <p:nvPr userDrawn="1"/>
          </p:nvSpPr>
          <p:spPr>
            <a:xfrm>
              <a:off x="7929718" y="157317"/>
              <a:ext cx="3559278" cy="369460"/>
            </a:xfrm>
            <a:prstGeom prst="rect">
              <a:avLst/>
            </a:prstGeom>
            <a:noFill/>
          </p:spPr>
          <p:txBody>
            <a:bodyPr wrap="square" rtlCol="0">
              <a:spAutoFit/>
            </a:bodyPr>
            <a:lstStyle/>
            <a:p>
              <a:pPr algn="r"/>
              <a:r>
                <a:rPr lang="en-US" sz="1801">
                  <a:solidFill>
                    <a:schemeClr val="bg1"/>
                  </a:solidFill>
                </a:rPr>
                <a:t>NCEndHomelessness</a:t>
              </a:r>
            </a:p>
          </p:txBody>
        </p:sp>
        <p:sp>
          <p:nvSpPr>
            <p:cNvPr id="16" name="TextBox 15">
              <a:extLst>
                <a:ext uri="{FF2B5EF4-FFF2-40B4-BE49-F238E27FC236}">
                  <a16:creationId xmlns:a16="http://schemas.microsoft.com/office/drawing/2014/main" id="{BDF78844-A8F4-4138-B886-3C3ECDF1F160}"/>
                </a:ext>
              </a:extLst>
            </p:cNvPr>
            <p:cNvSpPr txBox="1"/>
            <p:nvPr userDrawn="1"/>
          </p:nvSpPr>
          <p:spPr>
            <a:xfrm>
              <a:off x="7929716" y="1214280"/>
              <a:ext cx="3559278" cy="369460"/>
            </a:xfrm>
            <a:prstGeom prst="rect">
              <a:avLst/>
            </a:prstGeom>
            <a:noFill/>
          </p:spPr>
          <p:txBody>
            <a:bodyPr wrap="square" rtlCol="0">
              <a:spAutoFit/>
            </a:bodyPr>
            <a:lstStyle/>
            <a:p>
              <a:pPr algn="r"/>
              <a:r>
                <a:rPr lang="en-US" sz="1801">
                  <a:solidFill>
                    <a:schemeClr val="bg1"/>
                  </a:solidFill>
                </a:rPr>
                <a:t>nc_end_homelessness</a:t>
              </a:r>
            </a:p>
          </p:txBody>
        </p:sp>
        <p:sp>
          <p:nvSpPr>
            <p:cNvPr id="17" name="TextBox 16">
              <a:extLst>
                <a:ext uri="{FF2B5EF4-FFF2-40B4-BE49-F238E27FC236}">
                  <a16:creationId xmlns:a16="http://schemas.microsoft.com/office/drawing/2014/main" id="{10E7B235-4961-4B17-BFB8-F9CDB3C21DF7}"/>
                </a:ext>
              </a:extLst>
            </p:cNvPr>
            <p:cNvSpPr txBox="1"/>
            <p:nvPr userDrawn="1"/>
          </p:nvSpPr>
          <p:spPr>
            <a:xfrm>
              <a:off x="7929716" y="685800"/>
              <a:ext cx="3559278" cy="369460"/>
            </a:xfrm>
            <a:prstGeom prst="rect">
              <a:avLst/>
            </a:prstGeom>
            <a:noFill/>
          </p:spPr>
          <p:txBody>
            <a:bodyPr wrap="square" rtlCol="0">
              <a:spAutoFit/>
            </a:bodyPr>
            <a:lstStyle/>
            <a:p>
              <a:pPr algn="r"/>
              <a:r>
                <a:rPr lang="en-US" sz="1801">
                  <a:solidFill>
                    <a:schemeClr val="bg1"/>
                  </a:solidFill>
                </a:rPr>
                <a:t>@NCHomelessness</a:t>
              </a:r>
            </a:p>
          </p:txBody>
        </p:sp>
      </p:grpSp>
      <p:sp>
        <p:nvSpPr>
          <p:cNvPr id="20" name="TextBox 19">
            <a:extLst>
              <a:ext uri="{FF2B5EF4-FFF2-40B4-BE49-F238E27FC236}">
                <a16:creationId xmlns:a16="http://schemas.microsoft.com/office/drawing/2014/main" id="{63BE4A4A-765A-401F-8055-38ED59380CAD}"/>
              </a:ext>
            </a:extLst>
          </p:cNvPr>
          <p:cNvSpPr txBox="1"/>
          <p:nvPr userDrawn="1"/>
        </p:nvSpPr>
        <p:spPr>
          <a:xfrm>
            <a:off x="544823" y="398450"/>
            <a:ext cx="3932237" cy="584775"/>
          </a:xfrm>
          <a:prstGeom prst="rect">
            <a:avLst/>
          </a:prstGeom>
          <a:noFill/>
        </p:spPr>
        <p:txBody>
          <a:bodyPr wrap="square" rtlCol="0">
            <a:spAutoFit/>
          </a:bodyPr>
          <a:lstStyle/>
          <a:p>
            <a:r>
              <a:rPr lang="en-US" sz="3200" b="1">
                <a:solidFill>
                  <a:schemeClr val="bg1"/>
                </a:solidFill>
                <a:latin typeface="+mj-lt"/>
              </a:rPr>
              <a:t>Contact NCCEH</a:t>
            </a:r>
          </a:p>
        </p:txBody>
      </p:sp>
      <p:sp>
        <p:nvSpPr>
          <p:cNvPr id="21" name="TextBox 20">
            <a:extLst>
              <a:ext uri="{FF2B5EF4-FFF2-40B4-BE49-F238E27FC236}">
                <a16:creationId xmlns:a16="http://schemas.microsoft.com/office/drawing/2014/main" id="{B213EC4A-9057-45DE-AF58-287AA4EAED83}"/>
              </a:ext>
            </a:extLst>
          </p:cNvPr>
          <p:cNvSpPr txBox="1"/>
          <p:nvPr userDrawn="1"/>
        </p:nvSpPr>
        <p:spPr>
          <a:xfrm>
            <a:off x="796413" y="903838"/>
            <a:ext cx="3450566" cy="830997"/>
          </a:xfrm>
          <a:prstGeom prst="rect">
            <a:avLst/>
          </a:prstGeom>
          <a:noFill/>
        </p:spPr>
        <p:txBody>
          <a:bodyPr wrap="square" rtlCol="0">
            <a:spAutoFit/>
          </a:bodyPr>
          <a:lstStyle/>
          <a:p>
            <a:r>
              <a:rPr lang="en-US" sz="2400">
                <a:solidFill>
                  <a:schemeClr val="bg1"/>
                </a:solidFill>
              </a:rPr>
              <a:t>hello@ncceh.org</a:t>
            </a:r>
          </a:p>
          <a:p>
            <a:r>
              <a:rPr lang="en-US" sz="2400">
                <a:solidFill>
                  <a:schemeClr val="bg1"/>
                </a:solidFill>
              </a:rPr>
              <a:t>919.755.4393</a:t>
            </a:r>
          </a:p>
        </p:txBody>
      </p:sp>
      <p:sp>
        <p:nvSpPr>
          <p:cNvPr id="22" name="TextBox 21">
            <a:extLst>
              <a:ext uri="{FF2B5EF4-FFF2-40B4-BE49-F238E27FC236}">
                <a16:creationId xmlns:a16="http://schemas.microsoft.com/office/drawing/2014/main" id="{9EEC8946-3EA6-4C9C-AB84-E8B7D5A92E31}"/>
              </a:ext>
            </a:extLst>
          </p:cNvPr>
          <p:cNvSpPr txBox="1"/>
          <p:nvPr userDrawn="1"/>
        </p:nvSpPr>
        <p:spPr>
          <a:xfrm>
            <a:off x="544821" y="2151684"/>
            <a:ext cx="7779672" cy="584775"/>
          </a:xfrm>
          <a:prstGeom prst="rect">
            <a:avLst/>
          </a:prstGeom>
          <a:noFill/>
        </p:spPr>
        <p:txBody>
          <a:bodyPr wrap="square" rtlCol="0">
            <a:spAutoFit/>
          </a:bodyPr>
          <a:lstStyle/>
          <a:p>
            <a:r>
              <a:rPr lang="en-US" sz="3200" b="1">
                <a:solidFill>
                  <a:schemeClr val="bg1"/>
                </a:solidFill>
                <a:latin typeface="+mj-lt"/>
              </a:rPr>
              <a:t>Contact NCCEH Data Center Help Desk</a:t>
            </a:r>
          </a:p>
        </p:txBody>
      </p:sp>
      <p:sp>
        <p:nvSpPr>
          <p:cNvPr id="23" name="TextBox 22">
            <a:extLst>
              <a:ext uri="{FF2B5EF4-FFF2-40B4-BE49-F238E27FC236}">
                <a16:creationId xmlns:a16="http://schemas.microsoft.com/office/drawing/2014/main" id="{B19F89EA-022E-451E-8E3C-ACBEC341B912}"/>
              </a:ext>
            </a:extLst>
          </p:cNvPr>
          <p:cNvSpPr txBox="1"/>
          <p:nvPr userDrawn="1"/>
        </p:nvSpPr>
        <p:spPr>
          <a:xfrm>
            <a:off x="796413" y="2657073"/>
            <a:ext cx="3450566" cy="830997"/>
          </a:xfrm>
          <a:prstGeom prst="rect">
            <a:avLst/>
          </a:prstGeom>
          <a:noFill/>
        </p:spPr>
        <p:txBody>
          <a:bodyPr wrap="square" rtlCol="0">
            <a:spAutoFit/>
          </a:bodyPr>
          <a:lstStyle/>
          <a:p>
            <a:r>
              <a:rPr lang="en-US" sz="2400">
                <a:solidFill>
                  <a:schemeClr val="bg1"/>
                </a:solidFill>
              </a:rPr>
              <a:t>hmis@ncceh.org</a:t>
            </a:r>
          </a:p>
          <a:p>
            <a:r>
              <a:rPr lang="en-US" sz="2400">
                <a:solidFill>
                  <a:schemeClr val="bg1"/>
                </a:solidFill>
              </a:rPr>
              <a:t>919.410.6997</a:t>
            </a:r>
          </a:p>
        </p:txBody>
      </p:sp>
    </p:spTree>
    <p:extLst>
      <p:ext uri="{BB962C8B-B14F-4D97-AF65-F5344CB8AC3E}">
        <p14:creationId xmlns:p14="http://schemas.microsoft.com/office/powerpoint/2010/main" val="40020113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act NCCEH + SO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2" name="Rectangle 1">
            <a:extLst>
              <a:ext uri="{FF2B5EF4-FFF2-40B4-BE49-F238E27FC236}">
                <a16:creationId xmlns:a16="http://schemas.microsoft.com/office/drawing/2014/main" id="{9718B6AC-32B6-4D42-B234-28A7DDD34BC5}"/>
              </a:ext>
            </a:extLst>
          </p:cNvPr>
          <p:cNvSpPr/>
          <p:nvPr userDrawn="1"/>
        </p:nvSpPr>
        <p:spPr>
          <a:xfrm>
            <a:off x="0" y="0"/>
            <a:ext cx="5860025" cy="685800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p>
        </p:txBody>
      </p:sp>
      <p:grpSp>
        <p:nvGrpSpPr>
          <p:cNvPr id="11" name="Group 10">
            <a:extLst>
              <a:ext uri="{FF2B5EF4-FFF2-40B4-BE49-F238E27FC236}">
                <a16:creationId xmlns:a16="http://schemas.microsoft.com/office/drawing/2014/main" id="{A0386FFB-3215-4C11-A507-3DF21ADCA25C}"/>
              </a:ext>
            </a:extLst>
          </p:cNvPr>
          <p:cNvGrpSpPr/>
          <p:nvPr userDrawn="1"/>
        </p:nvGrpSpPr>
        <p:grpSpPr>
          <a:xfrm>
            <a:off x="7929716" y="157317"/>
            <a:ext cx="3928612" cy="1426423"/>
            <a:chOff x="7929716" y="157317"/>
            <a:chExt cx="3928611" cy="1426423"/>
          </a:xfrm>
        </p:grpSpPr>
        <p:pic>
          <p:nvPicPr>
            <p:cNvPr id="12" name="Picture 11">
              <a:extLst>
                <a:ext uri="{FF2B5EF4-FFF2-40B4-BE49-F238E27FC236}">
                  <a16:creationId xmlns:a16="http://schemas.microsoft.com/office/drawing/2014/main" id="{06E2D61F-BDA7-4CA2-A290-4D2F69CEA0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8994" y="157317"/>
              <a:ext cx="369333" cy="369333"/>
            </a:xfrm>
            <a:prstGeom prst="rect">
              <a:avLst/>
            </a:prstGeom>
          </p:spPr>
        </p:pic>
        <p:pic>
          <p:nvPicPr>
            <p:cNvPr id="13" name="Picture 12">
              <a:extLst>
                <a:ext uri="{FF2B5EF4-FFF2-40B4-BE49-F238E27FC236}">
                  <a16:creationId xmlns:a16="http://schemas.microsoft.com/office/drawing/2014/main" id="{702ECE31-B228-4447-8CA4-89383A7885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88993" y="685798"/>
              <a:ext cx="369333" cy="369334"/>
            </a:xfrm>
            <a:prstGeom prst="rect">
              <a:avLst/>
            </a:prstGeom>
          </p:spPr>
        </p:pic>
        <p:pic>
          <p:nvPicPr>
            <p:cNvPr id="14" name="Picture 13">
              <a:extLst>
                <a:ext uri="{FF2B5EF4-FFF2-40B4-BE49-F238E27FC236}">
                  <a16:creationId xmlns:a16="http://schemas.microsoft.com/office/drawing/2014/main" id="{B9712656-52A7-45A9-B8F5-50289232401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88993" y="1214280"/>
              <a:ext cx="369333" cy="369333"/>
            </a:xfrm>
            <a:prstGeom prst="rect">
              <a:avLst/>
            </a:prstGeom>
          </p:spPr>
        </p:pic>
        <p:sp>
          <p:nvSpPr>
            <p:cNvPr id="15" name="TextBox 14">
              <a:extLst>
                <a:ext uri="{FF2B5EF4-FFF2-40B4-BE49-F238E27FC236}">
                  <a16:creationId xmlns:a16="http://schemas.microsoft.com/office/drawing/2014/main" id="{A45D3977-DA46-43DB-8A20-6E26D8FFF0EC}"/>
                </a:ext>
              </a:extLst>
            </p:cNvPr>
            <p:cNvSpPr txBox="1"/>
            <p:nvPr userDrawn="1"/>
          </p:nvSpPr>
          <p:spPr>
            <a:xfrm>
              <a:off x="7929718" y="157317"/>
              <a:ext cx="3559278" cy="369460"/>
            </a:xfrm>
            <a:prstGeom prst="rect">
              <a:avLst/>
            </a:prstGeom>
            <a:noFill/>
          </p:spPr>
          <p:txBody>
            <a:bodyPr wrap="square" rtlCol="0">
              <a:spAutoFit/>
            </a:bodyPr>
            <a:lstStyle/>
            <a:p>
              <a:pPr algn="r"/>
              <a:r>
                <a:rPr lang="en-US" sz="1801">
                  <a:solidFill>
                    <a:schemeClr val="bg1"/>
                  </a:solidFill>
                </a:rPr>
                <a:t>NCEndHomelessness</a:t>
              </a:r>
            </a:p>
          </p:txBody>
        </p:sp>
        <p:sp>
          <p:nvSpPr>
            <p:cNvPr id="16" name="TextBox 15">
              <a:extLst>
                <a:ext uri="{FF2B5EF4-FFF2-40B4-BE49-F238E27FC236}">
                  <a16:creationId xmlns:a16="http://schemas.microsoft.com/office/drawing/2014/main" id="{BDF78844-A8F4-4138-B886-3C3ECDF1F160}"/>
                </a:ext>
              </a:extLst>
            </p:cNvPr>
            <p:cNvSpPr txBox="1"/>
            <p:nvPr userDrawn="1"/>
          </p:nvSpPr>
          <p:spPr>
            <a:xfrm>
              <a:off x="7929716" y="1214280"/>
              <a:ext cx="3559278" cy="369460"/>
            </a:xfrm>
            <a:prstGeom prst="rect">
              <a:avLst/>
            </a:prstGeom>
            <a:noFill/>
          </p:spPr>
          <p:txBody>
            <a:bodyPr wrap="square" rtlCol="0">
              <a:spAutoFit/>
            </a:bodyPr>
            <a:lstStyle/>
            <a:p>
              <a:pPr algn="r"/>
              <a:r>
                <a:rPr lang="en-US" sz="1801">
                  <a:solidFill>
                    <a:schemeClr val="bg1"/>
                  </a:solidFill>
                </a:rPr>
                <a:t>nc_end_homelessness</a:t>
              </a:r>
            </a:p>
          </p:txBody>
        </p:sp>
        <p:sp>
          <p:nvSpPr>
            <p:cNvPr id="17" name="TextBox 16">
              <a:extLst>
                <a:ext uri="{FF2B5EF4-FFF2-40B4-BE49-F238E27FC236}">
                  <a16:creationId xmlns:a16="http://schemas.microsoft.com/office/drawing/2014/main" id="{10E7B235-4961-4B17-BFB8-F9CDB3C21DF7}"/>
                </a:ext>
              </a:extLst>
            </p:cNvPr>
            <p:cNvSpPr txBox="1"/>
            <p:nvPr userDrawn="1"/>
          </p:nvSpPr>
          <p:spPr>
            <a:xfrm>
              <a:off x="7929716" y="685800"/>
              <a:ext cx="3559278" cy="369460"/>
            </a:xfrm>
            <a:prstGeom prst="rect">
              <a:avLst/>
            </a:prstGeom>
            <a:noFill/>
          </p:spPr>
          <p:txBody>
            <a:bodyPr wrap="square" rtlCol="0">
              <a:spAutoFit/>
            </a:bodyPr>
            <a:lstStyle/>
            <a:p>
              <a:pPr algn="r"/>
              <a:r>
                <a:rPr lang="en-US" sz="1801">
                  <a:solidFill>
                    <a:schemeClr val="bg1"/>
                  </a:solidFill>
                </a:rPr>
                <a:t>@NCHomelessness</a:t>
              </a:r>
            </a:p>
          </p:txBody>
        </p:sp>
      </p:grpSp>
      <p:sp>
        <p:nvSpPr>
          <p:cNvPr id="18" name="TextBox 17">
            <a:extLst>
              <a:ext uri="{FF2B5EF4-FFF2-40B4-BE49-F238E27FC236}">
                <a16:creationId xmlns:a16="http://schemas.microsoft.com/office/drawing/2014/main" id="{2875BD31-B02F-4949-97D4-394F8829DCCA}"/>
              </a:ext>
            </a:extLst>
          </p:cNvPr>
          <p:cNvSpPr txBox="1"/>
          <p:nvPr userDrawn="1"/>
        </p:nvSpPr>
        <p:spPr>
          <a:xfrm>
            <a:off x="544823" y="398450"/>
            <a:ext cx="3932237" cy="584775"/>
          </a:xfrm>
          <a:prstGeom prst="rect">
            <a:avLst/>
          </a:prstGeom>
          <a:noFill/>
        </p:spPr>
        <p:txBody>
          <a:bodyPr wrap="square" rtlCol="0">
            <a:spAutoFit/>
          </a:bodyPr>
          <a:lstStyle/>
          <a:p>
            <a:r>
              <a:rPr lang="en-US" sz="3200" b="1">
                <a:solidFill>
                  <a:schemeClr val="bg1"/>
                </a:solidFill>
                <a:latin typeface="+mj-lt"/>
              </a:rPr>
              <a:t>Contact NCCEH</a:t>
            </a:r>
          </a:p>
        </p:txBody>
      </p:sp>
      <p:sp>
        <p:nvSpPr>
          <p:cNvPr id="19" name="TextBox 18">
            <a:extLst>
              <a:ext uri="{FF2B5EF4-FFF2-40B4-BE49-F238E27FC236}">
                <a16:creationId xmlns:a16="http://schemas.microsoft.com/office/drawing/2014/main" id="{6CE45AC9-FA20-4F4B-95C3-7E5B5FC12913}"/>
              </a:ext>
            </a:extLst>
          </p:cNvPr>
          <p:cNvSpPr txBox="1"/>
          <p:nvPr userDrawn="1"/>
        </p:nvSpPr>
        <p:spPr>
          <a:xfrm>
            <a:off x="796413" y="903838"/>
            <a:ext cx="3450566" cy="830997"/>
          </a:xfrm>
          <a:prstGeom prst="rect">
            <a:avLst/>
          </a:prstGeom>
          <a:noFill/>
        </p:spPr>
        <p:txBody>
          <a:bodyPr wrap="square" rtlCol="0">
            <a:spAutoFit/>
          </a:bodyPr>
          <a:lstStyle/>
          <a:p>
            <a:r>
              <a:rPr lang="en-US" sz="2400">
                <a:solidFill>
                  <a:schemeClr val="bg1"/>
                </a:solidFill>
              </a:rPr>
              <a:t>hello@ncceh.org</a:t>
            </a:r>
          </a:p>
          <a:p>
            <a:r>
              <a:rPr lang="en-US" sz="2400">
                <a:solidFill>
                  <a:schemeClr val="bg1"/>
                </a:solidFill>
              </a:rPr>
              <a:t>919.755.4393</a:t>
            </a:r>
          </a:p>
        </p:txBody>
      </p:sp>
      <p:sp>
        <p:nvSpPr>
          <p:cNvPr id="20" name="TextBox 19">
            <a:extLst>
              <a:ext uri="{FF2B5EF4-FFF2-40B4-BE49-F238E27FC236}">
                <a16:creationId xmlns:a16="http://schemas.microsoft.com/office/drawing/2014/main" id="{B5DAEBC5-DF57-416E-AD05-5A8031A86BD2}"/>
              </a:ext>
            </a:extLst>
          </p:cNvPr>
          <p:cNvSpPr txBox="1"/>
          <p:nvPr userDrawn="1"/>
        </p:nvSpPr>
        <p:spPr>
          <a:xfrm>
            <a:off x="544821" y="2151686"/>
            <a:ext cx="7779672" cy="584775"/>
          </a:xfrm>
          <a:prstGeom prst="rect">
            <a:avLst/>
          </a:prstGeom>
          <a:noFill/>
        </p:spPr>
        <p:txBody>
          <a:bodyPr wrap="square" rtlCol="0">
            <a:spAutoFit/>
          </a:bodyPr>
          <a:lstStyle/>
          <a:p>
            <a:r>
              <a:rPr lang="en-US" sz="3200" b="1">
                <a:solidFill>
                  <a:schemeClr val="bg1"/>
                </a:solidFill>
                <a:latin typeface="+mj-lt"/>
              </a:rPr>
              <a:t>Contact us re: SOAR</a:t>
            </a:r>
          </a:p>
        </p:txBody>
      </p:sp>
      <p:sp>
        <p:nvSpPr>
          <p:cNvPr id="21" name="TextBox 20">
            <a:extLst>
              <a:ext uri="{FF2B5EF4-FFF2-40B4-BE49-F238E27FC236}">
                <a16:creationId xmlns:a16="http://schemas.microsoft.com/office/drawing/2014/main" id="{4B69C3BB-569E-44BF-952D-C62913897FF1}"/>
              </a:ext>
            </a:extLst>
          </p:cNvPr>
          <p:cNvSpPr txBox="1"/>
          <p:nvPr userDrawn="1"/>
        </p:nvSpPr>
        <p:spPr>
          <a:xfrm>
            <a:off x="796413" y="2657073"/>
            <a:ext cx="3450566" cy="830997"/>
          </a:xfrm>
          <a:prstGeom prst="rect">
            <a:avLst/>
          </a:prstGeom>
          <a:noFill/>
        </p:spPr>
        <p:txBody>
          <a:bodyPr wrap="square" rtlCol="0">
            <a:spAutoFit/>
          </a:bodyPr>
          <a:lstStyle/>
          <a:p>
            <a:r>
              <a:rPr lang="en-US" sz="2400">
                <a:solidFill>
                  <a:schemeClr val="bg1"/>
                </a:solidFill>
              </a:rPr>
              <a:t>soar@ncceh.org</a:t>
            </a:r>
          </a:p>
          <a:p>
            <a:r>
              <a:rPr lang="en-US" sz="2400">
                <a:solidFill>
                  <a:schemeClr val="bg1"/>
                </a:solidFill>
              </a:rPr>
              <a:t>919.755.4393</a:t>
            </a:r>
          </a:p>
        </p:txBody>
      </p:sp>
    </p:spTree>
    <p:extLst>
      <p:ext uri="{BB962C8B-B14F-4D97-AF65-F5344CB8AC3E}">
        <p14:creationId xmlns:p14="http://schemas.microsoft.com/office/powerpoint/2010/main" val="296065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A42EF1A4-76A9-4119-B78C-FE711110EC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5" name="Table Placeholder 4">
            <a:extLst>
              <a:ext uri="{FF2B5EF4-FFF2-40B4-BE49-F238E27FC236}">
                <a16:creationId xmlns:a16="http://schemas.microsoft.com/office/drawing/2014/main" id="{1BD993E8-999B-44DC-8666-B2704DCEFD63}"/>
              </a:ext>
            </a:extLst>
          </p:cNvPr>
          <p:cNvSpPr>
            <a:spLocks noGrp="1"/>
          </p:cNvSpPr>
          <p:nvPr>
            <p:ph type="tbl" sz="quarter" idx="10"/>
          </p:nvPr>
        </p:nvSpPr>
        <p:spPr>
          <a:xfrm>
            <a:off x="688975" y="1897063"/>
            <a:ext cx="10266620" cy="4386262"/>
          </a:xfrm>
        </p:spPr>
        <p:txBody>
          <a:bodyPr/>
          <a:lstStyle/>
          <a:p>
            <a:endParaRPr lang="en-US"/>
          </a:p>
        </p:txBody>
      </p:sp>
    </p:spTree>
    <p:extLst>
      <p:ext uri="{BB962C8B-B14F-4D97-AF65-F5344CB8AC3E}">
        <p14:creationId xmlns:p14="http://schemas.microsoft.com/office/powerpoint/2010/main" val="3957921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8257"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D936A4FB-4499-426A-A9B7-0A1C58CDE4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24724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191" indent="0">
              <a:buNone/>
              <a:defRPr sz="2000" b="1"/>
            </a:lvl2pPr>
            <a:lvl3pPr marL="914380" indent="0">
              <a:buNone/>
              <a:defRPr sz="1801" b="1"/>
            </a:lvl3pPr>
            <a:lvl4pPr marL="1371571" indent="0">
              <a:buNone/>
              <a:defRPr sz="1600" b="1"/>
            </a:lvl4pPr>
            <a:lvl5pPr marL="1828761" indent="0">
              <a:buNone/>
              <a:defRPr sz="1600" b="1"/>
            </a:lvl5pPr>
            <a:lvl6pPr marL="2285951" indent="0">
              <a:buNone/>
              <a:defRPr sz="1600" b="1"/>
            </a:lvl6pPr>
            <a:lvl7pPr marL="2743141" indent="0">
              <a:buNone/>
              <a:defRPr sz="1600" b="1"/>
            </a:lvl7pPr>
            <a:lvl8pPr marL="3200332" indent="0">
              <a:buNone/>
              <a:defRPr sz="1600" b="1"/>
            </a:lvl8pPr>
            <a:lvl9pPr marL="3657522" indent="0">
              <a:buNone/>
              <a:defRPr sz="1600" b="1"/>
            </a:lvl9pPr>
          </a:lstStyle>
          <a:p>
            <a:pPr lvl="0"/>
            <a:r>
              <a:rPr lang="en-US"/>
              <a:t>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7" cy="823912"/>
          </a:xfrm>
        </p:spPr>
        <p:txBody>
          <a:bodyPr anchor="b"/>
          <a:lstStyle>
            <a:lvl1pPr marL="0" indent="0">
              <a:buNone/>
              <a:defRPr sz="2400" b="1"/>
            </a:lvl1pPr>
            <a:lvl2pPr marL="457191" indent="0">
              <a:buNone/>
              <a:defRPr sz="2000" b="1"/>
            </a:lvl2pPr>
            <a:lvl3pPr marL="914380" indent="0">
              <a:buNone/>
              <a:defRPr sz="1801" b="1"/>
            </a:lvl3pPr>
            <a:lvl4pPr marL="1371571" indent="0">
              <a:buNone/>
              <a:defRPr sz="1600" b="1"/>
            </a:lvl4pPr>
            <a:lvl5pPr marL="1828761" indent="0">
              <a:buNone/>
              <a:defRPr sz="1600" b="1"/>
            </a:lvl5pPr>
            <a:lvl6pPr marL="2285951" indent="0">
              <a:buNone/>
              <a:defRPr sz="1600" b="1"/>
            </a:lvl6pPr>
            <a:lvl7pPr marL="2743141" indent="0">
              <a:buNone/>
              <a:defRPr sz="1600" b="1"/>
            </a:lvl7pPr>
            <a:lvl8pPr marL="3200332" indent="0">
              <a:buNone/>
              <a:defRPr sz="1600" b="1"/>
            </a:lvl8pPr>
            <a:lvl9pPr marL="3657522"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420928C-42A4-497E-9004-4B6F482D77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4137651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10" name="Title 1">
            <a:extLst>
              <a:ext uri="{FF2B5EF4-FFF2-40B4-BE49-F238E27FC236}">
                <a16:creationId xmlns:a16="http://schemas.microsoft.com/office/drawing/2014/main" id="{26C66B15-B952-4EDB-838A-AA5187285237}"/>
              </a:ext>
            </a:extLst>
          </p:cNvPr>
          <p:cNvSpPr>
            <a:spLocks noGrp="1"/>
          </p:cNvSpPr>
          <p:nvPr>
            <p:ph type="title"/>
          </p:nvPr>
        </p:nvSpPr>
        <p:spPr>
          <a:xfrm>
            <a:off x="589936" y="365127"/>
            <a:ext cx="10763865" cy="1325563"/>
          </a:xfrm>
        </p:spPr>
        <p:txBody>
          <a:bodyPr/>
          <a:lstStyle>
            <a:lvl1pPr>
              <a:defRPr>
                <a:solidFill>
                  <a:srgbClr val="2D737E"/>
                </a:solidFill>
              </a:defRPr>
            </a:lvl1pPr>
          </a:lstStyle>
          <a:p>
            <a:r>
              <a:rPr lang="en-US"/>
              <a:t>Click to edit Master title style</a:t>
            </a:r>
          </a:p>
        </p:txBody>
      </p:sp>
    </p:spTree>
    <p:extLst>
      <p:ext uri="{BB962C8B-B14F-4D97-AF65-F5344CB8AC3E}">
        <p14:creationId xmlns:p14="http://schemas.microsoft.com/office/powerpoint/2010/main" val="426603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B8DB4-56F8-47CC-8754-9665B1C8B586}"/>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5" name="Content Placeholder 2">
            <a:extLst>
              <a:ext uri="{FF2B5EF4-FFF2-40B4-BE49-F238E27FC236}">
                <a16:creationId xmlns:a16="http://schemas.microsoft.com/office/drawing/2014/main" id="{2D1EE389-DC37-42B2-9688-358E8751E653}"/>
              </a:ext>
            </a:extLst>
          </p:cNvPr>
          <p:cNvSpPr>
            <a:spLocks noGrp="1"/>
          </p:cNvSpPr>
          <p:nvPr>
            <p:ph idx="1"/>
          </p:nvPr>
        </p:nvSpPr>
        <p:spPr>
          <a:xfrm>
            <a:off x="5183188" y="987427"/>
            <a:ext cx="616902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60E7AC27-DD71-436B-8C2C-243A20547C2B}"/>
              </a:ext>
            </a:extLst>
          </p:cNvPr>
          <p:cNvSpPr>
            <a:spLocks noGrp="1"/>
          </p:cNvSpPr>
          <p:nvPr>
            <p:ph type="body" sz="half" idx="2"/>
          </p:nvPr>
        </p:nvSpPr>
        <p:spPr>
          <a:xfrm>
            <a:off x="839791" y="2057400"/>
            <a:ext cx="3932237" cy="3811588"/>
          </a:xfrm>
        </p:spPr>
        <p:txBody>
          <a:bodyPr/>
          <a:lstStyle>
            <a:lvl1pPr marL="0" indent="0">
              <a:buNone/>
              <a:defRPr sz="1600"/>
            </a:lvl1pPr>
            <a:lvl2pPr marL="457191" indent="0">
              <a:buNone/>
              <a:defRPr sz="1401"/>
            </a:lvl2pPr>
            <a:lvl3pPr marL="914380" indent="0">
              <a:buNone/>
              <a:defRPr sz="1200"/>
            </a:lvl3pPr>
            <a:lvl4pPr marL="1371571" indent="0">
              <a:buNone/>
              <a:defRPr sz="1001"/>
            </a:lvl4pPr>
            <a:lvl5pPr marL="1828761" indent="0">
              <a:buNone/>
              <a:defRPr sz="1001"/>
            </a:lvl5pPr>
            <a:lvl6pPr marL="2285951" indent="0">
              <a:buNone/>
              <a:defRPr sz="1001"/>
            </a:lvl6pPr>
            <a:lvl7pPr marL="2743141" indent="0">
              <a:buNone/>
              <a:defRPr sz="1001"/>
            </a:lvl7pPr>
            <a:lvl8pPr marL="3200332" indent="0">
              <a:buNone/>
              <a:defRPr sz="1001"/>
            </a:lvl8pPr>
            <a:lvl9pPr marL="3657522" indent="0">
              <a:buNone/>
              <a:defRPr sz="1001"/>
            </a:lvl9pPr>
          </a:lstStyle>
          <a:p>
            <a:pPr lvl="0"/>
            <a:r>
              <a:rPr lang="en-US"/>
              <a:t>Edit Master text styles</a:t>
            </a:r>
          </a:p>
        </p:txBody>
      </p:sp>
      <p:pic>
        <p:nvPicPr>
          <p:cNvPr id="8" name="Picture 7">
            <a:extLst>
              <a:ext uri="{FF2B5EF4-FFF2-40B4-BE49-F238E27FC236}">
                <a16:creationId xmlns:a16="http://schemas.microsoft.com/office/drawing/2014/main" id="{6173BE7A-1FA4-4B36-B384-E3C6EDDFD7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394767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5249F85-0C12-420C-98C6-9303ED04661C}"/>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8" name="Picture Placeholder 2">
            <a:extLst>
              <a:ext uri="{FF2B5EF4-FFF2-40B4-BE49-F238E27FC236}">
                <a16:creationId xmlns:a16="http://schemas.microsoft.com/office/drawing/2014/main" id="{A12DE73C-242D-416A-A17E-A48FF4D13C55}"/>
              </a:ext>
            </a:extLst>
          </p:cNvPr>
          <p:cNvSpPr>
            <a:spLocks noGrp="1" noChangeAspect="1"/>
          </p:cNvSpPr>
          <p:nvPr>
            <p:ph type="pic" idx="1"/>
          </p:nvPr>
        </p:nvSpPr>
        <p:spPr>
          <a:xfrm>
            <a:off x="5183189" y="987427"/>
            <a:ext cx="5848605" cy="4873625"/>
          </a:xfrm>
        </p:spPr>
        <p:txBody>
          <a:bodyPr anchor="t"/>
          <a:lstStyle>
            <a:lvl1pPr marL="0" indent="0">
              <a:buNone/>
              <a:defRPr sz="3200"/>
            </a:lvl1pPr>
            <a:lvl2pPr marL="457191" indent="0">
              <a:buNone/>
              <a:defRPr sz="2800"/>
            </a:lvl2pPr>
            <a:lvl3pPr marL="914380" indent="0">
              <a:buNone/>
              <a:defRPr sz="2400"/>
            </a:lvl3pPr>
            <a:lvl4pPr marL="1371571" indent="0">
              <a:buNone/>
              <a:defRPr sz="2000"/>
            </a:lvl4pPr>
            <a:lvl5pPr marL="1828761" indent="0">
              <a:buNone/>
              <a:defRPr sz="2000"/>
            </a:lvl5pPr>
            <a:lvl6pPr marL="2285951" indent="0">
              <a:buNone/>
              <a:defRPr sz="2000"/>
            </a:lvl6pPr>
            <a:lvl7pPr marL="2743141" indent="0">
              <a:buNone/>
              <a:defRPr sz="2000"/>
            </a:lvl7pPr>
            <a:lvl8pPr marL="3200332" indent="0">
              <a:buNone/>
              <a:defRPr sz="2000"/>
            </a:lvl8pPr>
            <a:lvl9pPr marL="3657522" indent="0">
              <a:buNone/>
              <a:defRPr sz="2000"/>
            </a:lvl9pPr>
          </a:lstStyle>
          <a:p>
            <a:r>
              <a:rPr lang="en-US"/>
              <a:t>Click icon to add picture</a:t>
            </a:r>
          </a:p>
        </p:txBody>
      </p:sp>
      <p:sp>
        <p:nvSpPr>
          <p:cNvPr id="9" name="Text Placeholder 3">
            <a:extLst>
              <a:ext uri="{FF2B5EF4-FFF2-40B4-BE49-F238E27FC236}">
                <a16:creationId xmlns:a16="http://schemas.microsoft.com/office/drawing/2014/main" id="{EA364080-A9FE-4AFC-B883-6E3B80E42F70}"/>
              </a:ext>
            </a:extLst>
          </p:cNvPr>
          <p:cNvSpPr>
            <a:spLocks noGrp="1"/>
          </p:cNvSpPr>
          <p:nvPr>
            <p:ph type="body" sz="half" idx="2"/>
          </p:nvPr>
        </p:nvSpPr>
        <p:spPr>
          <a:xfrm>
            <a:off x="839791" y="2057400"/>
            <a:ext cx="3932237" cy="3811588"/>
          </a:xfrm>
        </p:spPr>
        <p:txBody>
          <a:bodyPr/>
          <a:lstStyle>
            <a:lvl1pPr marL="0" indent="0">
              <a:buNone/>
              <a:defRPr sz="1600"/>
            </a:lvl1pPr>
            <a:lvl2pPr marL="457191" indent="0">
              <a:buNone/>
              <a:defRPr sz="1401"/>
            </a:lvl2pPr>
            <a:lvl3pPr marL="914380" indent="0">
              <a:buNone/>
              <a:defRPr sz="1200"/>
            </a:lvl3pPr>
            <a:lvl4pPr marL="1371571" indent="0">
              <a:buNone/>
              <a:defRPr sz="1001"/>
            </a:lvl4pPr>
            <a:lvl5pPr marL="1828761" indent="0">
              <a:buNone/>
              <a:defRPr sz="1001"/>
            </a:lvl5pPr>
            <a:lvl6pPr marL="2285951" indent="0">
              <a:buNone/>
              <a:defRPr sz="1001"/>
            </a:lvl6pPr>
            <a:lvl7pPr marL="2743141" indent="0">
              <a:buNone/>
              <a:defRPr sz="1001"/>
            </a:lvl7pPr>
            <a:lvl8pPr marL="3200332" indent="0">
              <a:buNone/>
              <a:defRPr sz="1001"/>
            </a:lvl8pPr>
            <a:lvl9pPr marL="3657522" indent="0">
              <a:buNone/>
              <a:defRPr sz="1001"/>
            </a:lvl9pPr>
          </a:lstStyle>
          <a:p>
            <a:pPr lvl="0"/>
            <a:r>
              <a:rPr lang="en-US"/>
              <a:t>Edit Master text styles</a:t>
            </a:r>
          </a:p>
        </p:txBody>
      </p:sp>
      <p:pic>
        <p:nvPicPr>
          <p:cNvPr id="10" name="Picture 9">
            <a:extLst>
              <a:ext uri="{FF2B5EF4-FFF2-40B4-BE49-F238E27FC236}">
                <a16:creationId xmlns:a16="http://schemas.microsoft.com/office/drawing/2014/main" id="{4780010F-5362-416B-A71B-1320BFFBFC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1893392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258" y="365127"/>
            <a:ext cx="1066554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8258" y="1825625"/>
            <a:ext cx="1066554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1312879"/>
      </p:ext>
    </p:extLst>
  </p:cSld>
  <p:clrMap bg1="lt1" tx1="dk1" bg2="lt2" tx2="dk2" accent1="accent1" accent2="accent2" accent3="accent3" accent4="accent4" accent5="accent5" accent6="accent6" hlink="hlink" folHlink="folHlink"/>
  <p:sldLayoutIdLst>
    <p:sldLayoutId id="2147483772" r:id="rId1"/>
    <p:sldLayoutId id="2147483779" r:id="rId2"/>
    <p:sldLayoutId id="2147483773" r:id="rId3"/>
    <p:sldLayoutId id="2147483774" r:id="rId4"/>
    <p:sldLayoutId id="2147483775" r:id="rId5"/>
    <p:sldLayoutId id="2147483776" r:id="rId6"/>
    <p:sldLayoutId id="2147483777" r:id="rId7"/>
    <p:sldLayoutId id="2147483780" r:id="rId8"/>
    <p:sldLayoutId id="2147483781" r:id="rId9"/>
    <p:sldLayoutId id="2147483786" r:id="rId10"/>
    <p:sldLayoutId id="2147483787" r:id="rId11"/>
    <p:sldLayoutId id="2147483821" r:id="rId12"/>
  </p:sldLayoutIdLst>
  <p:txStyles>
    <p:titleStyle>
      <a:lvl1pPr algn="l" defTabSz="914380" rtl="0" eaLnBrk="1" latinLnBrk="0" hangingPunct="1">
        <a:lnSpc>
          <a:spcPct val="90000"/>
        </a:lnSpc>
        <a:spcBef>
          <a:spcPct val="0"/>
        </a:spcBef>
        <a:buNone/>
        <a:defRPr sz="4400" b="1" kern="1200">
          <a:solidFill>
            <a:srgbClr val="2F747E"/>
          </a:solidFill>
          <a:latin typeface="+mj-lt"/>
          <a:ea typeface="+mj-ea"/>
          <a:cs typeface="+mj-cs"/>
        </a:defRPr>
      </a:lvl1pPr>
    </p:titleStyle>
    <p:body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rgbClr val="484848"/>
          </a:solidFill>
          <a:latin typeface="+mn-lt"/>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rgbClr val="484848"/>
          </a:solidFill>
          <a:latin typeface="+mn-lt"/>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rgbClr val="484848"/>
          </a:solidFill>
          <a:latin typeface="+mn-lt"/>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0" rtl="0" eaLnBrk="1" latinLnBrk="0" hangingPunct="1">
        <a:defRPr sz="1801" kern="1200">
          <a:solidFill>
            <a:schemeClr val="tx1"/>
          </a:solidFill>
          <a:latin typeface="+mn-lt"/>
          <a:ea typeface="+mn-ea"/>
          <a:cs typeface="+mn-cs"/>
        </a:defRPr>
      </a:lvl1pPr>
      <a:lvl2pPr marL="457191" algn="l" defTabSz="914380" rtl="0" eaLnBrk="1" latinLnBrk="0" hangingPunct="1">
        <a:defRPr sz="1801" kern="1200">
          <a:solidFill>
            <a:schemeClr val="tx1"/>
          </a:solidFill>
          <a:latin typeface="+mn-lt"/>
          <a:ea typeface="+mn-ea"/>
          <a:cs typeface="+mn-cs"/>
        </a:defRPr>
      </a:lvl2pPr>
      <a:lvl3pPr marL="914380" algn="l" defTabSz="914380" rtl="0" eaLnBrk="1" latinLnBrk="0" hangingPunct="1">
        <a:defRPr sz="1801" kern="1200">
          <a:solidFill>
            <a:schemeClr val="tx1"/>
          </a:solidFill>
          <a:latin typeface="+mn-lt"/>
          <a:ea typeface="+mn-ea"/>
          <a:cs typeface="+mn-cs"/>
        </a:defRPr>
      </a:lvl3pPr>
      <a:lvl4pPr marL="1371571" algn="l" defTabSz="914380" rtl="0" eaLnBrk="1" latinLnBrk="0" hangingPunct="1">
        <a:defRPr sz="1801" kern="1200">
          <a:solidFill>
            <a:schemeClr val="tx1"/>
          </a:solidFill>
          <a:latin typeface="+mn-lt"/>
          <a:ea typeface="+mn-ea"/>
          <a:cs typeface="+mn-cs"/>
        </a:defRPr>
      </a:lvl4pPr>
      <a:lvl5pPr marL="1828761" algn="l" defTabSz="914380" rtl="0" eaLnBrk="1" latinLnBrk="0" hangingPunct="1">
        <a:defRPr sz="1801" kern="1200">
          <a:solidFill>
            <a:schemeClr val="tx1"/>
          </a:solidFill>
          <a:latin typeface="+mn-lt"/>
          <a:ea typeface="+mn-ea"/>
          <a:cs typeface="+mn-cs"/>
        </a:defRPr>
      </a:lvl5pPr>
      <a:lvl6pPr marL="2285951" algn="l" defTabSz="914380" rtl="0" eaLnBrk="1" latinLnBrk="0" hangingPunct="1">
        <a:defRPr sz="1801" kern="1200">
          <a:solidFill>
            <a:schemeClr val="tx1"/>
          </a:solidFill>
          <a:latin typeface="+mn-lt"/>
          <a:ea typeface="+mn-ea"/>
          <a:cs typeface="+mn-cs"/>
        </a:defRPr>
      </a:lvl6pPr>
      <a:lvl7pPr marL="2743141" algn="l" defTabSz="914380" rtl="0" eaLnBrk="1" latinLnBrk="0" hangingPunct="1">
        <a:defRPr sz="1801" kern="1200">
          <a:solidFill>
            <a:schemeClr val="tx1"/>
          </a:solidFill>
          <a:latin typeface="+mn-lt"/>
          <a:ea typeface="+mn-ea"/>
          <a:cs typeface="+mn-cs"/>
        </a:defRPr>
      </a:lvl7pPr>
      <a:lvl8pPr marL="3200332" algn="l" defTabSz="914380" rtl="0" eaLnBrk="1" latinLnBrk="0" hangingPunct="1">
        <a:defRPr sz="1801" kern="1200">
          <a:solidFill>
            <a:schemeClr val="tx1"/>
          </a:solidFill>
          <a:latin typeface="+mn-lt"/>
          <a:ea typeface="+mn-ea"/>
          <a:cs typeface="+mn-cs"/>
        </a:defRPr>
      </a:lvl8pPr>
      <a:lvl9pPr marL="3657522" algn="l" defTabSz="914380"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258" y="365127"/>
            <a:ext cx="1066554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8258" y="1825625"/>
            <a:ext cx="1066554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9829112"/>
      </p:ext>
    </p:extLst>
  </p:cSld>
  <p:clrMap bg1="lt1" tx1="dk1" bg2="lt2" tx2="dk2" accent1="accent1" accent2="accent2" accent3="accent3" accent4="accent4" accent5="accent5" accent6="accent6" hlink="hlink" folHlink="folHlink"/>
  <p:sldLayoutIdLst>
    <p:sldLayoutId id="2147483808" r:id="rId1"/>
    <p:sldLayoutId id="2147483807" r:id="rId2"/>
    <p:sldLayoutId id="2147483741" r:id="rId3"/>
    <p:sldLayoutId id="2147483742" r:id="rId4"/>
    <p:sldLayoutId id="2147483819" r:id="rId5"/>
    <p:sldLayoutId id="2147483732" r:id="rId6"/>
    <p:sldLayoutId id="2147483746" r:id="rId7"/>
    <p:sldLayoutId id="2147483809" r:id="rId8"/>
    <p:sldLayoutId id="2147483737" r:id="rId9"/>
    <p:sldLayoutId id="2147483738" r:id="rId10"/>
    <p:sldLayoutId id="2147483739" r:id="rId11"/>
    <p:sldLayoutId id="2147483740" r:id="rId12"/>
  </p:sldLayoutIdLst>
  <p:txStyles>
    <p:titleStyle>
      <a:lvl1pPr algn="l" defTabSz="914380" rtl="0" eaLnBrk="1" latinLnBrk="0" hangingPunct="1">
        <a:lnSpc>
          <a:spcPct val="90000"/>
        </a:lnSpc>
        <a:spcBef>
          <a:spcPct val="0"/>
        </a:spcBef>
        <a:buNone/>
        <a:defRPr sz="4400" b="1" kern="1200">
          <a:solidFill>
            <a:srgbClr val="2F747E"/>
          </a:solidFill>
          <a:latin typeface="+mj-lt"/>
          <a:ea typeface="+mj-ea"/>
          <a:cs typeface="+mj-cs"/>
        </a:defRPr>
      </a:lvl1pPr>
    </p:titleStyle>
    <p:body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rgbClr val="484848"/>
          </a:solidFill>
          <a:latin typeface="+mn-lt"/>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rgbClr val="484848"/>
          </a:solidFill>
          <a:latin typeface="+mn-lt"/>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rgbClr val="484848"/>
          </a:solidFill>
          <a:latin typeface="+mn-lt"/>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0" rtl="0" eaLnBrk="1" latinLnBrk="0" hangingPunct="1">
        <a:defRPr sz="1801" kern="1200">
          <a:solidFill>
            <a:schemeClr val="tx1"/>
          </a:solidFill>
          <a:latin typeface="+mn-lt"/>
          <a:ea typeface="+mn-ea"/>
          <a:cs typeface="+mn-cs"/>
        </a:defRPr>
      </a:lvl1pPr>
      <a:lvl2pPr marL="457191" algn="l" defTabSz="914380" rtl="0" eaLnBrk="1" latinLnBrk="0" hangingPunct="1">
        <a:defRPr sz="1801" kern="1200">
          <a:solidFill>
            <a:schemeClr val="tx1"/>
          </a:solidFill>
          <a:latin typeface="+mn-lt"/>
          <a:ea typeface="+mn-ea"/>
          <a:cs typeface="+mn-cs"/>
        </a:defRPr>
      </a:lvl2pPr>
      <a:lvl3pPr marL="914380" algn="l" defTabSz="914380" rtl="0" eaLnBrk="1" latinLnBrk="0" hangingPunct="1">
        <a:defRPr sz="1801" kern="1200">
          <a:solidFill>
            <a:schemeClr val="tx1"/>
          </a:solidFill>
          <a:latin typeface="+mn-lt"/>
          <a:ea typeface="+mn-ea"/>
          <a:cs typeface="+mn-cs"/>
        </a:defRPr>
      </a:lvl3pPr>
      <a:lvl4pPr marL="1371571" algn="l" defTabSz="914380" rtl="0" eaLnBrk="1" latinLnBrk="0" hangingPunct="1">
        <a:defRPr sz="1801" kern="1200">
          <a:solidFill>
            <a:schemeClr val="tx1"/>
          </a:solidFill>
          <a:latin typeface="+mn-lt"/>
          <a:ea typeface="+mn-ea"/>
          <a:cs typeface="+mn-cs"/>
        </a:defRPr>
      </a:lvl4pPr>
      <a:lvl5pPr marL="1828761" algn="l" defTabSz="914380" rtl="0" eaLnBrk="1" latinLnBrk="0" hangingPunct="1">
        <a:defRPr sz="1801" kern="1200">
          <a:solidFill>
            <a:schemeClr val="tx1"/>
          </a:solidFill>
          <a:latin typeface="+mn-lt"/>
          <a:ea typeface="+mn-ea"/>
          <a:cs typeface="+mn-cs"/>
        </a:defRPr>
      </a:lvl5pPr>
      <a:lvl6pPr marL="2285951" algn="l" defTabSz="914380" rtl="0" eaLnBrk="1" latinLnBrk="0" hangingPunct="1">
        <a:defRPr sz="1801" kern="1200">
          <a:solidFill>
            <a:schemeClr val="tx1"/>
          </a:solidFill>
          <a:latin typeface="+mn-lt"/>
          <a:ea typeface="+mn-ea"/>
          <a:cs typeface="+mn-cs"/>
        </a:defRPr>
      </a:lvl6pPr>
      <a:lvl7pPr marL="2743141" algn="l" defTabSz="914380" rtl="0" eaLnBrk="1" latinLnBrk="0" hangingPunct="1">
        <a:defRPr sz="1801" kern="1200">
          <a:solidFill>
            <a:schemeClr val="tx1"/>
          </a:solidFill>
          <a:latin typeface="+mn-lt"/>
          <a:ea typeface="+mn-ea"/>
          <a:cs typeface="+mn-cs"/>
        </a:defRPr>
      </a:lvl7pPr>
      <a:lvl8pPr marL="3200332" algn="l" defTabSz="914380" rtl="0" eaLnBrk="1" latinLnBrk="0" hangingPunct="1">
        <a:defRPr sz="1801" kern="1200">
          <a:solidFill>
            <a:schemeClr val="tx1"/>
          </a:solidFill>
          <a:latin typeface="+mn-lt"/>
          <a:ea typeface="+mn-ea"/>
          <a:cs typeface="+mn-cs"/>
        </a:defRPr>
      </a:lvl8pPr>
      <a:lvl9pPr marL="3657522" algn="l" defTabSz="914380"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258" y="365127"/>
            <a:ext cx="1066554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8258" y="1825625"/>
            <a:ext cx="1066554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9745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9" r:id="rId3"/>
    <p:sldLayoutId id="2147483798" r:id="rId4"/>
    <p:sldLayoutId id="2147483800" r:id="rId5"/>
    <p:sldLayoutId id="2147483801" r:id="rId6"/>
    <p:sldLayoutId id="2147483802" r:id="rId7"/>
    <p:sldLayoutId id="2147483803" r:id="rId8"/>
    <p:sldLayoutId id="2147483806" r:id="rId9"/>
  </p:sldLayoutIdLst>
  <p:txStyles>
    <p:titleStyle>
      <a:lvl1pPr algn="l" defTabSz="914380" rtl="0" eaLnBrk="1" latinLnBrk="0" hangingPunct="1">
        <a:lnSpc>
          <a:spcPct val="90000"/>
        </a:lnSpc>
        <a:spcBef>
          <a:spcPct val="0"/>
        </a:spcBef>
        <a:buNone/>
        <a:defRPr sz="4400" b="1" kern="1200">
          <a:solidFill>
            <a:srgbClr val="2F747E"/>
          </a:solidFill>
          <a:latin typeface="+mj-lt"/>
          <a:ea typeface="+mj-ea"/>
          <a:cs typeface="+mj-cs"/>
        </a:defRPr>
      </a:lvl1pPr>
    </p:titleStyle>
    <p:body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rgbClr val="484848"/>
          </a:solidFill>
          <a:latin typeface="+mn-lt"/>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rgbClr val="484848"/>
          </a:solidFill>
          <a:latin typeface="+mn-lt"/>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rgbClr val="484848"/>
          </a:solidFill>
          <a:latin typeface="+mn-lt"/>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0" rtl="0" eaLnBrk="1" latinLnBrk="0" hangingPunct="1">
        <a:defRPr sz="1801" kern="1200">
          <a:solidFill>
            <a:schemeClr val="tx1"/>
          </a:solidFill>
          <a:latin typeface="+mn-lt"/>
          <a:ea typeface="+mn-ea"/>
          <a:cs typeface="+mn-cs"/>
        </a:defRPr>
      </a:lvl1pPr>
      <a:lvl2pPr marL="457191" algn="l" defTabSz="914380" rtl="0" eaLnBrk="1" latinLnBrk="0" hangingPunct="1">
        <a:defRPr sz="1801" kern="1200">
          <a:solidFill>
            <a:schemeClr val="tx1"/>
          </a:solidFill>
          <a:latin typeface="+mn-lt"/>
          <a:ea typeface="+mn-ea"/>
          <a:cs typeface="+mn-cs"/>
        </a:defRPr>
      </a:lvl2pPr>
      <a:lvl3pPr marL="914380" algn="l" defTabSz="914380" rtl="0" eaLnBrk="1" latinLnBrk="0" hangingPunct="1">
        <a:defRPr sz="1801" kern="1200">
          <a:solidFill>
            <a:schemeClr val="tx1"/>
          </a:solidFill>
          <a:latin typeface="+mn-lt"/>
          <a:ea typeface="+mn-ea"/>
          <a:cs typeface="+mn-cs"/>
        </a:defRPr>
      </a:lvl3pPr>
      <a:lvl4pPr marL="1371571" algn="l" defTabSz="914380" rtl="0" eaLnBrk="1" latinLnBrk="0" hangingPunct="1">
        <a:defRPr sz="1801" kern="1200">
          <a:solidFill>
            <a:schemeClr val="tx1"/>
          </a:solidFill>
          <a:latin typeface="+mn-lt"/>
          <a:ea typeface="+mn-ea"/>
          <a:cs typeface="+mn-cs"/>
        </a:defRPr>
      </a:lvl4pPr>
      <a:lvl5pPr marL="1828761" algn="l" defTabSz="914380" rtl="0" eaLnBrk="1" latinLnBrk="0" hangingPunct="1">
        <a:defRPr sz="1801" kern="1200">
          <a:solidFill>
            <a:schemeClr val="tx1"/>
          </a:solidFill>
          <a:latin typeface="+mn-lt"/>
          <a:ea typeface="+mn-ea"/>
          <a:cs typeface="+mn-cs"/>
        </a:defRPr>
      </a:lvl5pPr>
      <a:lvl6pPr marL="2285951" algn="l" defTabSz="914380" rtl="0" eaLnBrk="1" latinLnBrk="0" hangingPunct="1">
        <a:defRPr sz="1801" kern="1200">
          <a:solidFill>
            <a:schemeClr val="tx1"/>
          </a:solidFill>
          <a:latin typeface="+mn-lt"/>
          <a:ea typeface="+mn-ea"/>
          <a:cs typeface="+mn-cs"/>
        </a:defRPr>
      </a:lvl6pPr>
      <a:lvl7pPr marL="2743141" algn="l" defTabSz="914380" rtl="0" eaLnBrk="1" latinLnBrk="0" hangingPunct="1">
        <a:defRPr sz="1801" kern="1200">
          <a:solidFill>
            <a:schemeClr val="tx1"/>
          </a:solidFill>
          <a:latin typeface="+mn-lt"/>
          <a:ea typeface="+mn-ea"/>
          <a:cs typeface="+mn-cs"/>
        </a:defRPr>
      </a:lvl7pPr>
      <a:lvl8pPr marL="3200332" algn="l" defTabSz="914380" rtl="0" eaLnBrk="1" latinLnBrk="0" hangingPunct="1">
        <a:defRPr sz="1801" kern="1200">
          <a:solidFill>
            <a:schemeClr val="tx1"/>
          </a:solidFill>
          <a:latin typeface="+mn-lt"/>
          <a:ea typeface="+mn-ea"/>
          <a:cs typeface="+mn-cs"/>
        </a:defRPr>
      </a:lvl8pPr>
      <a:lvl9pPr marL="3657522" algn="l" defTabSz="914380"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07F0E7-ED29-4A0C-8500-7D8FFAB24D9E}"/>
              </a:ext>
            </a:extLst>
          </p:cNvPr>
          <p:cNvSpPr>
            <a:spLocks noGrp="1"/>
          </p:cNvSpPr>
          <p:nvPr>
            <p:ph type="title"/>
          </p:nvPr>
        </p:nvSpPr>
        <p:spPr>
          <a:xfrm>
            <a:off x="838203"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E732E5-55B2-4917-ACF0-D067948EA996}"/>
              </a:ext>
            </a:extLst>
          </p:cNvPr>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7958210"/>
      </p:ext>
    </p:extLst>
  </p:cSld>
  <p:clrMap bg1="lt1" tx1="dk1" bg2="lt2" tx2="dk2" accent1="accent1" accent2="accent2" accent3="accent3" accent4="accent4" accent5="accent5" accent6="accent6" hlink="hlink" folHlink="folHlink"/>
  <p:sldLayoutIdLst>
    <p:sldLayoutId id="2147483815" r:id="rId1"/>
    <p:sldLayoutId id="2147483788" r:id="rId2"/>
    <p:sldLayoutId id="2147483817" r:id="rId3"/>
    <p:sldLayoutId id="2147483814" r:id="rId4"/>
    <p:sldLayoutId id="2147483818" r:id="rId5"/>
    <p:sldLayoutId id="2147483816" r:id="rId6"/>
  </p:sldLayoutIdLst>
  <p:txStyles>
    <p:titleStyle>
      <a:lvl1pPr algn="l" defTabSz="91438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chemeClr val="bg1"/>
          </a:solidFill>
          <a:latin typeface="+mn-lt"/>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chemeClr val="bg1"/>
          </a:solidFill>
          <a:latin typeface="+mn-lt"/>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chemeClr val="bg1"/>
          </a:solidFill>
          <a:latin typeface="+mn-lt"/>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0" rtl="0" eaLnBrk="1" latinLnBrk="0" hangingPunct="1">
        <a:defRPr sz="1801" kern="1200">
          <a:solidFill>
            <a:schemeClr val="tx1"/>
          </a:solidFill>
          <a:latin typeface="+mn-lt"/>
          <a:ea typeface="+mn-ea"/>
          <a:cs typeface="+mn-cs"/>
        </a:defRPr>
      </a:lvl1pPr>
      <a:lvl2pPr marL="457191" algn="l" defTabSz="914380" rtl="0" eaLnBrk="1" latinLnBrk="0" hangingPunct="1">
        <a:defRPr sz="1801" kern="1200">
          <a:solidFill>
            <a:schemeClr val="tx1"/>
          </a:solidFill>
          <a:latin typeface="+mn-lt"/>
          <a:ea typeface="+mn-ea"/>
          <a:cs typeface="+mn-cs"/>
        </a:defRPr>
      </a:lvl2pPr>
      <a:lvl3pPr marL="914380" algn="l" defTabSz="914380" rtl="0" eaLnBrk="1" latinLnBrk="0" hangingPunct="1">
        <a:defRPr sz="1801" kern="1200">
          <a:solidFill>
            <a:schemeClr val="tx1"/>
          </a:solidFill>
          <a:latin typeface="+mn-lt"/>
          <a:ea typeface="+mn-ea"/>
          <a:cs typeface="+mn-cs"/>
        </a:defRPr>
      </a:lvl3pPr>
      <a:lvl4pPr marL="1371571" algn="l" defTabSz="914380" rtl="0" eaLnBrk="1" latinLnBrk="0" hangingPunct="1">
        <a:defRPr sz="1801" kern="1200">
          <a:solidFill>
            <a:schemeClr val="tx1"/>
          </a:solidFill>
          <a:latin typeface="+mn-lt"/>
          <a:ea typeface="+mn-ea"/>
          <a:cs typeface="+mn-cs"/>
        </a:defRPr>
      </a:lvl4pPr>
      <a:lvl5pPr marL="1828761" algn="l" defTabSz="914380" rtl="0" eaLnBrk="1" latinLnBrk="0" hangingPunct="1">
        <a:defRPr sz="1801" kern="1200">
          <a:solidFill>
            <a:schemeClr val="tx1"/>
          </a:solidFill>
          <a:latin typeface="+mn-lt"/>
          <a:ea typeface="+mn-ea"/>
          <a:cs typeface="+mn-cs"/>
        </a:defRPr>
      </a:lvl5pPr>
      <a:lvl6pPr marL="2285951" algn="l" defTabSz="914380" rtl="0" eaLnBrk="1" latinLnBrk="0" hangingPunct="1">
        <a:defRPr sz="1801" kern="1200">
          <a:solidFill>
            <a:schemeClr val="tx1"/>
          </a:solidFill>
          <a:latin typeface="+mn-lt"/>
          <a:ea typeface="+mn-ea"/>
          <a:cs typeface="+mn-cs"/>
        </a:defRPr>
      </a:lvl6pPr>
      <a:lvl7pPr marL="2743141" algn="l" defTabSz="914380" rtl="0" eaLnBrk="1" latinLnBrk="0" hangingPunct="1">
        <a:defRPr sz="1801" kern="1200">
          <a:solidFill>
            <a:schemeClr val="tx1"/>
          </a:solidFill>
          <a:latin typeface="+mn-lt"/>
          <a:ea typeface="+mn-ea"/>
          <a:cs typeface="+mn-cs"/>
        </a:defRPr>
      </a:lvl7pPr>
      <a:lvl8pPr marL="3200332" algn="l" defTabSz="914380" rtl="0" eaLnBrk="1" latinLnBrk="0" hangingPunct="1">
        <a:defRPr sz="1801" kern="1200">
          <a:solidFill>
            <a:schemeClr val="tx1"/>
          </a:solidFill>
          <a:latin typeface="+mn-lt"/>
          <a:ea typeface="+mn-ea"/>
          <a:cs typeface="+mn-cs"/>
        </a:defRPr>
      </a:lvl8pPr>
      <a:lvl9pPr marL="3657522" algn="l" defTabSz="914380"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4.sv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9.sv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hyperlink" Target="http://ncceh.org/bos/pithic"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mailto:hmis@ncceh.or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sv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5.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image" Target="../media/image44.png"/><Relationship Id="rId5" Type="http://schemas.openxmlformats.org/officeDocument/2006/relationships/diagramQuickStyle" Target="../diagrams/quickStyle2.xml"/><Relationship Id="rId10" Type="http://schemas.openxmlformats.org/officeDocument/2006/relationships/image" Target="../media/image43.svg"/><Relationship Id="rId4" Type="http://schemas.openxmlformats.org/officeDocument/2006/relationships/diagramLayout" Target="../diagrams/layout2.xml"/><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6AB_7FE985F8.xml"/><Relationship Id="rId7" Type="http://schemas.openxmlformats.org/officeDocument/2006/relationships/hyperlink" Target="https://us06web.zoom.us/j/82577634395"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us06web.zoom.us/j/83559758612" TargetMode="External"/><Relationship Id="rId5" Type="http://schemas.openxmlformats.org/officeDocument/2006/relationships/image" Target="../media/image48.sv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hyperlink" Target="https://www.ncceh.org/bos/pithic/"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2D5D4-549D-48B3-87F9-C9D7AB94B88E}"/>
              </a:ext>
            </a:extLst>
          </p:cNvPr>
          <p:cNvSpPr>
            <a:spLocks noGrp="1"/>
          </p:cNvSpPr>
          <p:nvPr>
            <p:ph type="title"/>
          </p:nvPr>
        </p:nvSpPr>
        <p:spPr/>
        <p:txBody>
          <a:bodyPr/>
          <a:lstStyle/>
          <a:p>
            <a:r>
              <a:rPr lang="en-US"/>
              <a:t>Before we get started</a:t>
            </a:r>
          </a:p>
        </p:txBody>
      </p:sp>
      <p:sp>
        <p:nvSpPr>
          <p:cNvPr id="3" name="Content Placeholder 2">
            <a:extLst>
              <a:ext uri="{FF2B5EF4-FFF2-40B4-BE49-F238E27FC236}">
                <a16:creationId xmlns:a16="http://schemas.microsoft.com/office/drawing/2014/main" id="{FF9FBE9F-BE37-4D2F-BC8F-6D40172CDCE2}"/>
              </a:ext>
            </a:extLst>
          </p:cNvPr>
          <p:cNvSpPr>
            <a:spLocks noGrp="1"/>
          </p:cNvSpPr>
          <p:nvPr>
            <p:ph idx="1"/>
          </p:nvPr>
        </p:nvSpPr>
        <p:spPr>
          <a:xfrm>
            <a:off x="688258" y="1825625"/>
            <a:ext cx="10769284" cy="4351338"/>
          </a:xfrm>
        </p:spPr>
        <p:txBody>
          <a:bodyPr/>
          <a:lstStyle/>
          <a:p>
            <a:endParaRPr lang="en-US"/>
          </a:p>
          <a:p>
            <a:r>
              <a:rPr lang="en-US"/>
              <a:t>Steps to get started</a:t>
            </a:r>
          </a:p>
          <a:p>
            <a:pPr marL="971540" lvl="1" indent="-514350">
              <a:buFont typeface="+mj-lt"/>
              <a:buAutoNum type="arabicPeriod"/>
            </a:pPr>
            <a:r>
              <a:rPr lang="en-US"/>
              <a:t>Download the Counting Us App</a:t>
            </a:r>
          </a:p>
          <a:p>
            <a:pPr marL="971540" lvl="1" indent="-514350">
              <a:buFont typeface="+mj-lt"/>
              <a:buAutoNum type="arabicPeriod"/>
            </a:pPr>
            <a:r>
              <a:rPr lang="en-US"/>
              <a:t>Register (or use Forgot Password)</a:t>
            </a:r>
          </a:p>
          <a:p>
            <a:pPr marL="971540" lvl="1" indent="-514350">
              <a:buFont typeface="+mj-lt"/>
              <a:buAutoNum type="arabicPeriod"/>
            </a:pPr>
            <a:r>
              <a:rPr lang="en-US"/>
              <a:t>Log In </a:t>
            </a:r>
          </a:p>
          <a:p>
            <a:pPr marL="971540" lvl="1" indent="-514350">
              <a:buFont typeface="+mj-lt"/>
              <a:buAutoNum type="arabicPeriod"/>
            </a:pPr>
            <a:r>
              <a:rPr lang="en-US"/>
              <a:t>Select “Choose Count”</a:t>
            </a:r>
          </a:p>
          <a:p>
            <a:pPr marL="971540" lvl="1" indent="-514350">
              <a:buFont typeface="+mj-lt"/>
              <a:buAutoNum type="arabicPeriod"/>
            </a:pPr>
            <a:r>
              <a:rPr lang="en-US"/>
              <a:t>Join the Count with Key: “</a:t>
            </a:r>
            <a:r>
              <a:rPr lang="en-US" b="1"/>
              <a:t>ncbos2024</a:t>
            </a:r>
            <a:r>
              <a:rPr lang="en-US"/>
              <a:t>”</a:t>
            </a:r>
          </a:p>
          <a:p>
            <a:pPr marL="971540" lvl="1" indent="-514350">
              <a:buFont typeface="+mj-lt"/>
              <a:buAutoNum type="arabicPeriod"/>
            </a:pPr>
            <a:r>
              <a:rPr lang="en-US"/>
              <a:t>Select your Region based on County</a:t>
            </a:r>
          </a:p>
          <a:p>
            <a:pPr marL="971540" lvl="1" indent="-514350">
              <a:buFont typeface="+mj-lt"/>
              <a:buAutoNum type="arabicPeriod"/>
            </a:pPr>
            <a:r>
              <a:rPr lang="en-US"/>
              <a:t>Click “Get Started”</a:t>
            </a:r>
          </a:p>
        </p:txBody>
      </p:sp>
      <p:pic>
        <p:nvPicPr>
          <p:cNvPr id="4" name="Graphic 3" descr="Lightbulb with solid fill">
            <a:extLst>
              <a:ext uri="{FF2B5EF4-FFF2-40B4-BE49-F238E27FC236}">
                <a16:creationId xmlns:a16="http://schemas.microsoft.com/office/drawing/2014/main" id="{4641BB6D-137B-40F9-8904-C79FBAF106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74428" y="2797629"/>
            <a:ext cx="914400" cy="914400"/>
          </a:xfrm>
          <a:prstGeom prst="rect">
            <a:avLst/>
          </a:prstGeom>
        </p:spPr>
      </p:pic>
      <p:sp>
        <p:nvSpPr>
          <p:cNvPr id="5" name="TextBox 4">
            <a:extLst>
              <a:ext uri="{FF2B5EF4-FFF2-40B4-BE49-F238E27FC236}">
                <a16:creationId xmlns:a16="http://schemas.microsoft.com/office/drawing/2014/main" id="{38CB725B-0D7E-4D0C-889F-64EF97FE444B}"/>
              </a:ext>
            </a:extLst>
          </p:cNvPr>
          <p:cNvSpPr txBox="1"/>
          <p:nvPr/>
        </p:nvSpPr>
        <p:spPr>
          <a:xfrm>
            <a:off x="8730342" y="2873829"/>
            <a:ext cx="2489884" cy="1200329"/>
          </a:xfrm>
          <a:prstGeom prst="rect">
            <a:avLst/>
          </a:prstGeom>
          <a:noFill/>
        </p:spPr>
        <p:txBody>
          <a:bodyPr wrap="square" rtlCol="0">
            <a:spAutoFit/>
          </a:bodyPr>
          <a:lstStyle/>
          <a:p>
            <a:r>
              <a:rPr lang="en-US"/>
              <a:t>If you have used Counting Us before, you must still select Choose Count for this year!</a:t>
            </a:r>
          </a:p>
        </p:txBody>
      </p:sp>
    </p:spTree>
    <p:extLst>
      <p:ext uri="{BB962C8B-B14F-4D97-AF65-F5344CB8AC3E}">
        <p14:creationId xmlns:p14="http://schemas.microsoft.com/office/powerpoint/2010/main" val="3840655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BA1DD1-B729-4E69-9334-105A0C7B3B98}"/>
              </a:ext>
            </a:extLst>
          </p:cNvPr>
          <p:cNvSpPr>
            <a:spLocks noGrp="1"/>
          </p:cNvSpPr>
          <p:nvPr>
            <p:ph type="title"/>
          </p:nvPr>
        </p:nvSpPr>
        <p:spPr/>
        <p:txBody>
          <a:bodyPr/>
          <a:lstStyle/>
          <a:p>
            <a:r>
              <a:rPr lang="en-US" b="1">
                <a:latin typeface="Franklin Gothic Medium"/>
              </a:rPr>
              <a:t>Data Collection for Housing Inventory Count</a:t>
            </a:r>
          </a:p>
        </p:txBody>
      </p:sp>
      <p:graphicFrame>
        <p:nvGraphicFramePr>
          <p:cNvPr id="5" name="Table 5">
            <a:extLst>
              <a:ext uri="{FF2B5EF4-FFF2-40B4-BE49-F238E27FC236}">
                <a16:creationId xmlns:a16="http://schemas.microsoft.com/office/drawing/2014/main" id="{B5C9F4D5-D7C7-405C-BD7E-A466A7956F44}"/>
              </a:ext>
            </a:extLst>
          </p:cNvPr>
          <p:cNvGraphicFramePr>
            <a:graphicFrameLocks noGrp="1"/>
          </p:cNvGraphicFramePr>
          <p:nvPr>
            <p:ph sz="quarter" idx="4294967295"/>
            <p:extLst>
              <p:ext uri="{D42A27DB-BD31-4B8C-83A1-F6EECF244321}">
                <p14:modId xmlns:p14="http://schemas.microsoft.com/office/powerpoint/2010/main" val="324063842"/>
              </p:ext>
            </p:extLst>
          </p:nvPr>
        </p:nvGraphicFramePr>
        <p:xfrm>
          <a:off x="533400" y="3017202"/>
          <a:ext cx="10867744" cy="3399036"/>
        </p:xfrm>
        <a:graphic>
          <a:graphicData uri="http://schemas.openxmlformats.org/drawingml/2006/table">
            <a:tbl>
              <a:tblPr firstRow="1" bandRow="1">
                <a:tableStyleId>{2D5ABB26-0587-4C30-8999-92F81FD0307C}</a:tableStyleId>
              </a:tblPr>
              <a:tblGrid>
                <a:gridCol w="2716936">
                  <a:extLst>
                    <a:ext uri="{9D8B030D-6E8A-4147-A177-3AD203B41FA5}">
                      <a16:colId xmlns:a16="http://schemas.microsoft.com/office/drawing/2014/main" val="2995312968"/>
                    </a:ext>
                  </a:extLst>
                </a:gridCol>
                <a:gridCol w="2716936">
                  <a:extLst>
                    <a:ext uri="{9D8B030D-6E8A-4147-A177-3AD203B41FA5}">
                      <a16:colId xmlns:a16="http://schemas.microsoft.com/office/drawing/2014/main" val="1875328894"/>
                    </a:ext>
                  </a:extLst>
                </a:gridCol>
                <a:gridCol w="2716936">
                  <a:extLst>
                    <a:ext uri="{9D8B030D-6E8A-4147-A177-3AD203B41FA5}">
                      <a16:colId xmlns:a16="http://schemas.microsoft.com/office/drawing/2014/main" val="1600545864"/>
                    </a:ext>
                  </a:extLst>
                </a:gridCol>
                <a:gridCol w="2716936">
                  <a:extLst>
                    <a:ext uri="{9D8B030D-6E8A-4147-A177-3AD203B41FA5}">
                      <a16:colId xmlns:a16="http://schemas.microsoft.com/office/drawing/2014/main" val="351513323"/>
                    </a:ext>
                  </a:extLst>
                </a:gridCol>
              </a:tblGrid>
              <a:tr h="459783">
                <a:tc gridSpan="2">
                  <a:txBody>
                    <a:bodyPr/>
                    <a:lstStyle/>
                    <a:p>
                      <a:pPr lvl="0" algn="ctr">
                        <a:buNone/>
                      </a:pPr>
                      <a:r>
                        <a:rPr lang="en-US" sz="2400" b="0"/>
                        <a:t>Temporary Sheltered</a:t>
                      </a:r>
                      <a:endParaRPr 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3">
                        <a:lumMod val="20000"/>
                        <a:lumOff val="80000"/>
                      </a:schemeClr>
                    </a:solidFill>
                  </a:tcPr>
                </a:tc>
                <a:tc hMerge="1">
                  <a:txBody>
                    <a:bodyPr/>
                    <a:lstStyle/>
                    <a:p>
                      <a:endParaRPr lang="en-US" sz="2400" b="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gridSpan="2">
                  <a:txBody>
                    <a:bodyPr/>
                    <a:lstStyle/>
                    <a:p>
                      <a:pPr lvl="0" algn="ctr">
                        <a:buNone/>
                      </a:pPr>
                      <a:r>
                        <a:rPr lang="en-US" sz="2400" b="0"/>
                        <a:t>Permanent Housing</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endParaRPr 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87851567"/>
                  </a:ext>
                </a:extLst>
              </a:tr>
              <a:tr h="397085">
                <a:tc>
                  <a:txBody>
                    <a:bodyPr/>
                    <a:lstStyle/>
                    <a:p>
                      <a:pPr lvl="0" algn="ctr">
                        <a:buNone/>
                      </a:pPr>
                      <a:r>
                        <a:rPr lang="en-US"/>
                        <a:t>HMIS</a:t>
                      </a:r>
                    </a:p>
                    <a:p>
                      <a:pPr lvl="0" algn="ctr">
                        <a:buNone/>
                      </a:pPr>
                      <a:r>
                        <a:rPr lang="en-US"/>
                        <a:t>ES + TH</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3">
                        <a:lumMod val="20000"/>
                        <a:lumOff val="80000"/>
                      </a:schemeClr>
                    </a:solidFill>
                  </a:tcPr>
                </a:tc>
                <a:tc>
                  <a:txBody>
                    <a:bodyPr/>
                    <a:lstStyle/>
                    <a:p>
                      <a:pPr algn="ctr"/>
                      <a:r>
                        <a:rPr lang="en-US"/>
                        <a:t>Non-HMIS </a:t>
                      </a:r>
                    </a:p>
                    <a:p>
                      <a:pPr lvl="0" algn="ctr">
                        <a:buNone/>
                      </a:pPr>
                      <a:r>
                        <a:rPr lang="en-US"/>
                        <a:t>ES + TH</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HMIS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t>RRH + PSH + OPH</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Non-HMIS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t>RRH + PSH + OPH</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523233990"/>
                  </a:ext>
                </a:extLst>
              </a:tr>
              <a:tr h="1065862">
                <a:tc rowSpan="2">
                  <a:txBody>
                    <a:bodyPr/>
                    <a:lstStyle/>
                    <a:p>
                      <a:pPr lvl="0" algn="ctr">
                        <a:buNone/>
                      </a:pPr>
                      <a:r>
                        <a:rPr lang="en-US" b="1" i="0" u="none" strike="noStrike" noProof="0">
                          <a:solidFill>
                            <a:schemeClr val="tx2"/>
                          </a:solidFill>
                          <a:latin typeface="Franklin Gothic Book"/>
                        </a:rPr>
                        <a:t>HMIS Reports: </a:t>
                      </a:r>
                      <a:endParaRPr lang="en-US" b="1" i="0" u="none" strike="noStrike" noProof="0">
                        <a:latin typeface="Franklin Gothic Book"/>
                      </a:endParaRPr>
                    </a:p>
                    <a:p>
                      <a:pPr marL="0" marR="0" lvl="0" indent="0" algn="ctr">
                        <a:lnSpc>
                          <a:spcPct val="100000"/>
                        </a:lnSpc>
                        <a:spcBef>
                          <a:spcPts val="0"/>
                        </a:spcBef>
                        <a:spcAft>
                          <a:spcPts val="0"/>
                        </a:spcAft>
                        <a:buNone/>
                      </a:pPr>
                      <a:r>
                        <a:rPr lang="en-US" b="0" i="0" u="none" strike="noStrike" noProof="0">
                          <a:solidFill>
                            <a:schemeClr val="tx2"/>
                          </a:solidFill>
                          <a:latin typeface="Franklin Gothic Book"/>
                        </a:rPr>
                        <a:t>Work with NCCEH Data Center to finalize data and submit reports</a:t>
                      </a:r>
                      <a:endParaRPr lang="en-US"/>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3">
                        <a:lumMod val="20000"/>
                        <a:lumOff val="80000"/>
                      </a:schemeClr>
                    </a:solidFill>
                  </a:tcPr>
                </a:tc>
                <a:tc>
                  <a:txBody>
                    <a:bodyPr/>
                    <a:lstStyle/>
                    <a:p>
                      <a:pPr marL="0" marR="0" lvl="0" indent="0" algn="ctr" rtl="0" eaLnBrk="1" fontAlgn="auto" latinLnBrk="0" hangingPunct="1">
                        <a:lnSpc>
                          <a:spcPct val="100000"/>
                        </a:lnSpc>
                        <a:spcBef>
                          <a:spcPts val="0"/>
                        </a:spcBef>
                        <a:spcAft>
                          <a:spcPts val="0"/>
                        </a:spcAft>
                        <a:buFontTx/>
                        <a:buNone/>
                      </a:pPr>
                      <a:r>
                        <a:rPr lang="en-US">
                          <a:solidFill>
                            <a:schemeClr val="tx2"/>
                          </a:solidFill>
                        </a:rPr>
                        <a:t>People Count: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2"/>
                          </a:solidFill>
                        </a:rPr>
                        <a:t>Counting Us Survey App</a:t>
                      </a:r>
                    </a:p>
                    <a:p>
                      <a:pPr marL="0" marR="0" lvl="0" indent="0" algn="ctr">
                        <a:lnSpc>
                          <a:spcPct val="100000"/>
                        </a:lnSpc>
                        <a:spcBef>
                          <a:spcPts val="0"/>
                        </a:spcBef>
                        <a:spcAft>
                          <a:spcPts val="0"/>
                        </a:spcAft>
                        <a:buNone/>
                      </a:pPr>
                      <a:r>
                        <a:rPr lang="en-US">
                          <a:solidFill>
                            <a:schemeClr val="tx2"/>
                          </a:solidFill>
                        </a:rPr>
                        <a:t>(Due 2/7)</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3">
                        <a:lumMod val="20000"/>
                        <a:lumOff val="80000"/>
                      </a:schemeClr>
                    </a:solidFill>
                  </a:tcPr>
                </a:tc>
                <a:tc rowSpan="2">
                  <a:txBody>
                    <a:bodyPr/>
                    <a:lstStyle/>
                    <a:p>
                      <a:pPr lvl="0" algn="ctr">
                        <a:buNone/>
                      </a:pPr>
                      <a:r>
                        <a:rPr lang="en-US" b="1" i="0" u="none" strike="noStrike" noProof="0">
                          <a:solidFill>
                            <a:schemeClr val="tx2"/>
                          </a:solidFill>
                          <a:latin typeface="Franklin Gothic Book"/>
                        </a:rPr>
                        <a:t>HMIS Reports: </a:t>
                      </a:r>
                      <a:endParaRPr lang="en-US" b="1" i="0" u="none" strike="noStrike" noProof="0">
                        <a:latin typeface="Franklin Gothic Book"/>
                      </a:endParaRPr>
                    </a:p>
                    <a:p>
                      <a:pPr marL="0" marR="0" lvl="0" indent="0" algn="ctr">
                        <a:lnSpc>
                          <a:spcPct val="100000"/>
                        </a:lnSpc>
                        <a:spcBef>
                          <a:spcPts val="0"/>
                        </a:spcBef>
                        <a:spcAft>
                          <a:spcPts val="0"/>
                        </a:spcAft>
                        <a:buNone/>
                      </a:pPr>
                      <a:r>
                        <a:rPr lang="en-US" b="0" i="0" u="none" strike="noStrike" noProof="0">
                          <a:solidFill>
                            <a:schemeClr val="tx2"/>
                          </a:solidFill>
                          <a:latin typeface="Franklin Gothic Book"/>
                        </a:rPr>
                        <a:t>Work with NCCEH Data Center to finalize data and submit reports</a:t>
                      </a:r>
                      <a:endParaRPr lang="en-US"/>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marL="0" marR="0" lvl="0" indent="0" algn="ctr" rtl="0" eaLnBrk="1" fontAlgn="auto" latinLnBrk="0" hangingPunct="1">
                        <a:lnSpc>
                          <a:spcPct val="100000"/>
                        </a:lnSpc>
                        <a:spcBef>
                          <a:spcPts val="0"/>
                        </a:spcBef>
                        <a:spcAft>
                          <a:spcPts val="0"/>
                        </a:spcAft>
                        <a:buFontTx/>
                        <a:buNone/>
                      </a:pPr>
                      <a:r>
                        <a:rPr lang="en-US">
                          <a:solidFill>
                            <a:schemeClr val="tx2"/>
                          </a:solidFill>
                        </a:rPr>
                        <a:t>People Count: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2"/>
                          </a:solidFill>
                        </a:rPr>
                        <a:t>Counting Us Survey App</a:t>
                      </a:r>
                    </a:p>
                    <a:p>
                      <a:pPr marL="0" marR="0" lvl="0" indent="0" algn="ctr">
                        <a:lnSpc>
                          <a:spcPct val="100000"/>
                        </a:lnSpc>
                        <a:spcBef>
                          <a:spcPts val="0"/>
                        </a:spcBef>
                        <a:spcAft>
                          <a:spcPts val="0"/>
                        </a:spcAft>
                        <a:buNone/>
                      </a:pPr>
                      <a:r>
                        <a:rPr lang="en-US">
                          <a:solidFill>
                            <a:schemeClr val="tx2"/>
                          </a:solidFill>
                        </a:rPr>
                        <a:t>(Due 2/7)</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031121453"/>
                  </a:ext>
                </a:extLst>
              </a:tr>
              <a:tr h="1233057">
                <a:tc vMerge="1">
                  <a:txBody>
                    <a:bodyPr/>
                    <a:lstStyle/>
                    <a:p>
                      <a:pPr defTabSz="914400">
                        <a:buClrTx/>
                        <a:buSzTx/>
                        <a:tabLst/>
                        <a:defRPr/>
                      </a:pPr>
                      <a:endParaRPr lang="en-US"/>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b="1">
                          <a:solidFill>
                            <a:schemeClr val="tx2"/>
                          </a:solidFill>
                        </a:rPr>
                        <a:t>Bed + Unit survey </a:t>
                      </a:r>
                      <a:endParaRPr lang="en-US"/>
                    </a:p>
                    <a:p>
                      <a:pPr lvl="0" algn="ctr">
                        <a:buNone/>
                      </a:pPr>
                      <a:r>
                        <a:rPr lang="en-US">
                          <a:solidFill>
                            <a:schemeClr val="tx2"/>
                          </a:solidFill>
                        </a:rPr>
                        <a:t>with NCCEH staff </a:t>
                      </a:r>
                      <a:endParaRPr lang="en-US"/>
                    </a:p>
                    <a:p>
                      <a:pPr lvl="0" algn="ctr">
                        <a:buNone/>
                      </a:pPr>
                      <a:r>
                        <a:rPr lang="en-US">
                          <a:solidFill>
                            <a:schemeClr val="tx2"/>
                          </a:solidFill>
                        </a:rPr>
                        <a:t>(Due 2/21)</a:t>
                      </a: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schemeClr val="tx2"/>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3">
                        <a:lumMod val="20000"/>
                        <a:lumOff val="80000"/>
                      </a:schemeClr>
                    </a:solidFill>
                  </a:tcPr>
                </a:tc>
                <a:tc vMerge="1">
                  <a:txBody>
                    <a:bodyPr/>
                    <a:lstStyle/>
                    <a:p>
                      <a:pPr defTabSz="914400">
                        <a:buClrTx/>
                        <a:buSzTx/>
                        <a:tabLst/>
                        <a:defRPr/>
                      </a:pPr>
                      <a:endParaRPr lang="en-US"/>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b="1">
                          <a:solidFill>
                            <a:schemeClr val="tx2"/>
                          </a:solidFill>
                        </a:rPr>
                        <a:t>Bed + Unit survey </a:t>
                      </a:r>
                      <a:endParaRPr lang="en-US"/>
                    </a:p>
                    <a:p>
                      <a:pPr lvl="0" algn="ctr">
                        <a:buNone/>
                      </a:pPr>
                      <a:r>
                        <a:rPr lang="en-US">
                          <a:solidFill>
                            <a:schemeClr val="tx2"/>
                          </a:solidFill>
                        </a:rPr>
                        <a:t>with NCCEH staff </a:t>
                      </a:r>
                      <a:endParaRPr lang="en-US"/>
                    </a:p>
                    <a:p>
                      <a:pPr lvl="0" algn="ctr">
                        <a:buNone/>
                      </a:pPr>
                      <a:r>
                        <a:rPr lang="en-US">
                          <a:solidFill>
                            <a:schemeClr val="tx2"/>
                          </a:solidFill>
                        </a:rPr>
                        <a:t>(Due 2/21)</a:t>
                      </a:r>
                      <a:endParaRPr lang="en-US"/>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190370453"/>
                  </a:ext>
                </a:extLst>
              </a:tr>
            </a:tbl>
          </a:graphicData>
        </a:graphic>
      </p:graphicFrame>
      <p:sp>
        <p:nvSpPr>
          <p:cNvPr id="7" name="TextBox 6">
            <a:extLst>
              <a:ext uri="{FF2B5EF4-FFF2-40B4-BE49-F238E27FC236}">
                <a16:creationId xmlns:a16="http://schemas.microsoft.com/office/drawing/2014/main" id="{4306AD12-9D11-400E-8CDF-CBE92930D866}"/>
              </a:ext>
            </a:extLst>
          </p:cNvPr>
          <p:cNvSpPr txBox="1"/>
          <p:nvPr/>
        </p:nvSpPr>
        <p:spPr>
          <a:xfrm>
            <a:off x="3505200" y="1905000"/>
            <a:ext cx="184731" cy="369332"/>
          </a:xfrm>
          <a:prstGeom prst="rect">
            <a:avLst/>
          </a:prstGeom>
          <a:noFill/>
        </p:spPr>
        <p:txBody>
          <a:bodyPr wrap="none" rtlCol="0">
            <a:spAutoFit/>
          </a:bodyPr>
          <a:lstStyle/>
          <a:p>
            <a:endParaRPr lang="en-US"/>
          </a:p>
        </p:txBody>
      </p:sp>
      <p:pic>
        <p:nvPicPr>
          <p:cNvPr id="10" name="Picture 9">
            <a:extLst>
              <a:ext uri="{FF2B5EF4-FFF2-40B4-BE49-F238E27FC236}">
                <a16:creationId xmlns:a16="http://schemas.microsoft.com/office/drawing/2014/main" id="{AE213349-120B-405C-9700-568201C31B4C}"/>
              </a:ext>
            </a:extLst>
          </p:cNvPr>
          <p:cNvPicPr>
            <a:picLocks noChangeAspect="1"/>
          </p:cNvPicPr>
          <p:nvPr/>
        </p:nvPicPr>
        <p:blipFill rotWithShape="1">
          <a:blip r:embed="rId3"/>
          <a:srcRect l="10483" t="13175" r="14104" b="10106"/>
          <a:stretch/>
        </p:blipFill>
        <p:spPr>
          <a:xfrm>
            <a:off x="2514600" y="1594876"/>
            <a:ext cx="1498920" cy="1358912"/>
          </a:xfrm>
          <a:prstGeom prst="rect">
            <a:avLst/>
          </a:prstGeom>
        </p:spPr>
      </p:pic>
      <p:pic>
        <p:nvPicPr>
          <p:cNvPr id="4" name="Graphic 3" descr="House">
            <a:extLst>
              <a:ext uri="{FF2B5EF4-FFF2-40B4-BE49-F238E27FC236}">
                <a16:creationId xmlns:a16="http://schemas.microsoft.com/office/drawing/2014/main" id="{F905BF38-6994-4CA6-B938-C560959D2C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89043" y="1221259"/>
            <a:ext cx="1828800" cy="1828800"/>
          </a:xfrm>
          <a:prstGeom prst="rect">
            <a:avLst/>
          </a:prstGeom>
        </p:spPr>
      </p:pic>
      <p:sp>
        <p:nvSpPr>
          <p:cNvPr id="8" name="Rectangle 7">
            <a:extLst>
              <a:ext uri="{FF2B5EF4-FFF2-40B4-BE49-F238E27FC236}">
                <a16:creationId xmlns:a16="http://schemas.microsoft.com/office/drawing/2014/main" id="{CF0982C8-5A5A-4ECF-8759-788A7700F45D}"/>
              </a:ext>
            </a:extLst>
          </p:cNvPr>
          <p:cNvSpPr/>
          <p:nvPr/>
        </p:nvSpPr>
        <p:spPr>
          <a:xfrm>
            <a:off x="3264060" y="3502476"/>
            <a:ext cx="2708723" cy="29391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7C720EA-C129-4A22-9565-AC796CBFC260}"/>
              </a:ext>
            </a:extLst>
          </p:cNvPr>
          <p:cNvSpPr/>
          <p:nvPr/>
        </p:nvSpPr>
        <p:spPr>
          <a:xfrm>
            <a:off x="8703443" y="3480297"/>
            <a:ext cx="2708723" cy="29391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25D38D-3713-48F5-A14C-20D2C9576B69}"/>
              </a:ext>
            </a:extLst>
          </p:cNvPr>
          <p:cNvSpPr/>
          <p:nvPr/>
        </p:nvSpPr>
        <p:spPr>
          <a:xfrm>
            <a:off x="327398" y="3175651"/>
            <a:ext cx="3164708" cy="3265987"/>
          </a:xfrm>
          <a:prstGeom prst="rect">
            <a:avLst/>
          </a:prstGeom>
          <a:solidFill>
            <a:schemeClr val="accent4">
              <a:lumMod val="20000"/>
              <a:lumOff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B63A00-9F56-4330-8B04-4827D7420155}"/>
              </a:ext>
            </a:extLst>
          </p:cNvPr>
          <p:cNvSpPr/>
          <p:nvPr/>
        </p:nvSpPr>
        <p:spPr>
          <a:xfrm>
            <a:off x="5755759" y="3130064"/>
            <a:ext cx="3164708" cy="3265987"/>
          </a:xfrm>
          <a:prstGeom prst="rect">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634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C1804-9FFB-439C-9F4A-A1338136A1CA}"/>
              </a:ext>
            </a:extLst>
          </p:cNvPr>
          <p:cNvSpPr>
            <a:spLocks noGrp="1"/>
          </p:cNvSpPr>
          <p:nvPr>
            <p:ph type="title"/>
          </p:nvPr>
        </p:nvSpPr>
        <p:spPr/>
        <p:txBody>
          <a:bodyPr/>
          <a:lstStyle/>
          <a:p>
            <a:r>
              <a:rPr lang="en-US" b="1">
                <a:latin typeface="Franklin Gothic Medium"/>
              </a:rPr>
              <a:t>Today’s Focus</a:t>
            </a:r>
            <a:endParaRPr lang="en-US"/>
          </a:p>
        </p:txBody>
      </p:sp>
      <p:sp>
        <p:nvSpPr>
          <p:cNvPr id="3" name="Content Placeholder 2">
            <a:extLst>
              <a:ext uri="{FF2B5EF4-FFF2-40B4-BE49-F238E27FC236}">
                <a16:creationId xmlns:a16="http://schemas.microsoft.com/office/drawing/2014/main" id="{E4E736BE-2B46-4D49-8DC4-399DA5019202}"/>
              </a:ext>
            </a:extLst>
          </p:cNvPr>
          <p:cNvSpPr>
            <a:spLocks noGrp="1"/>
          </p:cNvSpPr>
          <p:nvPr>
            <p:ph idx="1"/>
          </p:nvPr>
        </p:nvSpPr>
        <p:spPr/>
        <p:txBody>
          <a:bodyPr vert="horz" lIns="91440" tIns="45720" rIns="91440" bIns="45720" rtlCol="0" anchor="t">
            <a:normAutofit/>
          </a:bodyPr>
          <a:lstStyle/>
          <a:p>
            <a:pPr marL="0" indent="0">
              <a:buNone/>
            </a:pPr>
            <a:r>
              <a:rPr lang="en-US"/>
              <a:t>…is the </a:t>
            </a:r>
            <a:r>
              <a:rPr lang="en-US" b="1"/>
              <a:t>Sheltered Count </a:t>
            </a:r>
            <a:r>
              <a:rPr lang="en-US"/>
              <a:t>for Emergency Shelters, Transitional Housing, Rapid Re-Housing, and Permanent Supportive Housing projects who do not participate in HMIS</a:t>
            </a:r>
          </a:p>
          <a:p>
            <a:pPr marL="0" indent="0">
              <a:buNone/>
            </a:pPr>
            <a:endParaRPr lang="en-US"/>
          </a:p>
          <a:p>
            <a:pPr marL="0" indent="0">
              <a:buNone/>
            </a:pPr>
            <a:r>
              <a:rPr lang="en-US"/>
              <a:t>Questions about Unsheltered and HMIS data collection? </a:t>
            </a:r>
          </a:p>
          <a:p>
            <a:pPr marL="685165" lvl="1" indent="-227965"/>
            <a:r>
              <a:rPr lang="en-US" b="1"/>
              <a:t>Unsheltered</a:t>
            </a:r>
            <a:r>
              <a:rPr lang="en-US"/>
              <a:t>: Go to your Regional Unsheltered Access Coordinator or CE Lead for local information (listed for each region/county on </a:t>
            </a:r>
            <a:r>
              <a:rPr lang="en-US">
                <a:hlinkClick r:id="rId3"/>
              </a:rPr>
              <a:t>ncceh.org/</a:t>
            </a:r>
            <a:r>
              <a:rPr lang="en-US" err="1">
                <a:hlinkClick r:id="rId3"/>
              </a:rPr>
              <a:t>bos</a:t>
            </a:r>
            <a:r>
              <a:rPr lang="en-US">
                <a:hlinkClick r:id="rId3"/>
              </a:rPr>
              <a:t>/</a:t>
            </a:r>
            <a:r>
              <a:rPr lang="en-US" err="1">
                <a:hlinkClick r:id="rId3"/>
              </a:rPr>
              <a:t>pithic</a:t>
            </a:r>
            <a:r>
              <a:rPr lang="en-US"/>
              <a:t>)</a:t>
            </a:r>
            <a:endParaRPr lang="en-US">
              <a:cs typeface="Calibri" panose="020F0502020204030204"/>
            </a:endParaRPr>
          </a:p>
          <a:p>
            <a:pPr marL="685165" lvl="1" indent="-227965"/>
            <a:r>
              <a:rPr lang="en-US" b="1"/>
              <a:t>HMIS</a:t>
            </a:r>
            <a:r>
              <a:rPr lang="en-US"/>
              <a:t>: Contact the Data Center at </a:t>
            </a:r>
            <a:r>
              <a:rPr lang="en-US">
                <a:hlinkClick r:id="rId4"/>
              </a:rPr>
              <a:t>hmis@ncceh.org</a:t>
            </a:r>
            <a:endParaRPr lang="en-US">
              <a:cs typeface="Calibri" panose="020F0502020204030204"/>
            </a:endParaRPr>
          </a:p>
          <a:p>
            <a:pPr marL="685165" lvl="1" indent="-227965"/>
            <a:endParaRPr lang="en-US">
              <a:cs typeface="Calibri" panose="020F0502020204030204"/>
            </a:endParaRPr>
          </a:p>
        </p:txBody>
      </p:sp>
    </p:spTree>
    <p:extLst>
      <p:ext uri="{BB962C8B-B14F-4D97-AF65-F5344CB8AC3E}">
        <p14:creationId xmlns:p14="http://schemas.microsoft.com/office/powerpoint/2010/main" val="1142964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97CE69-8443-4D39-A894-609ED9A6AE79}"/>
              </a:ext>
            </a:extLst>
          </p:cNvPr>
          <p:cNvSpPr>
            <a:spLocks noGrp="1"/>
          </p:cNvSpPr>
          <p:nvPr>
            <p:ph type="body" sz="quarter" idx="10"/>
          </p:nvPr>
        </p:nvSpPr>
        <p:spPr/>
        <p:txBody>
          <a:bodyPr>
            <a:normAutofit fontScale="77500" lnSpcReduction="20000"/>
          </a:bodyPr>
          <a:lstStyle/>
          <a:p>
            <a:r>
              <a:rPr lang="en-US"/>
              <a:t>Introducing the Counting Us App</a:t>
            </a:r>
          </a:p>
        </p:txBody>
      </p:sp>
    </p:spTree>
    <p:extLst>
      <p:ext uri="{BB962C8B-B14F-4D97-AF65-F5344CB8AC3E}">
        <p14:creationId xmlns:p14="http://schemas.microsoft.com/office/powerpoint/2010/main" val="742843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1F409-40F8-447C-BCFD-C30C888F2524}"/>
              </a:ext>
            </a:extLst>
          </p:cNvPr>
          <p:cNvSpPr>
            <a:spLocks noGrp="1"/>
          </p:cNvSpPr>
          <p:nvPr>
            <p:ph type="title"/>
          </p:nvPr>
        </p:nvSpPr>
        <p:spPr>
          <a:xfrm>
            <a:off x="688258" y="365127"/>
            <a:ext cx="10665542" cy="1325563"/>
          </a:xfrm>
        </p:spPr>
        <p:txBody>
          <a:bodyPr anchor="ctr">
            <a:normAutofit/>
          </a:bodyPr>
          <a:lstStyle/>
          <a:p>
            <a:r>
              <a:rPr lang="en-US"/>
              <a:t>Why Use the Counting Us App</a:t>
            </a:r>
          </a:p>
        </p:txBody>
      </p:sp>
      <p:pic>
        <p:nvPicPr>
          <p:cNvPr id="7" name="Picture 6">
            <a:extLst>
              <a:ext uri="{FF2B5EF4-FFF2-40B4-BE49-F238E27FC236}">
                <a16:creationId xmlns:a16="http://schemas.microsoft.com/office/drawing/2014/main" id="{117D277F-01D5-4DF5-A95E-979889CE03C0}"/>
              </a:ext>
            </a:extLst>
          </p:cNvPr>
          <p:cNvPicPr>
            <a:picLocks noChangeAspect="1"/>
          </p:cNvPicPr>
          <p:nvPr/>
        </p:nvPicPr>
        <p:blipFill rotWithShape="1">
          <a:blip r:embed="rId3"/>
          <a:srcRect t="2527" r="3433" b="8324"/>
          <a:stretch/>
        </p:blipFill>
        <p:spPr>
          <a:xfrm>
            <a:off x="688258" y="1828850"/>
            <a:ext cx="5181600" cy="2666837"/>
          </a:xfrm>
          <a:prstGeom prst="rect">
            <a:avLst/>
          </a:prstGeom>
          <a:noFill/>
        </p:spPr>
      </p:pic>
      <p:sp>
        <p:nvSpPr>
          <p:cNvPr id="3" name="Content Placeholder 2">
            <a:extLst>
              <a:ext uri="{FF2B5EF4-FFF2-40B4-BE49-F238E27FC236}">
                <a16:creationId xmlns:a16="http://schemas.microsoft.com/office/drawing/2014/main" id="{73F8451A-AA90-44AA-A7C2-093B331DC6D9}"/>
              </a:ext>
            </a:extLst>
          </p:cNvPr>
          <p:cNvSpPr>
            <a:spLocks noGrp="1"/>
          </p:cNvSpPr>
          <p:nvPr>
            <p:ph sz="half" idx="2"/>
          </p:nvPr>
        </p:nvSpPr>
        <p:spPr>
          <a:xfrm>
            <a:off x="6172201" y="1825625"/>
            <a:ext cx="5181600" cy="4351338"/>
          </a:xfrm>
        </p:spPr>
        <p:txBody>
          <a:bodyPr numCol="1">
            <a:normAutofit/>
          </a:bodyPr>
          <a:lstStyle/>
          <a:p>
            <a:pPr marL="0" indent="0">
              <a:buNone/>
            </a:pPr>
            <a:r>
              <a:rPr lang="en-US" b="1"/>
              <a:t>Accurate</a:t>
            </a:r>
            <a:r>
              <a:rPr lang="en-US"/>
              <a:t> </a:t>
            </a:r>
          </a:p>
          <a:p>
            <a:pPr marL="0" indent="0">
              <a:buNone/>
            </a:pPr>
            <a:r>
              <a:rPr lang="en-US" b="1"/>
              <a:t>Logical</a:t>
            </a:r>
          </a:p>
          <a:p>
            <a:pPr marL="0" indent="0">
              <a:buNone/>
            </a:pPr>
            <a:r>
              <a:rPr lang="en-US" b="1"/>
              <a:t>Easy</a:t>
            </a:r>
            <a:r>
              <a:rPr lang="en-US"/>
              <a:t> </a:t>
            </a:r>
          </a:p>
          <a:p>
            <a:pPr marL="0" indent="0">
              <a:buNone/>
            </a:pPr>
            <a:r>
              <a:rPr lang="en-US" b="1"/>
              <a:t>Fast</a:t>
            </a:r>
            <a:endParaRPr lang="en-US"/>
          </a:p>
          <a:p>
            <a:pPr marL="0" indent="0">
              <a:buNone/>
            </a:pPr>
            <a:r>
              <a:rPr lang="en-US" b="1"/>
              <a:t>Secure</a:t>
            </a:r>
          </a:p>
          <a:p>
            <a:pPr marL="0" indent="0">
              <a:buNone/>
            </a:pPr>
            <a:endParaRPr lang="en-US"/>
          </a:p>
        </p:txBody>
      </p:sp>
    </p:spTree>
    <p:extLst>
      <p:ext uri="{BB962C8B-B14F-4D97-AF65-F5344CB8AC3E}">
        <p14:creationId xmlns:p14="http://schemas.microsoft.com/office/powerpoint/2010/main" val="2265954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2FFCF-6F50-4614-A948-FE09AB492C4A}"/>
              </a:ext>
            </a:extLst>
          </p:cNvPr>
          <p:cNvSpPr>
            <a:spLocks noGrp="1"/>
          </p:cNvSpPr>
          <p:nvPr>
            <p:ph type="title"/>
          </p:nvPr>
        </p:nvSpPr>
        <p:spPr/>
        <p:txBody>
          <a:bodyPr/>
          <a:lstStyle/>
          <a:p>
            <a:r>
              <a:rPr lang="en-US"/>
              <a:t>Additional Security Procedures for VSPs</a:t>
            </a:r>
          </a:p>
        </p:txBody>
      </p:sp>
      <p:sp>
        <p:nvSpPr>
          <p:cNvPr id="3" name="Content Placeholder 2">
            <a:extLst>
              <a:ext uri="{FF2B5EF4-FFF2-40B4-BE49-F238E27FC236}">
                <a16:creationId xmlns:a16="http://schemas.microsoft.com/office/drawing/2014/main" id="{ED982580-4A95-4DA2-BBF6-EAC58949BC2F}"/>
              </a:ext>
            </a:extLst>
          </p:cNvPr>
          <p:cNvSpPr>
            <a:spLocks noGrp="1"/>
          </p:cNvSpPr>
          <p:nvPr>
            <p:ph idx="1"/>
          </p:nvPr>
        </p:nvSpPr>
        <p:spPr/>
        <p:txBody>
          <a:bodyPr/>
          <a:lstStyle/>
          <a:p>
            <a:r>
              <a:rPr lang="en-US"/>
              <a:t>Project Location: </a:t>
            </a:r>
          </a:p>
          <a:p>
            <a:pPr lvl="1"/>
            <a:r>
              <a:rPr lang="en-US"/>
              <a:t>A location is required (at least accurate for the County)</a:t>
            </a:r>
          </a:p>
          <a:p>
            <a:pPr lvl="1"/>
            <a:r>
              <a:rPr lang="en-US"/>
              <a:t>If there are concerns, we can pre-load a nearby location of your choosing</a:t>
            </a:r>
          </a:p>
          <a:p>
            <a:pPr lvl="2"/>
            <a:r>
              <a:rPr lang="en-US"/>
              <a:t>Option, use the address of your county’s DSS</a:t>
            </a:r>
          </a:p>
          <a:p>
            <a:pPr lvl="2"/>
            <a:r>
              <a:rPr lang="en-US"/>
              <a:t>Chat here or write your NCCEH contact to let us know</a:t>
            </a:r>
          </a:p>
          <a:p>
            <a:r>
              <a:rPr lang="en-US"/>
              <a:t>Client Names:</a:t>
            </a:r>
          </a:p>
          <a:p>
            <a:pPr lvl="1"/>
            <a:r>
              <a:rPr lang="en-US"/>
              <a:t>Initials are needed</a:t>
            </a:r>
          </a:p>
          <a:p>
            <a:pPr lvl="1"/>
            <a:r>
              <a:rPr lang="en-US"/>
              <a:t>Partial/Full names are encouraged to support de-duplication</a:t>
            </a:r>
          </a:p>
        </p:txBody>
      </p:sp>
    </p:spTree>
    <p:extLst>
      <p:ext uri="{BB962C8B-B14F-4D97-AF65-F5344CB8AC3E}">
        <p14:creationId xmlns:p14="http://schemas.microsoft.com/office/powerpoint/2010/main" val="1905463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2D5D4-549D-48B3-87F9-C9D7AB94B88E}"/>
              </a:ext>
            </a:extLst>
          </p:cNvPr>
          <p:cNvSpPr>
            <a:spLocks noGrp="1"/>
          </p:cNvSpPr>
          <p:nvPr>
            <p:ph type="title"/>
          </p:nvPr>
        </p:nvSpPr>
        <p:spPr/>
        <p:txBody>
          <a:bodyPr/>
          <a:lstStyle/>
          <a:p>
            <a:r>
              <a:rPr lang="en-US"/>
              <a:t>A look inside the App</a:t>
            </a:r>
          </a:p>
        </p:txBody>
      </p:sp>
      <p:sp>
        <p:nvSpPr>
          <p:cNvPr id="3" name="Content Placeholder 2">
            <a:extLst>
              <a:ext uri="{FF2B5EF4-FFF2-40B4-BE49-F238E27FC236}">
                <a16:creationId xmlns:a16="http://schemas.microsoft.com/office/drawing/2014/main" id="{FF9FBE9F-BE37-4D2F-BC8F-6D40172CDCE2}"/>
              </a:ext>
            </a:extLst>
          </p:cNvPr>
          <p:cNvSpPr>
            <a:spLocks noGrp="1"/>
          </p:cNvSpPr>
          <p:nvPr>
            <p:ph idx="1"/>
          </p:nvPr>
        </p:nvSpPr>
        <p:spPr>
          <a:xfrm>
            <a:off x="688258" y="1825625"/>
            <a:ext cx="10769284" cy="4351338"/>
          </a:xfrm>
        </p:spPr>
        <p:txBody>
          <a:bodyPr/>
          <a:lstStyle/>
          <a:p>
            <a:endParaRPr lang="en-US"/>
          </a:p>
          <a:p>
            <a:r>
              <a:rPr lang="en-US"/>
              <a:t>Steps to get started</a:t>
            </a:r>
          </a:p>
          <a:p>
            <a:pPr marL="971540" lvl="1" indent="-514350">
              <a:buFont typeface="+mj-lt"/>
              <a:buAutoNum type="arabicPeriod"/>
            </a:pPr>
            <a:r>
              <a:rPr lang="en-US"/>
              <a:t>Download the App</a:t>
            </a:r>
          </a:p>
          <a:p>
            <a:pPr marL="971540" lvl="1" indent="-514350">
              <a:buFont typeface="+mj-lt"/>
              <a:buAutoNum type="arabicPeriod"/>
            </a:pPr>
            <a:r>
              <a:rPr lang="en-US"/>
              <a:t>Register (or use Forgot Password)</a:t>
            </a:r>
          </a:p>
          <a:p>
            <a:pPr marL="971540" lvl="1" indent="-514350">
              <a:buFont typeface="+mj-lt"/>
              <a:buAutoNum type="arabicPeriod"/>
            </a:pPr>
            <a:r>
              <a:rPr lang="en-US"/>
              <a:t>Log In </a:t>
            </a:r>
          </a:p>
          <a:p>
            <a:pPr marL="971540" lvl="1" indent="-514350">
              <a:buFont typeface="+mj-lt"/>
              <a:buAutoNum type="arabicPeriod"/>
            </a:pPr>
            <a:r>
              <a:rPr lang="en-US"/>
              <a:t>Select “Choose Count”</a:t>
            </a:r>
          </a:p>
          <a:p>
            <a:pPr marL="971540" lvl="1" indent="-514350">
              <a:buFont typeface="+mj-lt"/>
              <a:buAutoNum type="arabicPeriod"/>
            </a:pPr>
            <a:r>
              <a:rPr lang="en-US"/>
              <a:t>Join the Count with Key: “</a:t>
            </a:r>
            <a:r>
              <a:rPr lang="en-US" b="1"/>
              <a:t>ncbos2024</a:t>
            </a:r>
            <a:r>
              <a:rPr lang="en-US"/>
              <a:t>”</a:t>
            </a:r>
          </a:p>
          <a:p>
            <a:pPr marL="971540" lvl="1" indent="-514350">
              <a:buFont typeface="+mj-lt"/>
              <a:buAutoNum type="arabicPeriod"/>
            </a:pPr>
            <a:r>
              <a:rPr lang="en-US"/>
              <a:t>Select your Region based on County</a:t>
            </a:r>
          </a:p>
          <a:p>
            <a:pPr marL="971540" lvl="1" indent="-514350">
              <a:buFont typeface="+mj-lt"/>
              <a:buAutoNum type="arabicPeriod"/>
            </a:pPr>
            <a:r>
              <a:rPr lang="en-US"/>
              <a:t>Click “Get Started”</a:t>
            </a:r>
          </a:p>
        </p:txBody>
      </p:sp>
      <p:pic>
        <p:nvPicPr>
          <p:cNvPr id="4" name="Graphic 3" descr="Lightbulb with solid fill">
            <a:extLst>
              <a:ext uri="{FF2B5EF4-FFF2-40B4-BE49-F238E27FC236}">
                <a16:creationId xmlns:a16="http://schemas.microsoft.com/office/drawing/2014/main" id="{4641BB6D-137B-40F9-8904-C79FBAF106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74428" y="2797629"/>
            <a:ext cx="914400" cy="914400"/>
          </a:xfrm>
          <a:prstGeom prst="rect">
            <a:avLst/>
          </a:prstGeom>
        </p:spPr>
      </p:pic>
      <p:sp>
        <p:nvSpPr>
          <p:cNvPr id="5" name="TextBox 4">
            <a:extLst>
              <a:ext uri="{FF2B5EF4-FFF2-40B4-BE49-F238E27FC236}">
                <a16:creationId xmlns:a16="http://schemas.microsoft.com/office/drawing/2014/main" id="{38CB725B-0D7E-4D0C-889F-64EF97FE444B}"/>
              </a:ext>
            </a:extLst>
          </p:cNvPr>
          <p:cNvSpPr txBox="1"/>
          <p:nvPr/>
        </p:nvSpPr>
        <p:spPr>
          <a:xfrm>
            <a:off x="8730342" y="2873829"/>
            <a:ext cx="2623457" cy="923330"/>
          </a:xfrm>
          <a:prstGeom prst="rect">
            <a:avLst/>
          </a:prstGeom>
          <a:noFill/>
        </p:spPr>
        <p:txBody>
          <a:bodyPr wrap="square" rtlCol="0">
            <a:spAutoFit/>
          </a:bodyPr>
          <a:lstStyle/>
          <a:p>
            <a:r>
              <a:rPr lang="en-US"/>
              <a:t>If you have used Counting Us before, you must still select Choose Count!</a:t>
            </a:r>
          </a:p>
        </p:txBody>
      </p:sp>
    </p:spTree>
    <p:extLst>
      <p:ext uri="{BB962C8B-B14F-4D97-AF65-F5344CB8AC3E}">
        <p14:creationId xmlns:p14="http://schemas.microsoft.com/office/powerpoint/2010/main" val="291138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A293B9-616A-7455-1B84-8243145C9CA0}"/>
              </a:ext>
            </a:extLst>
          </p:cNvPr>
          <p:cNvSpPr>
            <a:spLocks noGrp="1"/>
          </p:cNvSpPr>
          <p:nvPr>
            <p:ph type="title"/>
          </p:nvPr>
        </p:nvSpPr>
        <p:spPr>
          <a:xfrm>
            <a:off x="688258" y="365127"/>
            <a:ext cx="10665542" cy="1325563"/>
          </a:xfrm>
        </p:spPr>
        <p:txBody>
          <a:bodyPr anchor="ctr">
            <a:normAutofit/>
          </a:bodyPr>
          <a:lstStyle/>
          <a:p>
            <a:r>
              <a:rPr lang="en-US"/>
              <a:t>Use the Sheltered Survey to make sure your clients count!</a:t>
            </a:r>
          </a:p>
        </p:txBody>
      </p:sp>
      <p:graphicFrame>
        <p:nvGraphicFramePr>
          <p:cNvPr id="6" name="Text Placeholder 1">
            <a:extLst>
              <a:ext uri="{FF2B5EF4-FFF2-40B4-BE49-F238E27FC236}">
                <a16:creationId xmlns:a16="http://schemas.microsoft.com/office/drawing/2014/main" id="{F1E4EA51-7595-B875-7195-2A9D9D34D177}"/>
              </a:ext>
            </a:extLst>
          </p:cNvPr>
          <p:cNvGraphicFramePr>
            <a:graphicFrameLocks/>
          </p:cNvGraphicFramePr>
          <p:nvPr>
            <p:extLst>
              <p:ext uri="{D42A27DB-BD31-4B8C-83A1-F6EECF244321}">
                <p14:modId xmlns:p14="http://schemas.microsoft.com/office/powerpoint/2010/main" val="1915142277"/>
              </p:ext>
            </p:extLst>
          </p:nvPr>
        </p:nvGraphicFramePr>
        <p:xfrm>
          <a:off x="986780" y="3310666"/>
          <a:ext cx="10218438" cy="2160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85A3F291-E761-459B-3B31-F7260A3E268A}"/>
              </a:ext>
            </a:extLst>
          </p:cNvPr>
          <p:cNvPicPr>
            <a:picLocks noChangeAspect="1"/>
          </p:cNvPicPr>
          <p:nvPr/>
        </p:nvPicPr>
        <p:blipFill rotWithShape="1">
          <a:blip r:embed="rId8"/>
          <a:srcRect t="23825" b="45431"/>
          <a:stretch/>
        </p:blipFill>
        <p:spPr>
          <a:xfrm>
            <a:off x="2639092" y="1690690"/>
            <a:ext cx="6913815" cy="1460351"/>
          </a:xfrm>
          <a:prstGeom prst="rect">
            <a:avLst/>
          </a:prstGeom>
        </p:spPr>
      </p:pic>
      <p:pic>
        <p:nvPicPr>
          <p:cNvPr id="9" name="Graphic 8" descr="Sleep with solid fill">
            <a:extLst>
              <a:ext uri="{FF2B5EF4-FFF2-40B4-BE49-F238E27FC236}">
                <a16:creationId xmlns:a16="http://schemas.microsoft.com/office/drawing/2014/main" id="{DC1D0E6B-F267-8010-95CB-EEDF3BCF18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60809" y="5356359"/>
            <a:ext cx="914400" cy="914400"/>
          </a:xfrm>
          <a:prstGeom prst="rect">
            <a:avLst/>
          </a:prstGeom>
        </p:spPr>
      </p:pic>
      <p:pic>
        <p:nvPicPr>
          <p:cNvPr id="14" name="Graphic 13" descr="House with solid fill">
            <a:extLst>
              <a:ext uri="{FF2B5EF4-FFF2-40B4-BE49-F238E27FC236}">
                <a16:creationId xmlns:a16="http://schemas.microsoft.com/office/drawing/2014/main" id="{EB238EC7-434D-9B6A-D1E1-BCA23A8A606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38507" y="5356359"/>
            <a:ext cx="914400" cy="914400"/>
          </a:xfrm>
          <a:prstGeom prst="rect">
            <a:avLst/>
          </a:prstGeom>
        </p:spPr>
      </p:pic>
    </p:spTree>
    <p:extLst>
      <p:ext uri="{BB962C8B-B14F-4D97-AF65-F5344CB8AC3E}">
        <p14:creationId xmlns:p14="http://schemas.microsoft.com/office/powerpoint/2010/main" val="1365296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9C1E-364D-D9C3-3327-7D4C3CC2A428}"/>
              </a:ext>
            </a:extLst>
          </p:cNvPr>
          <p:cNvSpPr>
            <a:spLocks noGrp="1"/>
          </p:cNvSpPr>
          <p:nvPr>
            <p:ph type="title"/>
          </p:nvPr>
        </p:nvSpPr>
        <p:spPr/>
        <p:txBody>
          <a:bodyPr/>
          <a:lstStyle/>
          <a:p>
            <a:r>
              <a:rPr lang="en-US"/>
              <a:t>Demo</a:t>
            </a:r>
          </a:p>
        </p:txBody>
      </p:sp>
      <p:sp>
        <p:nvSpPr>
          <p:cNvPr id="3" name="Content Placeholder 2">
            <a:extLst>
              <a:ext uri="{FF2B5EF4-FFF2-40B4-BE49-F238E27FC236}">
                <a16:creationId xmlns:a16="http://schemas.microsoft.com/office/drawing/2014/main" id="{2E48C138-01E5-8ECD-F91C-51D7932A5874}"/>
              </a:ext>
            </a:extLst>
          </p:cNvPr>
          <p:cNvSpPr>
            <a:spLocks noGrp="1"/>
          </p:cNvSpPr>
          <p:nvPr>
            <p:ph idx="1"/>
          </p:nvPr>
        </p:nvSpPr>
        <p:spPr/>
        <p:txBody>
          <a:bodyPr/>
          <a:lstStyle/>
          <a:p>
            <a:r>
              <a:rPr lang="en-US"/>
              <a:t>Let’s dive in</a:t>
            </a:r>
          </a:p>
        </p:txBody>
      </p:sp>
    </p:spTree>
    <p:extLst>
      <p:ext uri="{BB962C8B-B14F-4D97-AF65-F5344CB8AC3E}">
        <p14:creationId xmlns:p14="http://schemas.microsoft.com/office/powerpoint/2010/main" val="3274182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174D7-4B85-4722-9992-053BF88B8271}"/>
              </a:ext>
            </a:extLst>
          </p:cNvPr>
          <p:cNvSpPr>
            <a:spLocks noGrp="1"/>
          </p:cNvSpPr>
          <p:nvPr>
            <p:ph type="title"/>
          </p:nvPr>
        </p:nvSpPr>
        <p:spPr/>
        <p:txBody>
          <a:bodyPr/>
          <a:lstStyle/>
          <a:p>
            <a:r>
              <a:rPr lang="en-US"/>
              <a:t>Add your location</a:t>
            </a:r>
          </a:p>
        </p:txBody>
      </p:sp>
      <p:sp>
        <p:nvSpPr>
          <p:cNvPr id="8" name="Content Placeholder 7">
            <a:extLst>
              <a:ext uri="{FF2B5EF4-FFF2-40B4-BE49-F238E27FC236}">
                <a16:creationId xmlns:a16="http://schemas.microsoft.com/office/drawing/2014/main" id="{A0C2A782-C3C8-4847-9EAE-192291495F98}"/>
              </a:ext>
            </a:extLst>
          </p:cNvPr>
          <p:cNvSpPr>
            <a:spLocks noGrp="1"/>
          </p:cNvSpPr>
          <p:nvPr>
            <p:ph idx="1"/>
          </p:nvPr>
        </p:nvSpPr>
        <p:spPr/>
        <p:txBody>
          <a:bodyPr/>
          <a:lstStyle/>
          <a:p>
            <a:pPr marL="0" indent="0">
              <a:buNone/>
            </a:pPr>
            <a:r>
              <a:rPr lang="en-US" b="1"/>
              <a:t>Add the location of this conversation</a:t>
            </a:r>
          </a:p>
          <a:p>
            <a:r>
              <a:rPr lang="en-US"/>
              <a:t>Use your device’s location OR</a:t>
            </a:r>
          </a:p>
          <a:p>
            <a:r>
              <a:rPr lang="en-US"/>
              <a:t>Use an address or intersection</a:t>
            </a:r>
          </a:p>
        </p:txBody>
      </p:sp>
      <p:pic>
        <p:nvPicPr>
          <p:cNvPr id="3" name="Graphic 2" descr="Lightbulb with solid fill">
            <a:extLst>
              <a:ext uri="{FF2B5EF4-FFF2-40B4-BE49-F238E27FC236}">
                <a16:creationId xmlns:a16="http://schemas.microsoft.com/office/drawing/2014/main" id="{E82B5E5A-EC67-6148-56EA-9124DF7522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74428" y="2797629"/>
            <a:ext cx="914400" cy="914400"/>
          </a:xfrm>
          <a:prstGeom prst="rect">
            <a:avLst/>
          </a:prstGeom>
        </p:spPr>
      </p:pic>
      <p:sp>
        <p:nvSpPr>
          <p:cNvPr id="4" name="TextBox 3">
            <a:extLst>
              <a:ext uri="{FF2B5EF4-FFF2-40B4-BE49-F238E27FC236}">
                <a16:creationId xmlns:a16="http://schemas.microsoft.com/office/drawing/2014/main" id="{A319091C-2E66-3D53-40B3-04262CC83218}"/>
              </a:ext>
            </a:extLst>
          </p:cNvPr>
          <p:cNvSpPr txBox="1"/>
          <p:nvPr/>
        </p:nvSpPr>
        <p:spPr>
          <a:xfrm>
            <a:off x="8730342" y="2873829"/>
            <a:ext cx="2623457" cy="1200329"/>
          </a:xfrm>
          <a:prstGeom prst="rect">
            <a:avLst/>
          </a:prstGeom>
          <a:noFill/>
        </p:spPr>
        <p:txBody>
          <a:bodyPr wrap="square" rtlCol="0">
            <a:spAutoFit/>
          </a:bodyPr>
          <a:lstStyle/>
          <a:p>
            <a:r>
              <a:rPr lang="en-US"/>
              <a:t>For facility-based shelters, an address can be saved by your NCCEH contact so you can skip this step!</a:t>
            </a:r>
          </a:p>
        </p:txBody>
      </p:sp>
    </p:spTree>
    <p:extLst>
      <p:ext uri="{BB962C8B-B14F-4D97-AF65-F5344CB8AC3E}">
        <p14:creationId xmlns:p14="http://schemas.microsoft.com/office/powerpoint/2010/main" val="252946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10BF6-F7F0-46B6-AA87-9BCE673D9119}"/>
              </a:ext>
            </a:extLst>
          </p:cNvPr>
          <p:cNvSpPr>
            <a:spLocks noGrp="1"/>
          </p:cNvSpPr>
          <p:nvPr>
            <p:ph type="title"/>
          </p:nvPr>
        </p:nvSpPr>
        <p:spPr/>
        <p:txBody>
          <a:bodyPr>
            <a:normAutofit/>
          </a:bodyPr>
          <a:lstStyle/>
          <a:p>
            <a:pPr marL="0" indent="0">
              <a:buNone/>
            </a:pPr>
            <a:r>
              <a:rPr lang="en-US" b="1"/>
              <a:t>“Have you already been interviewed today for the point in Time Count?”</a:t>
            </a:r>
          </a:p>
        </p:txBody>
      </p:sp>
      <p:sp>
        <p:nvSpPr>
          <p:cNvPr id="3" name="Content Placeholder 2">
            <a:extLst>
              <a:ext uri="{FF2B5EF4-FFF2-40B4-BE49-F238E27FC236}">
                <a16:creationId xmlns:a16="http://schemas.microsoft.com/office/drawing/2014/main" id="{24B9F346-6F60-4A02-9450-20C5C2FE9412}"/>
              </a:ext>
            </a:extLst>
          </p:cNvPr>
          <p:cNvSpPr>
            <a:spLocks noGrp="1"/>
          </p:cNvSpPr>
          <p:nvPr>
            <p:ph idx="1"/>
          </p:nvPr>
        </p:nvSpPr>
        <p:spPr/>
        <p:txBody>
          <a:bodyPr/>
          <a:lstStyle/>
          <a:p>
            <a:pPr marL="0" indent="0">
              <a:buNone/>
            </a:pPr>
            <a:r>
              <a:rPr lang="en-US" b="1"/>
              <a:t>This question has been removed!</a:t>
            </a:r>
          </a:p>
          <a:p>
            <a:r>
              <a:rPr lang="en-US"/>
              <a:t>In past years, there has been a survey question for clients to see if they have answered the PIT this year </a:t>
            </a:r>
          </a:p>
          <a:p>
            <a:r>
              <a:rPr lang="en-US"/>
              <a:t>It was sometimes hard to know if the right answer was Yes or No</a:t>
            </a:r>
          </a:p>
          <a:p>
            <a:r>
              <a:rPr lang="en-US"/>
              <a:t>So, it’s been removed!</a:t>
            </a:r>
          </a:p>
        </p:txBody>
      </p:sp>
    </p:spTree>
    <p:extLst>
      <p:ext uri="{BB962C8B-B14F-4D97-AF65-F5344CB8AC3E}">
        <p14:creationId xmlns:p14="http://schemas.microsoft.com/office/powerpoint/2010/main" val="2608321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0C15F-211B-4828-968F-CBC7B7AB166A}"/>
              </a:ext>
            </a:extLst>
          </p:cNvPr>
          <p:cNvSpPr>
            <a:spLocks noGrp="1"/>
          </p:cNvSpPr>
          <p:nvPr>
            <p:ph type="ctrTitle"/>
          </p:nvPr>
        </p:nvSpPr>
        <p:spPr>
          <a:xfrm>
            <a:off x="334295" y="1574522"/>
            <a:ext cx="10294375" cy="2387600"/>
          </a:xfrm>
        </p:spPr>
        <p:txBody>
          <a:bodyPr/>
          <a:lstStyle/>
          <a:p>
            <a:r>
              <a:rPr lang="en-US"/>
              <a:t>2024 Point-In-Time Training</a:t>
            </a:r>
            <a:br>
              <a:rPr lang="en-US"/>
            </a:br>
            <a:r>
              <a:rPr lang="en-US" sz="4400"/>
              <a:t>for non-HMIS Agencies</a:t>
            </a:r>
            <a:endParaRPr lang="en-US"/>
          </a:p>
        </p:txBody>
      </p:sp>
      <p:sp>
        <p:nvSpPr>
          <p:cNvPr id="3" name="Subtitle 2">
            <a:extLst>
              <a:ext uri="{FF2B5EF4-FFF2-40B4-BE49-F238E27FC236}">
                <a16:creationId xmlns:a16="http://schemas.microsoft.com/office/drawing/2014/main" id="{70A4B2FF-5AF8-4DF7-88D6-326F75B74AE4}"/>
              </a:ext>
            </a:extLst>
          </p:cNvPr>
          <p:cNvSpPr>
            <a:spLocks noGrp="1"/>
          </p:cNvSpPr>
          <p:nvPr>
            <p:ph type="subTitle" idx="1"/>
          </p:nvPr>
        </p:nvSpPr>
        <p:spPr>
          <a:xfrm>
            <a:off x="294965" y="4089679"/>
            <a:ext cx="10373035" cy="1549958"/>
          </a:xfrm>
        </p:spPr>
        <p:txBody>
          <a:bodyPr/>
          <a:lstStyle/>
          <a:p>
            <a:endParaRPr lang="en-US"/>
          </a:p>
        </p:txBody>
      </p:sp>
    </p:spTree>
    <p:extLst>
      <p:ext uri="{BB962C8B-B14F-4D97-AF65-F5344CB8AC3E}">
        <p14:creationId xmlns:p14="http://schemas.microsoft.com/office/powerpoint/2010/main" val="996646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5EDD1-EA87-4E7A-9367-5D76680FD11E}"/>
              </a:ext>
            </a:extLst>
          </p:cNvPr>
          <p:cNvSpPr>
            <a:spLocks noGrp="1"/>
          </p:cNvSpPr>
          <p:nvPr>
            <p:ph type="title"/>
          </p:nvPr>
        </p:nvSpPr>
        <p:spPr/>
        <p:txBody>
          <a:bodyPr/>
          <a:lstStyle/>
          <a:p>
            <a:r>
              <a:rPr lang="en-US"/>
              <a:t>Sub-population</a:t>
            </a:r>
          </a:p>
        </p:txBody>
      </p:sp>
      <p:sp>
        <p:nvSpPr>
          <p:cNvPr id="3" name="Content Placeholder 2">
            <a:extLst>
              <a:ext uri="{FF2B5EF4-FFF2-40B4-BE49-F238E27FC236}">
                <a16:creationId xmlns:a16="http://schemas.microsoft.com/office/drawing/2014/main" id="{481AE286-8386-41D3-9CC3-0C448D39996D}"/>
              </a:ext>
            </a:extLst>
          </p:cNvPr>
          <p:cNvSpPr>
            <a:spLocks noGrp="1"/>
          </p:cNvSpPr>
          <p:nvPr>
            <p:ph idx="1"/>
          </p:nvPr>
        </p:nvSpPr>
        <p:spPr/>
        <p:txBody>
          <a:bodyPr/>
          <a:lstStyle/>
          <a:p>
            <a:pPr marL="0" indent="0">
              <a:buNone/>
            </a:pPr>
            <a:r>
              <a:rPr lang="en-US"/>
              <a:t>The next few questions relate to Disabling Conditions</a:t>
            </a:r>
          </a:p>
          <a:p>
            <a:pPr lvl="1"/>
            <a:r>
              <a:rPr lang="en-US"/>
              <a:t>Self-reported by clients</a:t>
            </a:r>
          </a:p>
          <a:p>
            <a:pPr lvl="1"/>
            <a:r>
              <a:rPr lang="en-US"/>
              <a:t>No documentation needed</a:t>
            </a:r>
          </a:p>
          <a:p>
            <a:pPr lvl="1"/>
            <a:r>
              <a:rPr lang="en-US"/>
              <a:t>Please ask the follow-up questions </a:t>
            </a:r>
          </a:p>
        </p:txBody>
      </p:sp>
    </p:spTree>
    <p:extLst>
      <p:ext uri="{BB962C8B-B14F-4D97-AF65-F5344CB8AC3E}">
        <p14:creationId xmlns:p14="http://schemas.microsoft.com/office/powerpoint/2010/main" val="1044597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46693A9-DBD9-4D46-8813-7CC1A7912960}"/>
              </a:ext>
            </a:extLst>
          </p:cNvPr>
          <p:cNvSpPr>
            <a:spLocks noGrp="1"/>
          </p:cNvSpPr>
          <p:nvPr>
            <p:ph idx="1"/>
          </p:nvPr>
        </p:nvSpPr>
        <p:spPr>
          <a:xfrm>
            <a:off x="4294414" y="1825625"/>
            <a:ext cx="7059386" cy="4351338"/>
          </a:xfrm>
        </p:spPr>
        <p:txBody>
          <a:bodyPr/>
          <a:lstStyle/>
          <a:p>
            <a:pPr marL="0" indent="0">
              <a:buNone/>
            </a:pPr>
            <a:r>
              <a:rPr lang="en-US" b="1"/>
              <a:t>Optional</a:t>
            </a:r>
          </a:p>
          <a:p>
            <a:r>
              <a:rPr lang="en-US"/>
              <a:t>You can skip these</a:t>
            </a:r>
          </a:p>
        </p:txBody>
      </p:sp>
      <p:pic>
        <p:nvPicPr>
          <p:cNvPr id="6" name="Picture 5">
            <a:extLst>
              <a:ext uri="{FF2B5EF4-FFF2-40B4-BE49-F238E27FC236}">
                <a16:creationId xmlns:a16="http://schemas.microsoft.com/office/drawing/2014/main" id="{A31BF37A-18A4-485F-BBAA-D2E98334E5C5}"/>
              </a:ext>
            </a:extLst>
          </p:cNvPr>
          <p:cNvPicPr>
            <a:picLocks noChangeAspect="1"/>
          </p:cNvPicPr>
          <p:nvPr/>
        </p:nvPicPr>
        <p:blipFill rotWithShape="1">
          <a:blip r:embed="rId2">
            <a:extLst>
              <a:ext uri="{28A0092B-C50C-407E-A947-70E740481C1C}">
                <a14:useLocalDpi xmlns:a14="http://schemas.microsoft.com/office/drawing/2010/main" val="0"/>
              </a:ext>
            </a:extLst>
          </a:blip>
          <a:srcRect t="14714" b="1287"/>
          <a:stretch/>
        </p:blipFill>
        <p:spPr>
          <a:xfrm>
            <a:off x="437607" y="549928"/>
            <a:ext cx="3855697" cy="5760720"/>
          </a:xfrm>
          <a:prstGeom prst="rect">
            <a:avLst/>
          </a:prstGeom>
        </p:spPr>
      </p:pic>
    </p:spTree>
    <p:extLst>
      <p:ext uri="{BB962C8B-B14F-4D97-AF65-F5344CB8AC3E}">
        <p14:creationId xmlns:p14="http://schemas.microsoft.com/office/powerpoint/2010/main" val="3544608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12F22-3E9B-4916-981E-C212364FD7EF}"/>
              </a:ext>
            </a:extLst>
          </p:cNvPr>
          <p:cNvSpPr>
            <a:spLocks noGrp="1"/>
          </p:cNvSpPr>
          <p:nvPr>
            <p:ph type="title"/>
          </p:nvPr>
        </p:nvSpPr>
        <p:spPr/>
        <p:txBody>
          <a:bodyPr/>
          <a:lstStyle/>
          <a:p>
            <a:r>
              <a:rPr lang="en-US"/>
              <a:t>Submitting the survey</a:t>
            </a:r>
          </a:p>
        </p:txBody>
      </p:sp>
      <p:sp>
        <p:nvSpPr>
          <p:cNvPr id="3" name="Content Placeholder 2">
            <a:extLst>
              <a:ext uri="{FF2B5EF4-FFF2-40B4-BE49-F238E27FC236}">
                <a16:creationId xmlns:a16="http://schemas.microsoft.com/office/drawing/2014/main" id="{C7EE968B-2A33-4C95-A686-3681B609D44B}"/>
              </a:ext>
            </a:extLst>
          </p:cNvPr>
          <p:cNvSpPr>
            <a:spLocks noGrp="1"/>
          </p:cNvSpPr>
          <p:nvPr>
            <p:ph idx="1"/>
          </p:nvPr>
        </p:nvSpPr>
        <p:spPr/>
        <p:txBody>
          <a:bodyPr/>
          <a:lstStyle/>
          <a:p>
            <a:r>
              <a:rPr lang="en-US"/>
              <a:t>Submissions are per person</a:t>
            </a:r>
          </a:p>
          <a:p>
            <a:r>
              <a:rPr lang="en-US"/>
              <a:t>If you are out of cell-service or don’t have data, use Save Draft</a:t>
            </a:r>
          </a:p>
          <a:p>
            <a:pPr lvl="1"/>
            <a:r>
              <a:rPr lang="en-US"/>
              <a:t>Review drafts from the home page</a:t>
            </a:r>
          </a:p>
          <a:p>
            <a:pPr lvl="1"/>
            <a:r>
              <a:rPr lang="en-US"/>
              <a:t>Open the draft and submit it individually</a:t>
            </a:r>
          </a:p>
          <a:p>
            <a:pPr lvl="1"/>
            <a:r>
              <a:rPr lang="en-US"/>
              <a:t>Make sure you remember to submit all your drafts by February 7</a:t>
            </a:r>
            <a:r>
              <a:rPr lang="en-US" baseline="30000"/>
              <a:t>th</a:t>
            </a:r>
            <a:endParaRPr lang="en-US"/>
          </a:p>
          <a:p>
            <a:r>
              <a:rPr lang="en-US"/>
              <a:t>Notes are only read by NCCEH staff and cannot connect people to services</a:t>
            </a:r>
          </a:p>
        </p:txBody>
      </p:sp>
    </p:spTree>
    <p:extLst>
      <p:ext uri="{BB962C8B-B14F-4D97-AF65-F5344CB8AC3E}">
        <p14:creationId xmlns:p14="http://schemas.microsoft.com/office/powerpoint/2010/main" val="3978963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BE898-2094-4798-8773-8709309A0C34}"/>
              </a:ext>
            </a:extLst>
          </p:cNvPr>
          <p:cNvSpPr>
            <a:spLocks noGrp="1"/>
          </p:cNvSpPr>
          <p:nvPr>
            <p:ph type="title"/>
          </p:nvPr>
        </p:nvSpPr>
        <p:spPr/>
        <p:txBody>
          <a:bodyPr/>
          <a:lstStyle/>
          <a:p>
            <a:r>
              <a:rPr lang="en-US"/>
              <a:t>Now let’s see the screen for a household</a:t>
            </a:r>
          </a:p>
        </p:txBody>
      </p:sp>
      <p:sp>
        <p:nvSpPr>
          <p:cNvPr id="3" name="Content Placeholder 2">
            <a:extLst>
              <a:ext uri="{FF2B5EF4-FFF2-40B4-BE49-F238E27FC236}">
                <a16:creationId xmlns:a16="http://schemas.microsoft.com/office/drawing/2014/main" id="{5397290E-07F4-4CA6-BF7A-0390BCB8C3F0}"/>
              </a:ext>
            </a:extLst>
          </p:cNvPr>
          <p:cNvSpPr>
            <a:spLocks noGrp="1"/>
          </p:cNvSpPr>
          <p:nvPr>
            <p:ph idx="1"/>
          </p:nvPr>
        </p:nvSpPr>
        <p:spPr/>
        <p:txBody>
          <a:bodyPr/>
          <a:lstStyle/>
          <a:p>
            <a:pPr marL="0" indent="0">
              <a:buNone/>
            </a:pPr>
            <a:r>
              <a:rPr lang="en-US" b="1"/>
              <a:t>Start with the correct Survey Activity</a:t>
            </a:r>
          </a:p>
          <a:p>
            <a:r>
              <a:rPr lang="en-US"/>
              <a:t>Select Sheltered</a:t>
            </a:r>
          </a:p>
          <a:p>
            <a:r>
              <a:rPr lang="en-US"/>
              <a:t>Select Household and the number of total clients in the family (however they present!)</a:t>
            </a:r>
          </a:p>
          <a:p>
            <a:r>
              <a:rPr lang="en-US"/>
              <a:t>Individual surveys cannot be reconnected later</a:t>
            </a:r>
            <a:br>
              <a:rPr lang="en-US"/>
            </a:br>
            <a:endParaRPr lang="en-US"/>
          </a:p>
          <a:p>
            <a:pPr marL="0" indent="0">
              <a:buNone/>
            </a:pPr>
            <a:endParaRPr lang="en-US" b="1"/>
          </a:p>
        </p:txBody>
      </p:sp>
    </p:spTree>
    <p:extLst>
      <p:ext uri="{BB962C8B-B14F-4D97-AF65-F5344CB8AC3E}">
        <p14:creationId xmlns:p14="http://schemas.microsoft.com/office/powerpoint/2010/main" val="3059408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CA242-E44B-40AF-AB67-279168268F09}"/>
              </a:ext>
            </a:extLst>
          </p:cNvPr>
          <p:cNvSpPr>
            <a:spLocks noGrp="1"/>
          </p:cNvSpPr>
          <p:nvPr>
            <p:ph type="title"/>
          </p:nvPr>
        </p:nvSpPr>
        <p:spPr/>
        <p:txBody>
          <a:bodyPr/>
          <a:lstStyle/>
          <a:p>
            <a:r>
              <a:rPr lang="en-US"/>
              <a:t>Best Practices</a:t>
            </a:r>
          </a:p>
        </p:txBody>
      </p:sp>
      <p:sp>
        <p:nvSpPr>
          <p:cNvPr id="3" name="Content Placeholder 2">
            <a:extLst>
              <a:ext uri="{FF2B5EF4-FFF2-40B4-BE49-F238E27FC236}">
                <a16:creationId xmlns:a16="http://schemas.microsoft.com/office/drawing/2014/main" id="{00B66E86-644E-476E-A331-CF011DDE6B9E}"/>
              </a:ext>
            </a:extLst>
          </p:cNvPr>
          <p:cNvSpPr>
            <a:spLocks noGrp="1"/>
          </p:cNvSpPr>
          <p:nvPr>
            <p:ph idx="1"/>
          </p:nvPr>
        </p:nvSpPr>
        <p:spPr/>
        <p:txBody>
          <a:bodyPr>
            <a:normAutofit lnSpcReduction="10000"/>
          </a:bodyPr>
          <a:lstStyle/>
          <a:p>
            <a:pPr marL="0" indent="0">
              <a:buNone/>
            </a:pPr>
            <a:r>
              <a:rPr lang="en-US" b="1"/>
              <a:t>Conduct client interviews with App questions</a:t>
            </a:r>
          </a:p>
          <a:p>
            <a:pPr lvl="1"/>
            <a:r>
              <a:rPr lang="en-US"/>
              <a:t>Promotes consistency across the whole region and country</a:t>
            </a:r>
          </a:p>
          <a:p>
            <a:pPr lvl="1"/>
            <a:r>
              <a:rPr lang="en-US"/>
              <a:t>App includes different questions than intake </a:t>
            </a:r>
          </a:p>
          <a:p>
            <a:pPr lvl="1"/>
            <a:r>
              <a:rPr lang="en-US"/>
              <a:t>Information may have changed since your intake</a:t>
            </a:r>
          </a:p>
          <a:p>
            <a:pPr lvl="1"/>
            <a:endParaRPr lang="en-US"/>
          </a:p>
          <a:p>
            <a:pPr marL="0" indent="0">
              <a:buNone/>
            </a:pPr>
            <a:r>
              <a:rPr lang="en-US" b="1"/>
              <a:t>Conduct night of or morning after PIT night</a:t>
            </a:r>
          </a:p>
          <a:p>
            <a:pPr lvl="1"/>
            <a:r>
              <a:rPr lang="en-US"/>
              <a:t>Easier to know who to count</a:t>
            </a:r>
          </a:p>
          <a:p>
            <a:pPr lvl="1"/>
            <a:r>
              <a:rPr lang="en-US"/>
              <a:t>Avoids double counting</a:t>
            </a:r>
          </a:p>
          <a:p>
            <a:pPr lvl="1"/>
            <a:r>
              <a:rPr lang="en-US"/>
              <a:t>Plan a designated time – perhaps integrate into existing scheduling </a:t>
            </a:r>
          </a:p>
          <a:p>
            <a:pPr lvl="1"/>
            <a:r>
              <a:rPr lang="en-US"/>
              <a:t>Survey individuals in private spaces whenever possible</a:t>
            </a:r>
          </a:p>
          <a:p>
            <a:pPr lvl="1"/>
            <a:r>
              <a:rPr lang="en-US"/>
              <a:t>Answering the PIT survey is not required to receive services</a:t>
            </a:r>
          </a:p>
          <a:p>
            <a:pPr lvl="1"/>
            <a:endParaRPr lang="en-US"/>
          </a:p>
        </p:txBody>
      </p:sp>
    </p:spTree>
    <p:extLst>
      <p:ext uri="{BB962C8B-B14F-4D97-AF65-F5344CB8AC3E}">
        <p14:creationId xmlns:p14="http://schemas.microsoft.com/office/powerpoint/2010/main" val="3179865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8BFE4-3D83-4FEC-9581-0F0D09BECFF9}"/>
              </a:ext>
            </a:extLst>
          </p:cNvPr>
          <p:cNvSpPr>
            <a:spLocks noGrp="1"/>
          </p:cNvSpPr>
          <p:nvPr>
            <p:ph type="title"/>
          </p:nvPr>
        </p:nvSpPr>
        <p:spPr/>
        <p:txBody>
          <a:bodyPr/>
          <a:lstStyle/>
          <a:p>
            <a:r>
              <a:rPr lang="en-US"/>
              <a:t>Tips for Good Etiquette During PIT: </a:t>
            </a:r>
          </a:p>
        </p:txBody>
      </p:sp>
      <p:sp>
        <p:nvSpPr>
          <p:cNvPr id="3" name="Content Placeholder 2">
            <a:extLst>
              <a:ext uri="{FF2B5EF4-FFF2-40B4-BE49-F238E27FC236}">
                <a16:creationId xmlns:a16="http://schemas.microsoft.com/office/drawing/2014/main" id="{929F3CE8-3358-4B81-9939-5225B47F89D3}"/>
              </a:ext>
            </a:extLst>
          </p:cNvPr>
          <p:cNvSpPr>
            <a:spLocks noGrp="1"/>
          </p:cNvSpPr>
          <p:nvPr>
            <p:ph idx="1"/>
          </p:nvPr>
        </p:nvSpPr>
        <p:spPr>
          <a:xfrm>
            <a:off x="688257" y="1481959"/>
            <a:ext cx="10789039" cy="5010914"/>
          </a:xfrm>
        </p:spPr>
        <p:txBody>
          <a:bodyPr>
            <a:normAutofit/>
          </a:bodyPr>
          <a:lstStyle/>
          <a:p>
            <a:pPr marL="0" indent="0">
              <a:buNone/>
            </a:pPr>
            <a:r>
              <a:rPr lang="en-US" b="1"/>
              <a:t>General tips:</a:t>
            </a:r>
          </a:p>
          <a:p>
            <a:pPr lvl="1"/>
            <a:r>
              <a:rPr lang="en-US"/>
              <a:t>Explain the purpose of the annual one-night homeless census of people experiencing homelessness.</a:t>
            </a:r>
          </a:p>
          <a:p>
            <a:pPr lvl="1"/>
            <a:r>
              <a:rPr lang="en-US"/>
              <a:t>Use open-ended questions when asking demographic questions: </a:t>
            </a:r>
          </a:p>
          <a:p>
            <a:pPr lvl="2"/>
            <a:r>
              <a:rPr lang="en-US"/>
              <a:t>“What is your gender?” or </a:t>
            </a:r>
          </a:p>
          <a:p>
            <a:pPr lvl="2"/>
            <a:r>
              <a:rPr lang="en-US"/>
              <a:t>“What is your race?” or even add, </a:t>
            </a:r>
          </a:p>
          <a:p>
            <a:pPr lvl="2"/>
            <a:r>
              <a:rPr lang="en-US"/>
              <a:t>“of these options…"</a:t>
            </a:r>
          </a:p>
          <a:p>
            <a:pPr lvl="1"/>
            <a:r>
              <a:rPr lang="en-US"/>
              <a:t>It’s ok to refuse questions! It’s up to us to ask them.</a:t>
            </a:r>
          </a:p>
          <a:p>
            <a:pPr lvl="1"/>
            <a:r>
              <a:rPr lang="en-US"/>
              <a:t>Remember you are asking for someone’s time. Thank folks for their help. </a:t>
            </a:r>
          </a:p>
          <a:p>
            <a:pPr lvl="2">
              <a:buFont typeface="Courier New" panose="02070309020205020404" pitchFamily="49" charset="0"/>
              <a:buChar char="o"/>
            </a:pPr>
            <a:r>
              <a:rPr lang="en-US"/>
              <a:t>Offering socks, hygiene products, or gift cards may help incentivize participation.</a:t>
            </a:r>
            <a:r>
              <a:rPr lang="en-US" b="1"/>
              <a:t> </a:t>
            </a:r>
          </a:p>
          <a:p>
            <a:pPr lvl="1"/>
            <a:endParaRPr lang="en-US"/>
          </a:p>
        </p:txBody>
      </p:sp>
    </p:spTree>
    <p:extLst>
      <p:ext uri="{BB962C8B-B14F-4D97-AF65-F5344CB8AC3E}">
        <p14:creationId xmlns:p14="http://schemas.microsoft.com/office/powerpoint/2010/main" val="3241248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BE898-2094-4798-8773-8709309A0C34}"/>
              </a:ext>
            </a:extLst>
          </p:cNvPr>
          <p:cNvSpPr>
            <a:spLocks noGrp="1"/>
          </p:cNvSpPr>
          <p:nvPr>
            <p:ph type="title"/>
          </p:nvPr>
        </p:nvSpPr>
        <p:spPr/>
        <p:txBody>
          <a:bodyPr/>
          <a:lstStyle/>
          <a:p>
            <a:r>
              <a:rPr lang="en-US"/>
              <a:t>Frequently Asked Questions</a:t>
            </a:r>
          </a:p>
        </p:txBody>
      </p:sp>
      <p:sp>
        <p:nvSpPr>
          <p:cNvPr id="3" name="Content Placeholder 2">
            <a:extLst>
              <a:ext uri="{FF2B5EF4-FFF2-40B4-BE49-F238E27FC236}">
                <a16:creationId xmlns:a16="http://schemas.microsoft.com/office/drawing/2014/main" id="{5397290E-07F4-4CA6-BF7A-0390BCB8C3F0}"/>
              </a:ext>
            </a:extLst>
          </p:cNvPr>
          <p:cNvSpPr>
            <a:spLocks noGrp="1"/>
          </p:cNvSpPr>
          <p:nvPr>
            <p:ph idx="1"/>
          </p:nvPr>
        </p:nvSpPr>
        <p:spPr/>
        <p:txBody>
          <a:bodyPr>
            <a:normAutofit lnSpcReduction="10000"/>
          </a:bodyPr>
          <a:lstStyle/>
          <a:p>
            <a:pPr marL="0" indent="0">
              <a:buNone/>
            </a:pPr>
            <a:r>
              <a:rPr lang="en-US" b="1"/>
              <a:t>Learn from the experts!</a:t>
            </a:r>
          </a:p>
          <a:p>
            <a:r>
              <a:rPr lang="en-US"/>
              <a:t>Confirm if the survey is for an Individual or Multiple Member Household before beginning</a:t>
            </a:r>
          </a:p>
          <a:p>
            <a:r>
              <a:rPr lang="en-US"/>
              <a:t>Demographics (race, gender) are check all-that-apply questions</a:t>
            </a:r>
          </a:p>
          <a:p>
            <a:r>
              <a:rPr lang="en-US"/>
              <a:t>Confirm your project’s address with your BoS Contact ahead of time to avoid typing in the address</a:t>
            </a:r>
          </a:p>
          <a:p>
            <a:r>
              <a:rPr lang="en-US"/>
              <a:t>Ask the disability questions – this helps identify folks experiencing chronic homelessness</a:t>
            </a:r>
          </a:p>
          <a:p>
            <a:r>
              <a:rPr lang="en-US"/>
              <a:t>In past years, there’s been a pre-screen question “Has someone asked you about the point in time”. That has been removed! </a:t>
            </a:r>
          </a:p>
        </p:txBody>
      </p:sp>
    </p:spTree>
    <p:extLst>
      <p:ext uri="{BB962C8B-B14F-4D97-AF65-F5344CB8AC3E}">
        <p14:creationId xmlns:p14="http://schemas.microsoft.com/office/powerpoint/2010/main" val="167277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4">
            <a:extLst>
              <a:ext uri="{FF2B5EF4-FFF2-40B4-BE49-F238E27FC236}">
                <a16:creationId xmlns:a16="http://schemas.microsoft.com/office/drawing/2014/main" id="{B364B93B-A847-444F-B6A9-07D4E669870C}"/>
              </a:ext>
            </a:extLst>
          </p:cNvPr>
          <p:cNvGraphicFramePr/>
          <p:nvPr>
            <p:extLst>
              <p:ext uri="{D42A27DB-BD31-4B8C-83A1-F6EECF244321}">
                <p14:modId xmlns:p14="http://schemas.microsoft.com/office/powerpoint/2010/main" val="2293005545"/>
              </p:ext>
            </p:extLst>
          </p:nvPr>
        </p:nvGraphicFramePr>
        <p:xfrm>
          <a:off x="688258" y="1398648"/>
          <a:ext cx="10665542"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4E26EC28-591F-4FCC-95D7-7B3AF6940E3D}"/>
              </a:ext>
            </a:extLst>
          </p:cNvPr>
          <p:cNvSpPr>
            <a:spLocks noGrp="1"/>
          </p:cNvSpPr>
          <p:nvPr>
            <p:ph type="title"/>
          </p:nvPr>
        </p:nvSpPr>
        <p:spPr/>
        <p:txBody>
          <a:bodyPr/>
          <a:lstStyle/>
          <a:p>
            <a:r>
              <a:rPr lang="en-US"/>
              <a:t>Next Steps to a non-HMIS Sheltered PIT/HIC</a:t>
            </a:r>
          </a:p>
        </p:txBody>
      </p:sp>
      <p:sp>
        <p:nvSpPr>
          <p:cNvPr id="4" name="Content Placeholder 3">
            <a:extLst>
              <a:ext uri="{FF2B5EF4-FFF2-40B4-BE49-F238E27FC236}">
                <a16:creationId xmlns:a16="http://schemas.microsoft.com/office/drawing/2014/main" id="{9494EDAB-6650-43BE-BD81-31A3C9F3B8F8}"/>
              </a:ext>
            </a:extLst>
          </p:cNvPr>
          <p:cNvSpPr>
            <a:spLocks noGrp="1"/>
          </p:cNvSpPr>
          <p:nvPr>
            <p:ph sz="quarter" idx="1"/>
          </p:nvPr>
        </p:nvSpPr>
        <p:spPr>
          <a:xfrm>
            <a:off x="688258" y="5149515"/>
            <a:ext cx="10665542" cy="1027447"/>
          </a:xfrm>
        </p:spPr>
        <p:txBody>
          <a:bodyPr vert="horz" lIns="91440" tIns="45720" rIns="91440" bIns="45720" anchor="t">
            <a:normAutofit/>
          </a:bodyPr>
          <a:lstStyle/>
          <a:p>
            <a:pPr marL="0" indent="-137150">
              <a:buNone/>
            </a:pPr>
            <a:r>
              <a:rPr lang="en-US">
                <a:latin typeface="Roboto"/>
              </a:rPr>
              <a:t>Key to success: Schedule your follow-up ahead of PIT!</a:t>
            </a:r>
          </a:p>
        </p:txBody>
      </p:sp>
    </p:spTree>
    <p:extLst>
      <p:ext uri="{BB962C8B-B14F-4D97-AF65-F5344CB8AC3E}">
        <p14:creationId xmlns:p14="http://schemas.microsoft.com/office/powerpoint/2010/main" val="399863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E236-DEF8-3446-3679-9DB82442611F}"/>
              </a:ext>
            </a:extLst>
          </p:cNvPr>
          <p:cNvSpPr>
            <a:spLocks noGrp="1"/>
          </p:cNvSpPr>
          <p:nvPr>
            <p:ph type="title"/>
          </p:nvPr>
        </p:nvSpPr>
        <p:spPr>
          <a:xfrm>
            <a:off x="759696" y="-3967"/>
            <a:ext cx="10665542" cy="1325563"/>
          </a:xfrm>
        </p:spPr>
        <p:txBody>
          <a:bodyPr/>
          <a:lstStyle/>
          <a:p>
            <a:r>
              <a:rPr lang="en-US">
                <a:cs typeface="Calibri Light"/>
              </a:rPr>
              <a:t>Upcoming events to help you prepare!</a:t>
            </a:r>
            <a:endParaRPr lang="en-US"/>
          </a:p>
        </p:txBody>
      </p:sp>
      <p:pic>
        <p:nvPicPr>
          <p:cNvPr id="4" name="Graphic 4" descr="Bookmark outline">
            <a:extLst>
              <a:ext uri="{FF2B5EF4-FFF2-40B4-BE49-F238E27FC236}">
                <a16:creationId xmlns:a16="http://schemas.microsoft.com/office/drawing/2014/main" id="{032ED2FB-1158-055C-691F-464E39FB4F72}"/>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802559" y="1308894"/>
            <a:ext cx="688182" cy="688182"/>
          </a:xfrm>
        </p:spPr>
      </p:pic>
      <p:graphicFrame>
        <p:nvGraphicFramePr>
          <p:cNvPr id="9" name="Table 9">
            <a:extLst>
              <a:ext uri="{FF2B5EF4-FFF2-40B4-BE49-F238E27FC236}">
                <a16:creationId xmlns:a16="http://schemas.microsoft.com/office/drawing/2014/main" id="{1EE0AC2F-4C86-E1B9-B5A2-10D718D7430B}"/>
              </a:ext>
            </a:extLst>
          </p:cNvPr>
          <p:cNvGraphicFramePr>
            <a:graphicFrameLocks noGrp="1"/>
          </p:cNvGraphicFramePr>
          <p:nvPr>
            <p:extLst>
              <p:ext uri="{D42A27DB-BD31-4B8C-83A1-F6EECF244321}">
                <p14:modId xmlns:p14="http://schemas.microsoft.com/office/powerpoint/2010/main" val="3995231822"/>
              </p:ext>
            </p:extLst>
          </p:nvPr>
        </p:nvGraphicFramePr>
        <p:xfrm>
          <a:off x="4593103" y="1321596"/>
          <a:ext cx="6377912" cy="1310640"/>
        </p:xfrm>
        <a:graphic>
          <a:graphicData uri="http://schemas.openxmlformats.org/drawingml/2006/table">
            <a:tbl>
              <a:tblPr firstRow="1" bandRow="1">
                <a:tableStyleId>{5C22544A-7EE6-4342-B048-85BDC9FD1C3A}</a:tableStyleId>
              </a:tblPr>
              <a:tblGrid>
                <a:gridCol w="3288355">
                  <a:extLst>
                    <a:ext uri="{9D8B030D-6E8A-4147-A177-3AD203B41FA5}">
                      <a16:colId xmlns:a16="http://schemas.microsoft.com/office/drawing/2014/main" val="2906189376"/>
                    </a:ext>
                  </a:extLst>
                </a:gridCol>
                <a:gridCol w="3089557">
                  <a:extLst>
                    <a:ext uri="{9D8B030D-6E8A-4147-A177-3AD203B41FA5}">
                      <a16:colId xmlns:a16="http://schemas.microsoft.com/office/drawing/2014/main" val="3538324056"/>
                    </a:ext>
                  </a:extLst>
                </a:gridCol>
              </a:tblGrid>
              <a:tr h="908019">
                <a:tc>
                  <a:txBody>
                    <a:bodyPr/>
                    <a:lstStyle/>
                    <a:p>
                      <a:pPr marL="0" marR="0" lvl="0" indent="0" algn="ctr">
                        <a:lnSpc>
                          <a:spcPct val="100000"/>
                        </a:lnSpc>
                        <a:spcBef>
                          <a:spcPts val="0"/>
                        </a:spcBef>
                        <a:spcAft>
                          <a:spcPts val="0"/>
                        </a:spcAft>
                        <a:buNone/>
                      </a:pPr>
                      <a:r>
                        <a:rPr lang="en-US" sz="2000" b="1" i="0" u="none" strike="noStrike" noProof="0">
                          <a:solidFill>
                            <a:schemeClr val="tx1"/>
                          </a:solidFill>
                          <a:latin typeface="Calibri"/>
                        </a:rPr>
                        <a:t>10am – 11 AM </a:t>
                      </a:r>
                      <a:endParaRPr lang="en-US" sz="2000" b="1" i="0" u="none" strike="noStrike" noProof="0">
                        <a:latin typeface="Calibri"/>
                      </a:endParaRPr>
                    </a:p>
                    <a:p>
                      <a:pPr lvl="0" algn="ctr">
                        <a:lnSpc>
                          <a:spcPct val="100000"/>
                        </a:lnSpc>
                        <a:spcBef>
                          <a:spcPts val="0"/>
                        </a:spcBef>
                        <a:spcAft>
                          <a:spcPts val="0"/>
                        </a:spcAft>
                        <a:buNone/>
                      </a:pPr>
                      <a:r>
                        <a:rPr lang="en-US" sz="2000" b="0" i="0" u="none" strike="noStrike" noProof="0">
                          <a:solidFill>
                            <a:schemeClr val="tx1"/>
                          </a:solidFill>
                          <a:latin typeface="Calibri"/>
                          <a:hlinkClick r:id="rId6"/>
                        </a:rPr>
                        <a:t>https://us06web.zoom.us/j/83559758612</a:t>
                      </a:r>
                      <a:r>
                        <a:rPr lang="en-US" sz="2000" b="0" i="0" u="none" strike="noStrike" noProof="0">
                          <a:solidFill>
                            <a:schemeClr val="tx1"/>
                          </a:solidFill>
                          <a:latin typeface="Calibri"/>
                        </a:rPr>
                        <a:t> </a:t>
                      </a:r>
                      <a:endParaRPr lang="en-US" sz="2000" b="1" i="0" u="none" strike="noStrike" noProof="0">
                        <a:latin typeface="Calibri"/>
                      </a:endParaRPr>
                    </a:p>
                    <a:p>
                      <a:pPr lvl="0" algn="ctr">
                        <a:buNone/>
                      </a:pPr>
                      <a:r>
                        <a:rPr lang="en-US" sz="2000" b="0" i="0" u="none" strike="noStrike" noProof="0">
                          <a:solidFill>
                            <a:schemeClr val="tx1"/>
                          </a:solidFill>
                          <a:latin typeface="Calibri"/>
                        </a:rPr>
                        <a:t>Meeting ID: 835 5975 8612</a:t>
                      </a:r>
                      <a:endParaRPr lang="en-US" sz="20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a:solidFill>
                        <a:schemeClr val="tx1"/>
                      </a:solidFill>
                    </a:lnT>
                    <a:lnB w="28575">
                      <a:solidFill>
                        <a:schemeClr val="tx1"/>
                      </a:solidFill>
                    </a:lnB>
                    <a:solidFill>
                      <a:schemeClr val="accent5">
                        <a:lumMod val="20000"/>
                        <a:lumOff val="80000"/>
                      </a:schemeClr>
                    </a:solidFill>
                  </a:tcPr>
                </a:tc>
                <a:tc>
                  <a:txBody>
                    <a:bodyPr/>
                    <a:lstStyle/>
                    <a:p>
                      <a:pPr lvl="0" algn="ctr">
                        <a:lnSpc>
                          <a:spcPct val="100000"/>
                        </a:lnSpc>
                        <a:spcBef>
                          <a:spcPts val="0"/>
                        </a:spcBef>
                        <a:spcAft>
                          <a:spcPts val="0"/>
                        </a:spcAft>
                        <a:buNone/>
                      </a:pPr>
                      <a:r>
                        <a:rPr lang="en-US" sz="2000" b="1" i="0" u="none" strike="noStrike" noProof="0">
                          <a:solidFill>
                            <a:schemeClr val="tx1"/>
                          </a:solidFill>
                          <a:latin typeface="Calibri"/>
                        </a:rPr>
                        <a:t>2 – 3 PM</a:t>
                      </a:r>
                      <a:r>
                        <a:rPr lang="en-US" sz="2000" b="0" i="0" u="none" strike="noStrike" noProof="0">
                          <a:solidFill>
                            <a:schemeClr val="tx1"/>
                          </a:solidFill>
                          <a:latin typeface="Calibri"/>
                        </a:rPr>
                        <a:t> </a:t>
                      </a:r>
                      <a:endParaRPr lang="en-US" sz="2000" b="0" i="0" u="none" strike="noStrike" noProof="0">
                        <a:solidFill>
                          <a:schemeClr val="tx1"/>
                        </a:solidFill>
                      </a:endParaRPr>
                    </a:p>
                    <a:p>
                      <a:pPr lvl="0" algn="ctr">
                        <a:lnSpc>
                          <a:spcPct val="100000"/>
                        </a:lnSpc>
                        <a:spcBef>
                          <a:spcPts val="0"/>
                        </a:spcBef>
                        <a:spcAft>
                          <a:spcPts val="0"/>
                        </a:spcAft>
                        <a:buNone/>
                      </a:pPr>
                      <a:r>
                        <a:rPr lang="en-US" sz="2000" b="0" i="0" u="none" strike="noStrike" noProof="0">
                          <a:solidFill>
                            <a:schemeClr val="tx1"/>
                          </a:solidFill>
                          <a:latin typeface="Calibri"/>
                          <a:hlinkClick r:id="rId7">
                            <a:extLst>
                              <a:ext uri="{A12FA001-AC4F-418D-AE19-62706E023703}">
                                <ahyp:hlinkClr xmlns:ahyp="http://schemas.microsoft.com/office/drawing/2018/hyperlinkcolor" val="tx"/>
                              </a:ext>
                            </a:extLst>
                          </a:hlinkClick>
                        </a:rPr>
                        <a:t>https://us06web.zoom.us/j/82577634395</a:t>
                      </a:r>
                      <a:r>
                        <a:rPr lang="en-US" sz="2000" b="0" i="0" u="none" strike="noStrike" noProof="0">
                          <a:solidFill>
                            <a:schemeClr val="tx1"/>
                          </a:solidFill>
                          <a:latin typeface="Calibri"/>
                        </a:rPr>
                        <a:t> </a:t>
                      </a:r>
                      <a:endParaRPr lang="en-US" sz="2000" b="0" i="0" u="none" strike="noStrike" noProof="0">
                        <a:solidFill>
                          <a:schemeClr val="tx1"/>
                        </a:solidFill>
                      </a:endParaRPr>
                    </a:p>
                    <a:p>
                      <a:pPr marL="0" marR="0" lvl="0" indent="0" algn="ctr">
                        <a:buNone/>
                      </a:pPr>
                      <a:r>
                        <a:rPr lang="en-US" sz="2000" b="0" i="0" u="none" strike="noStrike" noProof="0">
                          <a:solidFill>
                            <a:schemeClr val="tx1"/>
                          </a:solidFill>
                          <a:latin typeface="Calibri"/>
                        </a:rPr>
                        <a:t>Meeting ID: 825 7763 4395</a:t>
                      </a:r>
                      <a:endParaRPr lang="en-US">
                        <a:solidFill>
                          <a:schemeClr val="tx1"/>
                        </a:solidFill>
                      </a:endParaRPr>
                    </a:p>
                  </a:txBody>
                  <a:tcPr>
                    <a:lnL w="28575">
                      <a:solidFill>
                        <a:schemeClr val="tx1"/>
                      </a:solidFill>
                    </a:lnL>
                    <a:lnR w="28575">
                      <a:solidFill>
                        <a:schemeClr val="tx1"/>
                      </a:solidFill>
                    </a:lnR>
                    <a:lnT w="28575">
                      <a:solidFill>
                        <a:schemeClr val="tx1"/>
                      </a:solidFill>
                    </a:lnT>
                    <a:lnB w="28575">
                      <a:solidFill>
                        <a:schemeClr val="tx1"/>
                      </a:solidFill>
                    </a:lnB>
                    <a:solidFill>
                      <a:schemeClr val="accent5">
                        <a:lumMod val="20000"/>
                        <a:lumOff val="80000"/>
                      </a:schemeClr>
                    </a:solidFill>
                  </a:tcPr>
                </a:tc>
                <a:extLst>
                  <a:ext uri="{0D108BD9-81ED-4DB2-BD59-A6C34878D82A}">
                    <a16:rowId xmlns:a16="http://schemas.microsoft.com/office/drawing/2014/main" val="3255767655"/>
                  </a:ext>
                </a:extLst>
              </a:tr>
            </a:tbl>
          </a:graphicData>
        </a:graphic>
      </p:graphicFrame>
      <p:pic>
        <p:nvPicPr>
          <p:cNvPr id="12" name="Graphic 4" descr="Bookmark outline">
            <a:extLst>
              <a:ext uri="{FF2B5EF4-FFF2-40B4-BE49-F238E27FC236}">
                <a16:creationId xmlns:a16="http://schemas.microsoft.com/office/drawing/2014/main" id="{722111B8-66B4-984D-5058-C469FC21D9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559" y="3213003"/>
            <a:ext cx="688182" cy="688182"/>
          </a:xfrm>
          <a:prstGeom prst="rect">
            <a:avLst/>
          </a:prstGeom>
        </p:spPr>
      </p:pic>
      <p:pic>
        <p:nvPicPr>
          <p:cNvPr id="15" name="Graphic 4" descr="Bookmark outline">
            <a:extLst>
              <a:ext uri="{FF2B5EF4-FFF2-40B4-BE49-F238E27FC236}">
                <a16:creationId xmlns:a16="http://schemas.microsoft.com/office/drawing/2014/main" id="{FA1DB263-CCD6-7CD9-E05C-41E1B891B9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559" y="5341377"/>
            <a:ext cx="688182" cy="688182"/>
          </a:xfrm>
          <a:prstGeom prst="rect">
            <a:avLst/>
          </a:prstGeom>
        </p:spPr>
      </p:pic>
      <p:graphicFrame>
        <p:nvGraphicFramePr>
          <p:cNvPr id="6" name="Table 5">
            <a:extLst>
              <a:ext uri="{FF2B5EF4-FFF2-40B4-BE49-F238E27FC236}">
                <a16:creationId xmlns:a16="http://schemas.microsoft.com/office/drawing/2014/main" id="{D1A25DF5-76DA-8B04-028A-194234386498}"/>
              </a:ext>
            </a:extLst>
          </p:cNvPr>
          <p:cNvGraphicFramePr>
            <a:graphicFrameLocks noGrp="1"/>
          </p:cNvGraphicFramePr>
          <p:nvPr>
            <p:extLst>
              <p:ext uri="{D42A27DB-BD31-4B8C-83A1-F6EECF244321}">
                <p14:modId xmlns:p14="http://schemas.microsoft.com/office/powerpoint/2010/main" val="933099672"/>
              </p:ext>
            </p:extLst>
          </p:nvPr>
        </p:nvGraphicFramePr>
        <p:xfrm>
          <a:off x="4605203" y="3291992"/>
          <a:ext cx="3282166" cy="1310640"/>
        </p:xfrm>
        <a:graphic>
          <a:graphicData uri="http://schemas.openxmlformats.org/drawingml/2006/table">
            <a:tbl>
              <a:tblPr firstRow="1" bandRow="1">
                <a:tableStyleId>{5C22544A-7EE6-4342-B048-85BDC9FD1C3A}</a:tableStyleId>
              </a:tblPr>
              <a:tblGrid>
                <a:gridCol w="3282166">
                  <a:extLst>
                    <a:ext uri="{9D8B030D-6E8A-4147-A177-3AD203B41FA5}">
                      <a16:colId xmlns:a16="http://schemas.microsoft.com/office/drawing/2014/main" val="3550451620"/>
                    </a:ext>
                  </a:extLst>
                </a:gridCol>
              </a:tblGrid>
              <a:tr h="953424">
                <a:tc>
                  <a:txBody>
                    <a:bodyPr/>
                    <a:lstStyle/>
                    <a:p>
                      <a:pPr algn="ctr" rtl="0" fontAlgn="base"/>
                      <a:r>
                        <a:rPr lang="en-US" sz="2000" b="1" u="none" strike="noStrike">
                          <a:solidFill>
                            <a:schemeClr val="tx1"/>
                          </a:solidFill>
                          <a:effectLst/>
                        </a:rPr>
                        <a:t>10am – 11 AM </a:t>
                      </a:r>
                      <a:r>
                        <a:rPr lang="en-US" sz="2000" b="1">
                          <a:solidFill>
                            <a:schemeClr val="tx1"/>
                          </a:solidFill>
                          <a:effectLst/>
                        </a:rPr>
                        <a:t>​</a:t>
                      </a:r>
                    </a:p>
                    <a:p>
                      <a:pPr algn="ctr" rtl="0" fontAlgn="base"/>
                      <a:r>
                        <a:rPr lang="en-US" sz="2000" b="0" u="sng" strike="noStrike">
                          <a:solidFill>
                            <a:schemeClr val="tx1"/>
                          </a:solidFill>
                          <a:effectLst/>
                          <a:hlinkClick r:id="rId6">
                            <a:extLst>
                              <a:ext uri="{A12FA001-AC4F-418D-AE19-62706E023703}">
                                <ahyp:hlinkClr xmlns:ahyp="http://schemas.microsoft.com/office/drawing/2018/hyperlinkcolor" val="tx"/>
                              </a:ext>
                            </a:extLst>
                          </a:hlinkClick>
                        </a:rPr>
                        <a:t>https://us06web.zoom.us/j/83559758612</a:t>
                      </a:r>
                      <a:r>
                        <a:rPr lang="en-US" sz="2000" b="0" u="none" strike="noStrike">
                          <a:solidFill>
                            <a:schemeClr val="tx1"/>
                          </a:solidFill>
                          <a:effectLst/>
                        </a:rPr>
                        <a:t> </a:t>
                      </a:r>
                      <a:r>
                        <a:rPr lang="en-US" sz="2000" b="0">
                          <a:solidFill>
                            <a:schemeClr val="tx1"/>
                          </a:solidFill>
                          <a:effectLst/>
                        </a:rPr>
                        <a:t>​</a:t>
                      </a:r>
                    </a:p>
                    <a:p>
                      <a:pPr algn="ctr" rtl="0" fontAlgn="base"/>
                      <a:r>
                        <a:rPr lang="en-US" sz="2000" b="0" u="none" strike="noStrike">
                          <a:solidFill>
                            <a:schemeClr val="tx1"/>
                          </a:solidFill>
                          <a:effectLst/>
                        </a:rPr>
                        <a:t>Meeting ID: 835 5975 8612</a:t>
                      </a:r>
                      <a:r>
                        <a:rPr lang="en-US" sz="2000" b="0">
                          <a:solidFill>
                            <a:schemeClr val="tx1"/>
                          </a:solidFill>
                          <a:effectLst/>
                        </a:rPr>
                        <a:t>​</a:t>
                      </a:r>
                      <a:endParaRPr lang="en-US" sz="2000" b="0" i="0">
                        <a:solidFill>
                          <a:schemeClr val="tx1"/>
                        </a:solidFill>
                        <a:effectLst/>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43749973"/>
                  </a:ext>
                </a:extLst>
              </a:tr>
            </a:tbl>
          </a:graphicData>
        </a:graphic>
      </p:graphicFrame>
      <p:graphicFrame>
        <p:nvGraphicFramePr>
          <p:cNvPr id="18" name="Table 17">
            <a:extLst>
              <a:ext uri="{FF2B5EF4-FFF2-40B4-BE49-F238E27FC236}">
                <a16:creationId xmlns:a16="http://schemas.microsoft.com/office/drawing/2014/main" id="{314A7D24-A0E8-E794-CD78-648300ED2668}"/>
              </a:ext>
            </a:extLst>
          </p:cNvPr>
          <p:cNvGraphicFramePr>
            <a:graphicFrameLocks noGrp="1"/>
          </p:cNvGraphicFramePr>
          <p:nvPr>
            <p:extLst>
              <p:ext uri="{D42A27DB-BD31-4B8C-83A1-F6EECF244321}">
                <p14:modId xmlns:p14="http://schemas.microsoft.com/office/powerpoint/2010/main" val="2884129839"/>
              </p:ext>
            </p:extLst>
          </p:nvPr>
        </p:nvGraphicFramePr>
        <p:xfrm>
          <a:off x="4593104" y="5341377"/>
          <a:ext cx="6377911" cy="1310640"/>
        </p:xfrm>
        <a:graphic>
          <a:graphicData uri="http://schemas.openxmlformats.org/drawingml/2006/table">
            <a:tbl>
              <a:tblPr firstRow="1" bandRow="1">
                <a:tableStyleId>{5C22544A-7EE6-4342-B048-85BDC9FD1C3A}</a:tableStyleId>
              </a:tblPr>
              <a:tblGrid>
                <a:gridCol w="3282166">
                  <a:extLst>
                    <a:ext uri="{9D8B030D-6E8A-4147-A177-3AD203B41FA5}">
                      <a16:colId xmlns:a16="http://schemas.microsoft.com/office/drawing/2014/main" val="3550451620"/>
                    </a:ext>
                  </a:extLst>
                </a:gridCol>
                <a:gridCol w="3095745">
                  <a:extLst>
                    <a:ext uri="{9D8B030D-6E8A-4147-A177-3AD203B41FA5}">
                      <a16:colId xmlns:a16="http://schemas.microsoft.com/office/drawing/2014/main" val="903169463"/>
                    </a:ext>
                  </a:extLst>
                </a:gridCol>
              </a:tblGrid>
              <a:tr h="953424">
                <a:tc>
                  <a:txBody>
                    <a:bodyPr/>
                    <a:lstStyle/>
                    <a:p>
                      <a:pPr algn="ctr" rtl="0" fontAlgn="base"/>
                      <a:r>
                        <a:rPr lang="en-US" sz="2000" b="1" u="none" strike="noStrike">
                          <a:solidFill>
                            <a:schemeClr val="tx1"/>
                          </a:solidFill>
                          <a:effectLst/>
                        </a:rPr>
                        <a:t>10am – 11 AM </a:t>
                      </a:r>
                      <a:r>
                        <a:rPr lang="en-US" sz="2000" b="1">
                          <a:solidFill>
                            <a:schemeClr val="tx1"/>
                          </a:solidFill>
                          <a:effectLst/>
                        </a:rPr>
                        <a:t>​</a:t>
                      </a:r>
                    </a:p>
                    <a:p>
                      <a:pPr algn="ctr" rtl="0" fontAlgn="base"/>
                      <a:r>
                        <a:rPr lang="en-US" sz="2000" b="0" u="sng" strike="noStrike">
                          <a:solidFill>
                            <a:schemeClr val="tx1"/>
                          </a:solidFill>
                          <a:effectLst/>
                          <a:hlinkClick r:id="rId6">
                            <a:extLst>
                              <a:ext uri="{A12FA001-AC4F-418D-AE19-62706E023703}">
                                <ahyp:hlinkClr xmlns:ahyp="http://schemas.microsoft.com/office/drawing/2018/hyperlinkcolor" val="tx"/>
                              </a:ext>
                            </a:extLst>
                          </a:hlinkClick>
                        </a:rPr>
                        <a:t>https://us06web.zoom.us/j/83559758612</a:t>
                      </a:r>
                      <a:r>
                        <a:rPr lang="en-US" sz="2000" b="0" u="none" strike="noStrike">
                          <a:solidFill>
                            <a:schemeClr val="tx1"/>
                          </a:solidFill>
                          <a:effectLst/>
                        </a:rPr>
                        <a:t> </a:t>
                      </a:r>
                      <a:r>
                        <a:rPr lang="en-US" sz="2000" b="0">
                          <a:solidFill>
                            <a:schemeClr val="tx1"/>
                          </a:solidFill>
                          <a:effectLst/>
                        </a:rPr>
                        <a:t>​</a:t>
                      </a:r>
                    </a:p>
                    <a:p>
                      <a:pPr algn="ctr" rtl="0" fontAlgn="base"/>
                      <a:r>
                        <a:rPr lang="en-US" sz="2000" b="0" u="none" strike="noStrike">
                          <a:solidFill>
                            <a:schemeClr val="tx1"/>
                          </a:solidFill>
                          <a:effectLst/>
                        </a:rPr>
                        <a:t>Meeting ID: 835 5975 8612</a:t>
                      </a:r>
                      <a:r>
                        <a:rPr lang="en-US" sz="2000" b="0">
                          <a:solidFill>
                            <a:schemeClr val="tx1"/>
                          </a:solidFill>
                          <a:effectLst/>
                        </a:rPr>
                        <a:t>​</a:t>
                      </a:r>
                      <a:endParaRPr lang="en-US" sz="2000" b="0" i="0">
                        <a:solidFill>
                          <a:schemeClr val="tx1"/>
                        </a:solidFill>
                        <a:effectLst/>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rtl="0" fontAlgn="base"/>
                      <a:r>
                        <a:rPr lang="en-US" sz="2000" b="1" u="none" strike="noStrike">
                          <a:solidFill>
                            <a:schemeClr val="tx1"/>
                          </a:solidFill>
                          <a:effectLst/>
                        </a:rPr>
                        <a:t>2 – 3 PM </a:t>
                      </a:r>
                      <a:r>
                        <a:rPr lang="en-US" sz="2000" b="1">
                          <a:solidFill>
                            <a:schemeClr val="tx1"/>
                          </a:solidFill>
                          <a:effectLst/>
                        </a:rPr>
                        <a:t>​</a:t>
                      </a:r>
                    </a:p>
                    <a:p>
                      <a:pPr algn="ctr" rtl="0" fontAlgn="base"/>
                      <a:r>
                        <a:rPr lang="en-US" sz="2000" b="0" u="sng" strike="noStrike">
                          <a:solidFill>
                            <a:schemeClr val="tx1"/>
                          </a:solidFill>
                          <a:effectLst/>
                          <a:hlinkClick r:id="rId7">
                            <a:extLst>
                              <a:ext uri="{A12FA001-AC4F-418D-AE19-62706E023703}">
                                <ahyp:hlinkClr xmlns:ahyp="http://schemas.microsoft.com/office/drawing/2018/hyperlinkcolor" val="tx"/>
                              </a:ext>
                            </a:extLst>
                          </a:hlinkClick>
                        </a:rPr>
                        <a:t>https://us06web.zoom.us/j/82577634395</a:t>
                      </a:r>
                      <a:r>
                        <a:rPr lang="en-US" sz="2000" b="0" u="none" strike="noStrike">
                          <a:solidFill>
                            <a:schemeClr val="tx1"/>
                          </a:solidFill>
                          <a:effectLst/>
                        </a:rPr>
                        <a:t> </a:t>
                      </a:r>
                      <a:r>
                        <a:rPr lang="en-US" sz="2000" b="0">
                          <a:solidFill>
                            <a:schemeClr val="tx1"/>
                          </a:solidFill>
                          <a:effectLst/>
                        </a:rPr>
                        <a:t>​</a:t>
                      </a:r>
                    </a:p>
                    <a:p>
                      <a:pPr algn="ctr" rtl="0" fontAlgn="base"/>
                      <a:r>
                        <a:rPr lang="en-US" sz="2000" b="0" u="none" strike="noStrike">
                          <a:solidFill>
                            <a:schemeClr val="tx1"/>
                          </a:solidFill>
                          <a:effectLst/>
                        </a:rPr>
                        <a:t>Meeting ID: 825 7763 4395</a:t>
                      </a:r>
                      <a:r>
                        <a:rPr lang="en-US" sz="2000" b="0">
                          <a:solidFill>
                            <a:schemeClr val="tx1"/>
                          </a:solidFill>
                          <a:effectLst/>
                        </a:rPr>
                        <a:t>​</a:t>
                      </a:r>
                      <a:endParaRPr lang="en-US" sz="2000" b="0" i="0">
                        <a:solidFill>
                          <a:schemeClr val="tx1"/>
                        </a:solidFill>
                        <a:effectLst/>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43749973"/>
                  </a:ext>
                </a:extLst>
              </a:tr>
            </a:tbl>
          </a:graphicData>
        </a:graphic>
      </p:graphicFrame>
      <p:sp>
        <p:nvSpPr>
          <p:cNvPr id="5" name="TextBox 4">
            <a:extLst>
              <a:ext uri="{FF2B5EF4-FFF2-40B4-BE49-F238E27FC236}">
                <a16:creationId xmlns:a16="http://schemas.microsoft.com/office/drawing/2014/main" id="{441D0A58-F8E7-8AFA-C4C2-A8D38FD20400}"/>
              </a:ext>
            </a:extLst>
          </p:cNvPr>
          <p:cNvSpPr txBox="1"/>
          <p:nvPr/>
        </p:nvSpPr>
        <p:spPr>
          <a:xfrm>
            <a:off x="1416248" y="3214849"/>
            <a:ext cx="3059567" cy="1323439"/>
          </a:xfrm>
          <a:prstGeom prst="rect">
            <a:avLst/>
          </a:prstGeom>
          <a:noFill/>
        </p:spPr>
        <p:txBody>
          <a:bodyPr wrap="square">
            <a:spAutoFit/>
          </a:bodyPr>
          <a:lstStyle/>
          <a:p>
            <a:pPr defTabSz="2971800"/>
            <a:r>
              <a:rPr lang="en-US" sz="2000" b="1">
                <a:solidFill>
                  <a:srgbClr val="2F747E"/>
                </a:solidFill>
                <a:latin typeface="+mn-lt"/>
                <a:cs typeface="Calibri"/>
              </a:rPr>
              <a:t>Wednesday, January 11th</a:t>
            </a:r>
            <a:br>
              <a:rPr lang="en-US" sz="2000" b="0">
                <a:solidFill>
                  <a:srgbClr val="2F747E"/>
                </a:solidFill>
                <a:latin typeface="+mn-lt"/>
                <a:ea typeface="+mn-lt"/>
                <a:cs typeface="+mn-lt"/>
              </a:rPr>
            </a:br>
            <a:r>
              <a:rPr lang="en-US" sz="2000" b="0">
                <a:solidFill>
                  <a:srgbClr val="2F747E"/>
                </a:solidFill>
                <a:latin typeface="+mn-lt"/>
                <a:ea typeface="+mn-lt"/>
                <a:cs typeface="+mn-lt"/>
              </a:rPr>
              <a:t>This training is VSP (Victim Service Provider) specifi</a:t>
            </a:r>
            <a:r>
              <a:rPr lang="en-US" sz="2000">
                <a:solidFill>
                  <a:srgbClr val="2F747E"/>
                </a:solidFill>
                <a:ea typeface="+mn-lt"/>
                <a:cs typeface="+mn-lt"/>
              </a:rPr>
              <a:t>cally </a:t>
            </a:r>
            <a:endParaRPr lang="en-US" sz="2000" b="0">
              <a:solidFill>
                <a:srgbClr val="2F747E"/>
              </a:solidFill>
              <a:latin typeface="+mn-lt"/>
            </a:endParaRPr>
          </a:p>
        </p:txBody>
      </p:sp>
      <p:sp>
        <p:nvSpPr>
          <p:cNvPr id="8" name="TextBox 7">
            <a:extLst>
              <a:ext uri="{FF2B5EF4-FFF2-40B4-BE49-F238E27FC236}">
                <a16:creationId xmlns:a16="http://schemas.microsoft.com/office/drawing/2014/main" id="{912EF055-1862-F4AF-AA8C-0381840BC257}"/>
              </a:ext>
            </a:extLst>
          </p:cNvPr>
          <p:cNvSpPr txBox="1"/>
          <p:nvPr/>
        </p:nvSpPr>
        <p:spPr>
          <a:xfrm>
            <a:off x="1404149" y="1308894"/>
            <a:ext cx="2924848" cy="1015663"/>
          </a:xfrm>
          <a:prstGeom prst="rect">
            <a:avLst/>
          </a:prstGeom>
          <a:noFill/>
        </p:spPr>
        <p:txBody>
          <a:bodyPr wrap="square">
            <a:spAutoFit/>
          </a:bodyPr>
          <a:lstStyle/>
          <a:p>
            <a:pPr marL="0" marR="0" lvl="0" indent="0" algn="l">
              <a:lnSpc>
                <a:spcPct val="100000"/>
              </a:lnSpc>
              <a:spcBef>
                <a:spcPts val="0"/>
              </a:spcBef>
              <a:spcAft>
                <a:spcPts val="0"/>
              </a:spcAft>
              <a:buNone/>
            </a:pPr>
            <a:r>
              <a:rPr lang="en-US" sz="2000" b="1" i="0" u="none" strike="noStrike" noProof="0">
                <a:solidFill>
                  <a:srgbClr val="2F747E"/>
                </a:solidFill>
                <a:latin typeface="+mn-lt"/>
              </a:rPr>
              <a:t>Friday, January 6th</a:t>
            </a:r>
          </a:p>
          <a:p>
            <a:pPr marL="0" marR="0" lvl="0" indent="0" algn="l">
              <a:lnSpc>
                <a:spcPct val="100000"/>
              </a:lnSpc>
              <a:spcBef>
                <a:spcPts val="0"/>
              </a:spcBef>
              <a:spcAft>
                <a:spcPts val="0"/>
              </a:spcAft>
              <a:buNone/>
            </a:pPr>
            <a:r>
              <a:rPr lang="en-US" sz="2000" b="0" i="0" u="none" strike="noStrike" noProof="0">
                <a:solidFill>
                  <a:srgbClr val="2F747E"/>
                </a:solidFill>
                <a:latin typeface="+mn-lt"/>
              </a:rPr>
              <a:t>Small-group, real-time app practice sessions</a:t>
            </a:r>
            <a:endParaRPr lang="en-US" sz="2000">
              <a:solidFill>
                <a:srgbClr val="2F747E"/>
              </a:solidFill>
              <a:latin typeface="+mn-lt"/>
            </a:endParaRPr>
          </a:p>
        </p:txBody>
      </p:sp>
      <p:sp>
        <p:nvSpPr>
          <p:cNvPr id="11" name="TextBox 10">
            <a:extLst>
              <a:ext uri="{FF2B5EF4-FFF2-40B4-BE49-F238E27FC236}">
                <a16:creationId xmlns:a16="http://schemas.microsoft.com/office/drawing/2014/main" id="{DF24B065-952A-EFDB-AE80-FB9D88387357}"/>
              </a:ext>
            </a:extLst>
          </p:cNvPr>
          <p:cNvSpPr txBox="1"/>
          <p:nvPr/>
        </p:nvSpPr>
        <p:spPr>
          <a:xfrm>
            <a:off x="1404149" y="5341377"/>
            <a:ext cx="2924848" cy="1015663"/>
          </a:xfrm>
          <a:prstGeom prst="rect">
            <a:avLst/>
          </a:prstGeom>
          <a:noFill/>
        </p:spPr>
        <p:txBody>
          <a:bodyPr wrap="square">
            <a:spAutoFit/>
          </a:bodyPr>
          <a:lstStyle/>
          <a:p>
            <a:r>
              <a:rPr lang="en-US" sz="2000" b="1">
                <a:solidFill>
                  <a:srgbClr val="2F747E"/>
                </a:solidFill>
                <a:cs typeface="Calibri"/>
              </a:rPr>
              <a:t>Friday, January 13th</a:t>
            </a:r>
          </a:p>
          <a:p>
            <a:r>
              <a:rPr lang="en-US" sz="2000" b="0">
                <a:solidFill>
                  <a:srgbClr val="2F747E"/>
                </a:solidFill>
                <a:ea typeface="+mn-lt"/>
                <a:cs typeface="+mn-lt"/>
              </a:rPr>
              <a:t>Small-group, real-time app practice sessions</a:t>
            </a:r>
            <a:endParaRPr lang="en-US" sz="2000" b="0">
              <a:solidFill>
                <a:srgbClr val="2F747E"/>
              </a:solidFill>
            </a:endParaRPr>
          </a:p>
        </p:txBody>
      </p:sp>
    </p:spTree>
    <p:extLst>
      <p:ext uri="{BB962C8B-B14F-4D97-AF65-F5344CB8AC3E}">
        <p14:creationId xmlns:p14="http://schemas.microsoft.com/office/powerpoint/2010/main" val="2146010616"/>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2D9099-CB12-4CA3-8615-B8D08F81F8E8}"/>
              </a:ext>
            </a:extLst>
          </p:cNvPr>
          <p:cNvSpPr>
            <a:spLocks noGrp="1"/>
          </p:cNvSpPr>
          <p:nvPr>
            <p:ph type="body" sz="quarter" idx="10"/>
          </p:nvPr>
        </p:nvSpPr>
        <p:spPr/>
        <p:txBody>
          <a:bodyPr/>
          <a:lstStyle/>
          <a:p>
            <a:r>
              <a:rPr lang="en-US"/>
              <a:t>Now you try!</a:t>
            </a:r>
          </a:p>
        </p:txBody>
      </p:sp>
    </p:spTree>
    <p:extLst>
      <p:ext uri="{BB962C8B-B14F-4D97-AF65-F5344CB8AC3E}">
        <p14:creationId xmlns:p14="http://schemas.microsoft.com/office/powerpoint/2010/main" val="1385205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ED44B7A-4CE0-4B9D-AF8A-63E9486939BF}"/>
              </a:ext>
            </a:extLst>
          </p:cNvPr>
          <p:cNvSpPr>
            <a:spLocks noGrp="1"/>
          </p:cNvSpPr>
          <p:nvPr>
            <p:ph idx="1"/>
          </p:nvPr>
        </p:nvSpPr>
        <p:spPr/>
        <p:txBody>
          <a:bodyPr/>
          <a:lstStyle/>
          <a:p>
            <a:pPr marL="0" indent="0">
              <a:buNone/>
            </a:pPr>
            <a:r>
              <a:rPr lang="en-US" b="1"/>
              <a:t>Sign in by checking your name </a:t>
            </a:r>
            <a:r>
              <a:rPr lang="en-US"/>
              <a:t>(full names help us with follow-up)</a:t>
            </a:r>
          </a:p>
          <a:p>
            <a:pPr marL="0" indent="0">
              <a:buNone/>
            </a:pPr>
            <a:endParaRPr lang="en-US" b="1"/>
          </a:p>
          <a:p>
            <a:pPr marL="0" indent="0">
              <a:buNone/>
            </a:pPr>
            <a:endParaRPr lang="en-US" b="1"/>
          </a:p>
          <a:p>
            <a:pPr marL="0" indent="0">
              <a:buNone/>
            </a:pPr>
            <a:br>
              <a:rPr lang="en-US" b="1"/>
            </a:br>
            <a:endParaRPr lang="en-US" b="1"/>
          </a:p>
          <a:p>
            <a:pPr marL="0" indent="0">
              <a:buNone/>
            </a:pPr>
            <a:r>
              <a:rPr lang="en-US" b="1"/>
              <a:t>Ask questions and share how many PIT Counts you’ve participated in</a:t>
            </a:r>
          </a:p>
          <a:p>
            <a:pPr marL="0" indent="0">
              <a:buNone/>
            </a:pPr>
            <a:endParaRPr lang="en-US" b="1"/>
          </a:p>
          <a:p>
            <a:pPr marL="0" indent="0">
              <a:buNone/>
            </a:pPr>
            <a:endParaRPr lang="en-US" b="1"/>
          </a:p>
        </p:txBody>
      </p:sp>
      <p:pic>
        <p:nvPicPr>
          <p:cNvPr id="6" name="Picture 5">
            <a:extLst>
              <a:ext uri="{FF2B5EF4-FFF2-40B4-BE49-F238E27FC236}">
                <a16:creationId xmlns:a16="http://schemas.microsoft.com/office/drawing/2014/main" id="{723AEA5E-55CE-4045-B3F2-47D71C1C1DE4}"/>
              </a:ext>
            </a:extLst>
          </p:cNvPr>
          <p:cNvPicPr>
            <a:picLocks noChangeAspect="1"/>
          </p:cNvPicPr>
          <p:nvPr/>
        </p:nvPicPr>
        <p:blipFill rotWithShape="1">
          <a:blip r:embed="rId2"/>
          <a:srcRect r="52751"/>
          <a:stretch/>
        </p:blipFill>
        <p:spPr>
          <a:xfrm>
            <a:off x="688258" y="4810080"/>
            <a:ext cx="904726" cy="523948"/>
          </a:xfrm>
          <a:prstGeom prst="rect">
            <a:avLst/>
          </a:prstGeom>
        </p:spPr>
      </p:pic>
      <p:pic>
        <p:nvPicPr>
          <p:cNvPr id="17" name="Picture 16">
            <a:extLst>
              <a:ext uri="{FF2B5EF4-FFF2-40B4-BE49-F238E27FC236}">
                <a16:creationId xmlns:a16="http://schemas.microsoft.com/office/drawing/2014/main" id="{463305D9-C1BB-4BF5-B4A8-A696C3909936}"/>
              </a:ext>
            </a:extLst>
          </p:cNvPr>
          <p:cNvPicPr>
            <a:picLocks noChangeAspect="1"/>
          </p:cNvPicPr>
          <p:nvPr/>
        </p:nvPicPr>
        <p:blipFill rotWithShape="1">
          <a:blip r:embed="rId3"/>
          <a:srcRect r="51791"/>
          <a:stretch/>
        </p:blipFill>
        <p:spPr>
          <a:xfrm>
            <a:off x="688258" y="4805317"/>
            <a:ext cx="1042193" cy="614532"/>
          </a:xfrm>
          <a:prstGeom prst="rect">
            <a:avLst/>
          </a:prstGeom>
        </p:spPr>
      </p:pic>
      <p:sp>
        <p:nvSpPr>
          <p:cNvPr id="3" name="Title 2">
            <a:extLst>
              <a:ext uri="{FF2B5EF4-FFF2-40B4-BE49-F238E27FC236}">
                <a16:creationId xmlns:a16="http://schemas.microsoft.com/office/drawing/2014/main" id="{6E0E9EDD-F299-42A2-AA8A-B782DAD0DAC9}"/>
              </a:ext>
            </a:extLst>
          </p:cNvPr>
          <p:cNvSpPr>
            <a:spLocks noGrp="1"/>
          </p:cNvSpPr>
          <p:nvPr>
            <p:ph type="title"/>
          </p:nvPr>
        </p:nvSpPr>
        <p:spPr/>
        <p:txBody>
          <a:bodyPr/>
          <a:lstStyle/>
          <a:p>
            <a:r>
              <a:rPr lang="en-US"/>
              <a:t>We want to get to know you!</a:t>
            </a:r>
          </a:p>
        </p:txBody>
      </p:sp>
      <p:pic>
        <p:nvPicPr>
          <p:cNvPr id="8" name="Picture 7">
            <a:extLst>
              <a:ext uri="{FF2B5EF4-FFF2-40B4-BE49-F238E27FC236}">
                <a16:creationId xmlns:a16="http://schemas.microsoft.com/office/drawing/2014/main" id="{9B4E2A5B-114A-4A91-9622-7C0D1FFCAA3C}"/>
              </a:ext>
            </a:extLst>
          </p:cNvPr>
          <p:cNvPicPr>
            <a:picLocks noChangeAspect="1"/>
          </p:cNvPicPr>
          <p:nvPr/>
        </p:nvPicPr>
        <p:blipFill rotWithShape="1">
          <a:blip r:embed="rId4"/>
          <a:srcRect l="56732" r="-211"/>
          <a:stretch/>
        </p:blipFill>
        <p:spPr>
          <a:xfrm>
            <a:off x="2692109" y="4795790"/>
            <a:ext cx="904726" cy="622086"/>
          </a:xfrm>
          <a:prstGeom prst="rect">
            <a:avLst/>
          </a:prstGeom>
        </p:spPr>
      </p:pic>
      <p:grpSp>
        <p:nvGrpSpPr>
          <p:cNvPr id="12" name="Group 11">
            <a:extLst>
              <a:ext uri="{FF2B5EF4-FFF2-40B4-BE49-F238E27FC236}">
                <a16:creationId xmlns:a16="http://schemas.microsoft.com/office/drawing/2014/main" id="{50D473EC-E9F5-4E39-8779-C4480AF8D270}"/>
              </a:ext>
            </a:extLst>
          </p:cNvPr>
          <p:cNvGrpSpPr/>
          <p:nvPr/>
        </p:nvGrpSpPr>
        <p:grpSpPr>
          <a:xfrm>
            <a:off x="2580070" y="2211749"/>
            <a:ext cx="5401082" cy="1436658"/>
            <a:chOff x="3900181" y="2924175"/>
            <a:chExt cx="4391638" cy="1004957"/>
          </a:xfrm>
        </p:grpSpPr>
        <p:pic>
          <p:nvPicPr>
            <p:cNvPr id="10" name="Picture 9">
              <a:extLst>
                <a:ext uri="{FF2B5EF4-FFF2-40B4-BE49-F238E27FC236}">
                  <a16:creationId xmlns:a16="http://schemas.microsoft.com/office/drawing/2014/main" id="{1F33DD70-B57E-45F5-BDC4-D461E3A32539}"/>
                </a:ext>
              </a:extLst>
            </p:cNvPr>
            <p:cNvPicPr>
              <a:picLocks noChangeAspect="1"/>
            </p:cNvPicPr>
            <p:nvPr/>
          </p:nvPicPr>
          <p:blipFill rotWithShape="1">
            <a:blip r:embed="rId5"/>
            <a:srcRect t="6367"/>
            <a:stretch/>
          </p:blipFill>
          <p:spPr>
            <a:xfrm>
              <a:off x="3900181" y="2992547"/>
              <a:ext cx="4391638" cy="936585"/>
            </a:xfrm>
            <a:prstGeom prst="rect">
              <a:avLst/>
            </a:prstGeom>
          </p:spPr>
        </p:pic>
        <p:sp>
          <p:nvSpPr>
            <p:cNvPr id="11" name="Rectangle 10">
              <a:extLst>
                <a:ext uri="{FF2B5EF4-FFF2-40B4-BE49-F238E27FC236}">
                  <a16:creationId xmlns:a16="http://schemas.microsoft.com/office/drawing/2014/main" id="{7657B71A-D0EF-4286-879F-162A4E859841}"/>
                </a:ext>
              </a:extLst>
            </p:cNvPr>
            <p:cNvSpPr/>
            <p:nvPr/>
          </p:nvSpPr>
          <p:spPr>
            <a:xfrm>
              <a:off x="6906492" y="2924175"/>
              <a:ext cx="1385327" cy="44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3C816D26-8388-434A-BCB9-D77B217929F1}"/>
              </a:ext>
            </a:extLst>
          </p:cNvPr>
          <p:cNvPicPr>
            <a:picLocks noChangeAspect="1"/>
          </p:cNvPicPr>
          <p:nvPr/>
        </p:nvPicPr>
        <p:blipFill rotWithShape="1">
          <a:blip r:embed="rId4"/>
          <a:srcRect r="51045"/>
          <a:stretch/>
        </p:blipFill>
        <p:spPr>
          <a:xfrm>
            <a:off x="688258" y="2814468"/>
            <a:ext cx="1006255" cy="614532"/>
          </a:xfrm>
          <a:prstGeom prst="rect">
            <a:avLst/>
          </a:prstGeom>
        </p:spPr>
      </p:pic>
      <p:cxnSp>
        <p:nvCxnSpPr>
          <p:cNvPr id="15" name="Straight Arrow Connector 14">
            <a:extLst>
              <a:ext uri="{FF2B5EF4-FFF2-40B4-BE49-F238E27FC236}">
                <a16:creationId xmlns:a16="http://schemas.microsoft.com/office/drawing/2014/main" id="{65B468B6-5413-4DF1-AB63-E7CAB03E7766}"/>
              </a:ext>
            </a:extLst>
          </p:cNvPr>
          <p:cNvCxnSpPr/>
          <p:nvPr/>
        </p:nvCxnSpPr>
        <p:spPr>
          <a:xfrm>
            <a:off x="1833128" y="3084709"/>
            <a:ext cx="61883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3D3828A-E402-4F7B-81C2-A7996189DE97}"/>
              </a:ext>
            </a:extLst>
          </p:cNvPr>
          <p:cNvSpPr txBox="1"/>
          <p:nvPr/>
        </p:nvSpPr>
        <p:spPr>
          <a:xfrm>
            <a:off x="1953200" y="4887387"/>
            <a:ext cx="618837" cy="369332"/>
          </a:xfrm>
          <a:prstGeom prst="rect">
            <a:avLst/>
          </a:prstGeom>
          <a:noFill/>
        </p:spPr>
        <p:txBody>
          <a:bodyPr wrap="square" rtlCol="0">
            <a:spAutoFit/>
          </a:bodyPr>
          <a:lstStyle/>
          <a:p>
            <a:r>
              <a:rPr lang="en-US" b="1"/>
              <a:t>OR</a:t>
            </a:r>
          </a:p>
        </p:txBody>
      </p:sp>
    </p:spTree>
    <p:extLst>
      <p:ext uri="{BB962C8B-B14F-4D97-AF65-F5344CB8AC3E}">
        <p14:creationId xmlns:p14="http://schemas.microsoft.com/office/powerpoint/2010/main" val="629028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505BCA-8DC7-4A51-8087-68700571EA0E}"/>
              </a:ext>
            </a:extLst>
          </p:cNvPr>
          <p:cNvSpPr>
            <a:spLocks noGrp="1"/>
          </p:cNvSpPr>
          <p:nvPr>
            <p:ph type="title"/>
          </p:nvPr>
        </p:nvSpPr>
        <p:spPr>
          <a:xfrm>
            <a:off x="688258" y="365127"/>
            <a:ext cx="10665542" cy="1325563"/>
          </a:xfrm>
        </p:spPr>
        <p:txBody>
          <a:bodyPr anchor="ctr">
            <a:normAutofit/>
          </a:bodyPr>
          <a:lstStyle/>
          <a:p>
            <a:r>
              <a:rPr lang="en-US"/>
              <a:t>Help us test the App!</a:t>
            </a:r>
          </a:p>
        </p:txBody>
      </p:sp>
      <p:sp>
        <p:nvSpPr>
          <p:cNvPr id="5" name="Content Placeholder 4">
            <a:extLst>
              <a:ext uri="{FF2B5EF4-FFF2-40B4-BE49-F238E27FC236}">
                <a16:creationId xmlns:a16="http://schemas.microsoft.com/office/drawing/2014/main" id="{BE0F38AD-0FD5-458D-90A0-04E20F0B1B85}"/>
              </a:ext>
            </a:extLst>
          </p:cNvPr>
          <p:cNvSpPr>
            <a:spLocks noGrp="1"/>
          </p:cNvSpPr>
          <p:nvPr>
            <p:ph sz="half" idx="1"/>
          </p:nvPr>
        </p:nvSpPr>
        <p:spPr>
          <a:xfrm>
            <a:off x="688257" y="1825625"/>
            <a:ext cx="5181600" cy="4351338"/>
          </a:xfrm>
        </p:spPr>
        <p:txBody>
          <a:bodyPr>
            <a:normAutofit fontScale="92500" lnSpcReduction="10000"/>
          </a:bodyPr>
          <a:lstStyle/>
          <a:p>
            <a:pPr marL="0" indent="0">
              <a:buNone/>
            </a:pPr>
            <a:r>
              <a:rPr lang="en-US"/>
              <a:t>Login now to practice!</a:t>
            </a:r>
          </a:p>
          <a:p>
            <a:pPr lvl="1"/>
            <a:r>
              <a:rPr lang="en-US" sz="2800"/>
              <a:t>Please submit at least 1 individual or household surveys </a:t>
            </a:r>
          </a:p>
          <a:p>
            <a:pPr lvl="1"/>
            <a:r>
              <a:rPr lang="en-US" sz="2800"/>
              <a:t>Try out different fake clients</a:t>
            </a:r>
          </a:p>
          <a:p>
            <a:pPr lvl="1"/>
            <a:r>
              <a:rPr lang="en-US" sz="2800"/>
              <a:t>Make sure your projects are accurate! </a:t>
            </a:r>
          </a:p>
          <a:p>
            <a:pPr lvl="1"/>
            <a:r>
              <a:rPr lang="en-US" sz="2800"/>
              <a:t>Test mode will be active until Jan 24</a:t>
            </a:r>
            <a:r>
              <a:rPr lang="en-US" sz="2800" baseline="30000"/>
              <a:t>th</a:t>
            </a:r>
            <a:r>
              <a:rPr lang="en-US" sz="2800"/>
              <a:t> </a:t>
            </a:r>
          </a:p>
          <a:p>
            <a:pPr marL="457190" lvl="1" indent="0">
              <a:buNone/>
            </a:pPr>
            <a:endParaRPr lang="en-US" sz="2800"/>
          </a:p>
          <a:p>
            <a:pPr marL="0" indent="0">
              <a:buNone/>
            </a:pPr>
            <a:r>
              <a:rPr lang="en-US"/>
              <a:t>Send questions and feedback at bos@ncceh.org</a:t>
            </a:r>
          </a:p>
          <a:p>
            <a:pPr marL="457190" lvl="1" indent="0">
              <a:buNone/>
            </a:pPr>
            <a:endParaRPr lang="en-US" sz="2800"/>
          </a:p>
        </p:txBody>
      </p:sp>
      <p:pic>
        <p:nvPicPr>
          <p:cNvPr id="3" name="Picture 2" descr="A close up of a sign&#10;&#10;Description automatically generated">
            <a:extLst>
              <a:ext uri="{FF2B5EF4-FFF2-40B4-BE49-F238E27FC236}">
                <a16:creationId xmlns:a16="http://schemas.microsoft.com/office/drawing/2014/main" id="{A91E28B4-3392-4BB3-A1F9-B59C353DB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1" y="2006378"/>
            <a:ext cx="5181600" cy="3989831"/>
          </a:xfrm>
          <a:prstGeom prst="rect">
            <a:avLst/>
          </a:prstGeom>
          <a:noFill/>
        </p:spPr>
      </p:pic>
    </p:spTree>
    <p:extLst>
      <p:ext uri="{BB962C8B-B14F-4D97-AF65-F5344CB8AC3E}">
        <p14:creationId xmlns:p14="http://schemas.microsoft.com/office/powerpoint/2010/main" val="2906949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4745F-F952-4A3A-8305-40DABAC1DB41}"/>
              </a:ext>
            </a:extLst>
          </p:cNvPr>
          <p:cNvSpPr>
            <a:spLocks noGrp="1"/>
          </p:cNvSpPr>
          <p:nvPr>
            <p:ph type="title"/>
          </p:nvPr>
        </p:nvSpPr>
        <p:spPr/>
        <p:txBody>
          <a:bodyPr/>
          <a:lstStyle/>
          <a:p>
            <a:endParaRPr lang="en-US"/>
          </a:p>
        </p:txBody>
      </p:sp>
      <p:sp>
        <p:nvSpPr>
          <p:cNvPr id="3" name="Table Placeholder 2">
            <a:extLst>
              <a:ext uri="{FF2B5EF4-FFF2-40B4-BE49-F238E27FC236}">
                <a16:creationId xmlns:a16="http://schemas.microsoft.com/office/drawing/2014/main" id="{56745777-278D-4EF6-826E-1A34A052F131}"/>
              </a:ext>
            </a:extLst>
          </p:cNvPr>
          <p:cNvSpPr>
            <a:spLocks noGrp="1"/>
          </p:cNvSpPr>
          <p:nvPr>
            <p:ph type="tbl" sz="quarter" idx="10"/>
          </p:nvPr>
        </p:nvSpPr>
        <p:spPr/>
        <p:txBody>
          <a:bodyPr/>
          <a:lstStyle/>
          <a:p>
            <a:endParaRPr lang="en-US"/>
          </a:p>
        </p:txBody>
      </p:sp>
      <p:pic>
        <p:nvPicPr>
          <p:cNvPr id="4" name="Picture 3">
            <a:extLst>
              <a:ext uri="{FF2B5EF4-FFF2-40B4-BE49-F238E27FC236}">
                <a16:creationId xmlns:a16="http://schemas.microsoft.com/office/drawing/2014/main" id="{47178818-7C7D-44DA-9C20-CC581846AFA4}"/>
              </a:ext>
            </a:extLst>
          </p:cNvPr>
          <p:cNvPicPr>
            <a:picLocks noChangeAspect="1"/>
          </p:cNvPicPr>
          <p:nvPr/>
        </p:nvPicPr>
        <p:blipFill rotWithShape="1">
          <a:blip r:embed="rId3"/>
          <a:srcRect l="479" t="5479" r="862" b="4656"/>
          <a:stretch/>
        </p:blipFill>
        <p:spPr>
          <a:xfrm>
            <a:off x="957889" y="0"/>
            <a:ext cx="9728792" cy="6858000"/>
          </a:xfrm>
          <a:prstGeom prst="rect">
            <a:avLst/>
          </a:prstGeom>
        </p:spPr>
      </p:pic>
      <p:sp>
        <p:nvSpPr>
          <p:cNvPr id="5" name="TextBox 4">
            <a:extLst>
              <a:ext uri="{FF2B5EF4-FFF2-40B4-BE49-F238E27FC236}">
                <a16:creationId xmlns:a16="http://schemas.microsoft.com/office/drawing/2014/main" id="{8B3B3EC4-6490-474B-8301-1B3481619A52}"/>
              </a:ext>
            </a:extLst>
          </p:cNvPr>
          <p:cNvSpPr txBox="1"/>
          <p:nvPr/>
        </p:nvSpPr>
        <p:spPr>
          <a:xfrm>
            <a:off x="7019280" y="2444816"/>
            <a:ext cx="1342890" cy="369332"/>
          </a:xfrm>
          <a:prstGeom prst="rect">
            <a:avLst/>
          </a:prstGeom>
          <a:noFill/>
        </p:spPr>
        <p:txBody>
          <a:bodyPr wrap="square" rtlCol="0">
            <a:spAutoFit/>
          </a:bodyPr>
          <a:lstStyle/>
          <a:p>
            <a:pPr algn="ctr"/>
            <a:r>
              <a:rPr lang="en-US" b="1"/>
              <a:t>ncbos2024 </a:t>
            </a:r>
            <a:endParaRPr lang="en-US"/>
          </a:p>
        </p:txBody>
      </p:sp>
    </p:spTree>
    <p:extLst>
      <p:ext uri="{BB962C8B-B14F-4D97-AF65-F5344CB8AC3E}">
        <p14:creationId xmlns:p14="http://schemas.microsoft.com/office/powerpoint/2010/main" val="1034871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0456-44E7-43AF-A5DC-D52A5840C94E}"/>
              </a:ext>
            </a:extLst>
          </p:cNvPr>
          <p:cNvSpPr>
            <a:spLocks noGrp="1"/>
          </p:cNvSpPr>
          <p:nvPr>
            <p:ph type="title"/>
          </p:nvPr>
        </p:nvSpPr>
        <p:spPr/>
        <p:txBody>
          <a:bodyPr/>
          <a:lstStyle/>
          <a:p>
            <a:endParaRPr lang="en-US"/>
          </a:p>
        </p:txBody>
      </p:sp>
      <p:pic>
        <p:nvPicPr>
          <p:cNvPr id="5" name="Content Placeholder 4" descr="A screenshot of a cell phone&#10;&#10;Description automatically generated">
            <a:extLst>
              <a:ext uri="{FF2B5EF4-FFF2-40B4-BE49-F238E27FC236}">
                <a16:creationId xmlns:a16="http://schemas.microsoft.com/office/drawing/2014/main" id="{DBDA3537-15CF-4590-9ECA-C86DA04F38E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027" b="6623"/>
          <a:stretch/>
        </p:blipFill>
        <p:spPr>
          <a:xfrm>
            <a:off x="688258" y="0"/>
            <a:ext cx="10044338" cy="6858000"/>
          </a:xfrm>
        </p:spPr>
      </p:pic>
      <p:sp>
        <p:nvSpPr>
          <p:cNvPr id="3" name="Rectangle 2">
            <a:extLst>
              <a:ext uri="{FF2B5EF4-FFF2-40B4-BE49-F238E27FC236}">
                <a16:creationId xmlns:a16="http://schemas.microsoft.com/office/drawing/2014/main" id="{983880E2-FCC4-4648-AD20-315052DCE6FF}"/>
              </a:ext>
            </a:extLst>
          </p:cNvPr>
          <p:cNvSpPr/>
          <p:nvPr/>
        </p:nvSpPr>
        <p:spPr>
          <a:xfrm>
            <a:off x="1559667" y="4610864"/>
            <a:ext cx="1011080" cy="224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AC57FA4-0121-44A7-8BF9-716444937DF5}"/>
              </a:ext>
            </a:extLst>
          </p:cNvPr>
          <p:cNvSpPr txBox="1"/>
          <p:nvPr/>
        </p:nvSpPr>
        <p:spPr>
          <a:xfrm>
            <a:off x="1483467" y="4537433"/>
            <a:ext cx="1342890" cy="369332"/>
          </a:xfrm>
          <a:prstGeom prst="rect">
            <a:avLst/>
          </a:prstGeom>
          <a:noFill/>
        </p:spPr>
        <p:txBody>
          <a:bodyPr wrap="square" rtlCol="0">
            <a:spAutoFit/>
          </a:bodyPr>
          <a:lstStyle/>
          <a:p>
            <a:r>
              <a:rPr lang="en-US" b="1"/>
              <a:t>ncbos2024 </a:t>
            </a:r>
            <a:endParaRPr lang="en-US"/>
          </a:p>
        </p:txBody>
      </p:sp>
    </p:spTree>
    <p:extLst>
      <p:ext uri="{BB962C8B-B14F-4D97-AF65-F5344CB8AC3E}">
        <p14:creationId xmlns:p14="http://schemas.microsoft.com/office/powerpoint/2010/main" val="1448711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7366B-AD68-4E01-8CFD-8E7BBF6F56C6}"/>
              </a:ext>
            </a:extLst>
          </p:cNvPr>
          <p:cNvSpPr>
            <a:spLocks noGrp="1"/>
          </p:cNvSpPr>
          <p:nvPr>
            <p:ph type="title"/>
          </p:nvPr>
        </p:nvSpPr>
        <p:spPr/>
        <p:txBody>
          <a:bodyPr/>
          <a:lstStyle/>
          <a:p>
            <a:r>
              <a:rPr lang="en-US"/>
              <a:t>Stay Connected</a:t>
            </a:r>
          </a:p>
        </p:txBody>
      </p:sp>
      <p:sp>
        <p:nvSpPr>
          <p:cNvPr id="3" name="Content Placeholder 2"/>
          <p:cNvSpPr>
            <a:spLocks noGrp="1"/>
          </p:cNvSpPr>
          <p:nvPr>
            <p:ph idx="1"/>
          </p:nvPr>
        </p:nvSpPr>
        <p:spPr>
          <a:ln>
            <a:noFill/>
          </a:ln>
        </p:spPr>
        <p:txBody>
          <a:bodyPr vert="horz" anchor="t">
            <a:normAutofit/>
          </a:bodyPr>
          <a:lstStyle/>
          <a:p>
            <a:pPr marL="0" indent="0" algn="ctr">
              <a:buNone/>
            </a:pPr>
            <a:endParaRPr lang="en-US"/>
          </a:p>
          <a:p>
            <a:pPr marL="0" indent="0" algn="ctr">
              <a:buNone/>
            </a:pPr>
            <a:r>
              <a:rPr lang="en-US">
                <a:latin typeface="Franklin Gothic Book"/>
                <a:hlinkClick r:id="rId2"/>
              </a:rPr>
              <a:t>https://www.ncceh.org/bos/pithic/</a:t>
            </a:r>
            <a:r>
              <a:rPr lang="en-US">
                <a:latin typeface="Franklin Gothic Book"/>
              </a:rPr>
              <a:t>  </a:t>
            </a:r>
            <a:endParaRPr lang="en-US"/>
          </a:p>
          <a:p>
            <a:pPr marL="0" indent="0" algn="ctr">
              <a:buNone/>
            </a:pPr>
            <a:endParaRPr lang="en-US">
              <a:latin typeface="Franklin Gothic Book"/>
            </a:endParaRPr>
          </a:p>
          <a:p>
            <a:pPr marL="0" indent="0" algn="ctr">
              <a:buNone/>
            </a:pPr>
            <a:r>
              <a:rPr lang="en-US" b="1">
                <a:latin typeface="Franklin Gothic Book"/>
              </a:rPr>
              <a:t>This page on the NCCEH website is the go-to place to </a:t>
            </a:r>
            <a:endParaRPr lang="en-US" b="1"/>
          </a:p>
          <a:p>
            <a:pPr marL="0" indent="0" algn="ctr">
              <a:buNone/>
            </a:pPr>
            <a:r>
              <a:rPr lang="en-US" b="1">
                <a:latin typeface="Franklin Gothic Book"/>
              </a:rPr>
              <a:t>find regular updates, trainings, and </a:t>
            </a:r>
            <a:endParaRPr lang="en-US" b="1"/>
          </a:p>
          <a:p>
            <a:pPr marL="0" indent="0" algn="ctr">
              <a:buNone/>
            </a:pPr>
            <a:r>
              <a:rPr lang="en-US" b="1">
                <a:latin typeface="Franklin Gothic Book"/>
              </a:rPr>
              <a:t>other important information. </a:t>
            </a:r>
            <a:endParaRPr lang="en-US" b="1"/>
          </a:p>
          <a:p>
            <a:pPr marL="0" indent="0">
              <a:buNone/>
            </a:pPr>
            <a:endParaRPr lang="en-US" b="1">
              <a:latin typeface="Franklin Gothic Book"/>
            </a:endParaRPr>
          </a:p>
        </p:txBody>
      </p:sp>
    </p:spTree>
    <p:extLst>
      <p:ext uri="{BB962C8B-B14F-4D97-AF65-F5344CB8AC3E}">
        <p14:creationId xmlns:p14="http://schemas.microsoft.com/office/powerpoint/2010/main" val="2599333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423417-8CC3-4BDA-88C4-2C2FBD8DA46D}"/>
              </a:ext>
            </a:extLst>
          </p:cNvPr>
          <p:cNvSpPr>
            <a:spLocks noGrp="1"/>
          </p:cNvSpPr>
          <p:nvPr>
            <p:ph type="title" idx="4294967295"/>
          </p:nvPr>
        </p:nvSpPr>
        <p:spPr>
          <a:xfrm>
            <a:off x="544823" y="457199"/>
            <a:ext cx="3932237" cy="457198"/>
          </a:xfrm>
        </p:spPr>
        <p:txBody>
          <a:bodyPr>
            <a:normAutofit fontScale="90000"/>
          </a:bodyPr>
          <a:lstStyle/>
          <a:p>
            <a:endParaRPr lang="en-US"/>
          </a:p>
        </p:txBody>
      </p:sp>
      <p:sp>
        <p:nvSpPr>
          <p:cNvPr id="7" name="Text Placeholder 6">
            <a:extLst>
              <a:ext uri="{FF2B5EF4-FFF2-40B4-BE49-F238E27FC236}">
                <a16:creationId xmlns:a16="http://schemas.microsoft.com/office/drawing/2014/main" id="{676F4412-9B88-4002-A64E-01FBBDBFA32C}"/>
              </a:ext>
            </a:extLst>
          </p:cNvPr>
          <p:cNvSpPr>
            <a:spLocks noGrp="1"/>
          </p:cNvSpPr>
          <p:nvPr>
            <p:ph type="body" sz="half" idx="4294967295"/>
          </p:nvPr>
        </p:nvSpPr>
        <p:spPr>
          <a:xfrm>
            <a:off x="796415" y="983224"/>
            <a:ext cx="3680645" cy="675969"/>
          </a:xfrm>
        </p:spPr>
        <p:txBody>
          <a:bodyPr/>
          <a:lstStyle/>
          <a:p>
            <a:endParaRPr lang="en-US"/>
          </a:p>
        </p:txBody>
      </p:sp>
      <p:sp>
        <p:nvSpPr>
          <p:cNvPr id="8" name="Text Placeholder 7">
            <a:extLst>
              <a:ext uri="{FF2B5EF4-FFF2-40B4-BE49-F238E27FC236}">
                <a16:creationId xmlns:a16="http://schemas.microsoft.com/office/drawing/2014/main" id="{7C729C5F-4DFD-40C2-BA2E-C1C96A9EDA89}"/>
              </a:ext>
            </a:extLst>
          </p:cNvPr>
          <p:cNvSpPr>
            <a:spLocks noGrp="1"/>
          </p:cNvSpPr>
          <p:nvPr>
            <p:ph type="body" sz="half" idx="4294967295"/>
          </p:nvPr>
        </p:nvSpPr>
        <p:spPr>
          <a:xfrm>
            <a:off x="776750" y="2657166"/>
            <a:ext cx="3680645" cy="675969"/>
          </a:xfrm>
        </p:spPr>
        <p:txBody>
          <a:bodyPr/>
          <a:lstStyle/>
          <a:p>
            <a:endParaRPr lang="en-US"/>
          </a:p>
        </p:txBody>
      </p:sp>
      <p:sp>
        <p:nvSpPr>
          <p:cNvPr id="9" name="Text Placeholder 8">
            <a:extLst>
              <a:ext uri="{FF2B5EF4-FFF2-40B4-BE49-F238E27FC236}">
                <a16:creationId xmlns:a16="http://schemas.microsoft.com/office/drawing/2014/main" id="{DE99B6EA-B425-4200-B63A-135A11422CC0}"/>
              </a:ext>
            </a:extLst>
          </p:cNvPr>
          <p:cNvSpPr>
            <a:spLocks noGrp="1"/>
          </p:cNvSpPr>
          <p:nvPr>
            <p:ph type="body" sz="half" idx="4294967295"/>
          </p:nvPr>
        </p:nvSpPr>
        <p:spPr>
          <a:xfrm>
            <a:off x="544822" y="2120075"/>
            <a:ext cx="6716358" cy="457198"/>
          </a:xfrm>
        </p:spPr>
        <p:txBody>
          <a:bodyPr>
            <a:normAutofit lnSpcReduction="10000"/>
          </a:bodyPr>
          <a:lstStyle/>
          <a:p>
            <a:endParaRPr lang="en-US"/>
          </a:p>
        </p:txBody>
      </p:sp>
      <p:sp>
        <p:nvSpPr>
          <p:cNvPr id="10" name="Text Placeholder 9">
            <a:extLst>
              <a:ext uri="{FF2B5EF4-FFF2-40B4-BE49-F238E27FC236}">
                <a16:creationId xmlns:a16="http://schemas.microsoft.com/office/drawing/2014/main" id="{66315B09-7358-49DF-AD6D-9358FDA977FE}"/>
              </a:ext>
            </a:extLst>
          </p:cNvPr>
          <p:cNvSpPr>
            <a:spLocks noGrp="1"/>
          </p:cNvSpPr>
          <p:nvPr>
            <p:ph type="body" sz="half" idx="4294967295"/>
          </p:nvPr>
        </p:nvSpPr>
        <p:spPr>
          <a:xfrm>
            <a:off x="796415" y="4257365"/>
            <a:ext cx="3680645" cy="1181092"/>
          </a:xfrm>
        </p:spPr>
        <p:txBody>
          <a:bodyPr/>
          <a:lstStyle/>
          <a:p>
            <a:endParaRPr lang="en-US"/>
          </a:p>
        </p:txBody>
      </p:sp>
      <p:sp>
        <p:nvSpPr>
          <p:cNvPr id="11" name="Text Placeholder 10">
            <a:extLst>
              <a:ext uri="{FF2B5EF4-FFF2-40B4-BE49-F238E27FC236}">
                <a16:creationId xmlns:a16="http://schemas.microsoft.com/office/drawing/2014/main" id="{A62A5817-F032-49F6-AF06-0826C0B58C4B}"/>
              </a:ext>
            </a:extLst>
          </p:cNvPr>
          <p:cNvSpPr>
            <a:spLocks noGrp="1"/>
          </p:cNvSpPr>
          <p:nvPr>
            <p:ph type="body" sz="half" idx="4294967295"/>
          </p:nvPr>
        </p:nvSpPr>
        <p:spPr>
          <a:xfrm>
            <a:off x="544822" y="3779265"/>
            <a:ext cx="6716358" cy="457198"/>
          </a:xfrm>
        </p:spPr>
        <p:txBody>
          <a:bodyPr>
            <a:normAutofit lnSpcReduction="10000"/>
          </a:bodyPr>
          <a:lstStyle/>
          <a:p>
            <a:endParaRPr lang="en-US"/>
          </a:p>
        </p:txBody>
      </p:sp>
    </p:spTree>
    <p:extLst>
      <p:ext uri="{BB962C8B-B14F-4D97-AF65-F5344CB8AC3E}">
        <p14:creationId xmlns:p14="http://schemas.microsoft.com/office/powerpoint/2010/main" val="1210505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194B0-BC81-407C-9DD0-DC97B19BA1D0}"/>
              </a:ext>
            </a:extLst>
          </p:cNvPr>
          <p:cNvSpPr>
            <a:spLocks noGrp="1"/>
          </p:cNvSpPr>
          <p:nvPr>
            <p:ph type="title"/>
          </p:nvPr>
        </p:nvSpPr>
        <p:spPr/>
        <p:txBody>
          <a:bodyPr/>
          <a:lstStyle/>
          <a:p>
            <a:r>
              <a:rPr lang="en-US">
                <a:latin typeface="Franklin Gothic Medium"/>
              </a:rPr>
              <a:t>Slides &amp; resources will be available!</a:t>
            </a:r>
            <a:endParaRPr lang="en-US"/>
          </a:p>
        </p:txBody>
      </p:sp>
      <p:sp>
        <p:nvSpPr>
          <p:cNvPr id="3" name="Content Placeholder 2">
            <a:extLst>
              <a:ext uri="{FF2B5EF4-FFF2-40B4-BE49-F238E27FC236}">
                <a16:creationId xmlns:a16="http://schemas.microsoft.com/office/drawing/2014/main" id="{406FFF31-B962-4E3E-B9A5-41DB107F210D}"/>
              </a:ext>
            </a:extLst>
          </p:cNvPr>
          <p:cNvSpPr>
            <a:spLocks noGrp="1"/>
          </p:cNvSpPr>
          <p:nvPr>
            <p:ph sz="quarter" idx="1"/>
          </p:nvPr>
        </p:nvSpPr>
        <p:spPr>
          <a:xfrm>
            <a:off x="609600" y="1371600"/>
            <a:ext cx="10637520" cy="4648200"/>
          </a:xfrm>
        </p:spPr>
        <p:txBody>
          <a:bodyPr vert="horz" anchor="t">
            <a:normAutofit/>
          </a:bodyPr>
          <a:lstStyle/>
          <a:p>
            <a:pPr marL="227965" indent="-227965"/>
            <a:r>
              <a:rPr lang="en-US" sz="2800">
                <a:latin typeface="Franklin Gothic Book"/>
              </a:rPr>
              <a:t>We’re covering brand new material today!</a:t>
            </a:r>
            <a:endParaRPr lang="en-US"/>
          </a:p>
          <a:p>
            <a:pPr marL="227965" indent="-227965"/>
            <a:endParaRPr lang="en-US" sz="2800">
              <a:latin typeface="Franklin Gothic Book"/>
            </a:endParaRPr>
          </a:p>
          <a:p>
            <a:pPr marL="227965" indent="-227965"/>
            <a:r>
              <a:rPr lang="en-US" sz="2800">
                <a:latin typeface="Franklin Gothic Book"/>
              </a:rPr>
              <a:t>We'll post these slides and companion resources on the website.</a:t>
            </a:r>
            <a:r>
              <a:rPr lang="en-US">
                <a:latin typeface="Franklin Gothic Book"/>
              </a:rPr>
              <a:t> </a:t>
            </a:r>
            <a:r>
              <a:rPr lang="en-US" sz="2800">
                <a:latin typeface="Franklin Gothic Book"/>
              </a:rPr>
              <a:t> </a:t>
            </a:r>
            <a:r>
              <a:rPr lang="en-US" sz="2800">
                <a:latin typeface="Franklin Gothic Book"/>
                <a:hlinkClick r:id="" action="ppaction://noaction"/>
              </a:rPr>
              <a:t>https://www.ncceh.org/</a:t>
            </a:r>
            <a:r>
              <a:rPr lang="en-US">
                <a:latin typeface="Franklin Gothic Book"/>
                <a:hlinkClick r:id="" action="ppaction://noaction"/>
              </a:rPr>
              <a:t>bos</a:t>
            </a:r>
            <a:r>
              <a:rPr lang="en-US" sz="2800">
                <a:latin typeface="Franklin Gothic Book"/>
                <a:hlinkClick r:id="" action="ppaction://noaction"/>
              </a:rPr>
              <a:t>/</a:t>
            </a:r>
            <a:r>
              <a:rPr lang="en-US">
                <a:latin typeface="Franklin Gothic Book"/>
                <a:hlinkClick r:id="" action="ppaction://noaction"/>
              </a:rPr>
              <a:t>pithic</a:t>
            </a:r>
            <a:r>
              <a:rPr lang="en-US" sz="2800">
                <a:latin typeface="Franklin Gothic Book"/>
                <a:hlinkClick r:id="" action="ppaction://noaction"/>
              </a:rPr>
              <a:t>/</a:t>
            </a:r>
            <a:r>
              <a:rPr lang="en-US" sz="2800">
                <a:latin typeface="Franklin Gothic Book"/>
              </a:rPr>
              <a:t>  </a:t>
            </a:r>
            <a:endParaRPr lang="en-US" sz="2800">
              <a:cs typeface="Calibri" panose="020F0502020204030204"/>
            </a:endParaRPr>
          </a:p>
          <a:p>
            <a:pPr marL="227965" indent="-227965"/>
            <a:endParaRPr lang="en-US" sz="2800">
              <a:latin typeface="Franklin Gothic Book"/>
            </a:endParaRPr>
          </a:p>
          <a:p>
            <a:pPr marL="227965" indent="-227965"/>
            <a:r>
              <a:rPr lang="en-US" sz="2800">
                <a:latin typeface="Franklin Gothic Book"/>
              </a:rPr>
              <a:t>This information will be good to share with your team, so everyone is starting from the same place. </a:t>
            </a:r>
          </a:p>
        </p:txBody>
      </p:sp>
    </p:spTree>
    <p:extLst>
      <p:ext uri="{BB962C8B-B14F-4D97-AF65-F5344CB8AC3E}">
        <p14:creationId xmlns:p14="http://schemas.microsoft.com/office/powerpoint/2010/main" val="3278197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C67A-6967-4BEB-A6E9-3A3F33C0F850}"/>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A11A4076-8E58-4CE7-8FCC-8DD7F7EC7DF9}"/>
              </a:ext>
            </a:extLst>
          </p:cNvPr>
          <p:cNvSpPr>
            <a:spLocks noGrp="1"/>
          </p:cNvSpPr>
          <p:nvPr>
            <p:ph type="body" sz="half" idx="2"/>
          </p:nvPr>
        </p:nvSpPr>
        <p:spPr/>
        <p:txBody>
          <a:bodyPr/>
          <a:lstStyle/>
          <a:p>
            <a:endParaRPr lang="en-US"/>
          </a:p>
        </p:txBody>
      </p:sp>
      <p:sp>
        <p:nvSpPr>
          <p:cNvPr id="4" name="Content Placeholder 3">
            <a:extLst>
              <a:ext uri="{FF2B5EF4-FFF2-40B4-BE49-F238E27FC236}">
                <a16:creationId xmlns:a16="http://schemas.microsoft.com/office/drawing/2014/main" id="{6A3A74EB-A983-4A20-A5EC-0AB3CA186384}"/>
              </a:ext>
            </a:extLst>
          </p:cNvPr>
          <p:cNvSpPr>
            <a:spLocks noGrp="1"/>
          </p:cNvSpPr>
          <p:nvPr>
            <p:ph idx="1"/>
          </p:nvPr>
        </p:nvSpPr>
        <p:spPr>
          <a:xfrm>
            <a:off x="5183188" y="2049464"/>
            <a:ext cx="6169024" cy="3811588"/>
          </a:xfrm>
        </p:spPr>
        <p:txBody>
          <a:bodyPr/>
          <a:lstStyle/>
          <a:p>
            <a:r>
              <a:rPr lang="en-US"/>
              <a:t>Introduction</a:t>
            </a:r>
          </a:p>
          <a:p>
            <a:r>
              <a:rPr lang="en-US"/>
              <a:t>Inside the Counting Us App</a:t>
            </a:r>
          </a:p>
          <a:p>
            <a:r>
              <a:rPr lang="en-US"/>
              <a:t>Frequently Asked Questions</a:t>
            </a:r>
          </a:p>
          <a:p>
            <a:r>
              <a:rPr lang="en-US"/>
              <a:t>Best Practices </a:t>
            </a:r>
          </a:p>
          <a:p>
            <a:r>
              <a:rPr lang="en-US"/>
              <a:t>Timeline &amp; Follow-up</a:t>
            </a:r>
          </a:p>
        </p:txBody>
      </p:sp>
    </p:spTree>
    <p:extLst>
      <p:ext uri="{BB962C8B-B14F-4D97-AF65-F5344CB8AC3E}">
        <p14:creationId xmlns:p14="http://schemas.microsoft.com/office/powerpoint/2010/main" val="2653294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F6A6DB-5DE3-4AC3-A50C-54E3AF3CD780}"/>
              </a:ext>
            </a:extLst>
          </p:cNvPr>
          <p:cNvSpPr>
            <a:spLocks noGrp="1"/>
          </p:cNvSpPr>
          <p:nvPr>
            <p:ph type="body" sz="quarter" idx="10"/>
          </p:nvPr>
        </p:nvSpPr>
        <p:spPr/>
        <p:txBody>
          <a:bodyPr>
            <a:normAutofit/>
          </a:bodyPr>
          <a:lstStyle/>
          <a:p>
            <a:r>
              <a:rPr lang="en-US"/>
              <a:t>Introducing the PIT/HIC</a:t>
            </a:r>
          </a:p>
        </p:txBody>
      </p:sp>
    </p:spTree>
    <p:extLst>
      <p:ext uri="{BB962C8B-B14F-4D97-AF65-F5344CB8AC3E}">
        <p14:creationId xmlns:p14="http://schemas.microsoft.com/office/powerpoint/2010/main" val="4273197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40F09D-BA95-49D3-A005-C255CA5E47AE}"/>
              </a:ext>
            </a:extLst>
          </p:cNvPr>
          <p:cNvSpPr>
            <a:spLocks noGrp="1"/>
          </p:cNvSpPr>
          <p:nvPr>
            <p:ph type="title"/>
          </p:nvPr>
        </p:nvSpPr>
        <p:spPr>
          <a:xfrm>
            <a:off x="688258" y="365127"/>
            <a:ext cx="10665542" cy="1325563"/>
          </a:xfrm>
        </p:spPr>
        <p:txBody>
          <a:bodyPr anchor="ctr">
            <a:normAutofit/>
          </a:bodyPr>
          <a:lstStyle/>
          <a:p>
            <a:r>
              <a:rPr lang="en-US" b="1"/>
              <a:t>Point in Time and Housing Inventory Count</a:t>
            </a:r>
            <a:endParaRPr lang="en-US"/>
          </a:p>
        </p:txBody>
      </p:sp>
      <p:graphicFrame>
        <p:nvGraphicFramePr>
          <p:cNvPr id="6" name="Content Placeholder 3">
            <a:extLst>
              <a:ext uri="{FF2B5EF4-FFF2-40B4-BE49-F238E27FC236}">
                <a16:creationId xmlns:a16="http://schemas.microsoft.com/office/drawing/2014/main" id="{17D2BAFC-DD4F-4A9E-AF08-AC3C2A3E0E81}"/>
              </a:ext>
            </a:extLst>
          </p:cNvPr>
          <p:cNvGraphicFramePr>
            <a:graphicFrameLocks noGrp="1"/>
          </p:cNvGraphicFramePr>
          <p:nvPr>
            <p:ph idx="1"/>
            <p:extLst>
              <p:ext uri="{D42A27DB-BD31-4B8C-83A1-F6EECF244321}">
                <p14:modId xmlns:p14="http://schemas.microsoft.com/office/powerpoint/2010/main" val="536328936"/>
              </p:ext>
            </p:extLst>
          </p:nvPr>
        </p:nvGraphicFramePr>
        <p:xfrm>
          <a:off x="688258" y="1825625"/>
          <a:ext cx="1066554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937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ight&#10;&#10;Description automatically generated">
            <a:extLst>
              <a:ext uri="{FF2B5EF4-FFF2-40B4-BE49-F238E27FC236}">
                <a16:creationId xmlns:a16="http://schemas.microsoft.com/office/drawing/2014/main" id="{DF0C04F2-C3F9-4C21-8E74-733FFEDAA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987" y="117667"/>
            <a:ext cx="5219722" cy="5219722"/>
          </a:xfrm>
          <a:prstGeom prst="rect">
            <a:avLst/>
          </a:prstGeom>
        </p:spPr>
      </p:pic>
      <p:sp>
        <p:nvSpPr>
          <p:cNvPr id="2" name="Title 1">
            <a:extLst>
              <a:ext uri="{FF2B5EF4-FFF2-40B4-BE49-F238E27FC236}">
                <a16:creationId xmlns:a16="http://schemas.microsoft.com/office/drawing/2014/main" id="{FEE75202-24D7-4BD5-AA08-0F52954A479F}"/>
              </a:ext>
            </a:extLst>
          </p:cNvPr>
          <p:cNvSpPr>
            <a:spLocks noGrp="1"/>
          </p:cNvSpPr>
          <p:nvPr>
            <p:ph type="title"/>
          </p:nvPr>
        </p:nvSpPr>
        <p:spPr>
          <a:xfrm>
            <a:off x="609600" y="274638"/>
            <a:ext cx="10972800" cy="944562"/>
          </a:xfrm>
        </p:spPr>
        <p:txBody>
          <a:bodyPr/>
          <a:lstStyle/>
          <a:p>
            <a:r>
              <a:rPr lang="en-US" b="1">
                <a:latin typeface="Franklin Gothic Medium"/>
              </a:rPr>
              <a:t>Point in Time and Housing Inventory Count</a:t>
            </a:r>
          </a:p>
        </p:txBody>
      </p:sp>
      <p:sp>
        <p:nvSpPr>
          <p:cNvPr id="3" name="TextBox 2">
            <a:extLst>
              <a:ext uri="{FF2B5EF4-FFF2-40B4-BE49-F238E27FC236}">
                <a16:creationId xmlns:a16="http://schemas.microsoft.com/office/drawing/2014/main" id="{270E4C22-2636-4471-AE8C-6ADA410F8E61}"/>
              </a:ext>
            </a:extLst>
          </p:cNvPr>
          <p:cNvSpPr txBox="1"/>
          <p:nvPr/>
        </p:nvSpPr>
        <p:spPr>
          <a:xfrm>
            <a:off x="6367594" y="3998346"/>
            <a:ext cx="2514600" cy="461665"/>
          </a:xfrm>
          <a:prstGeom prst="rect">
            <a:avLst/>
          </a:prstGeom>
          <a:noFill/>
        </p:spPr>
        <p:txBody>
          <a:bodyPr wrap="square" rtlCol="0" anchor="t">
            <a:spAutoFit/>
          </a:bodyPr>
          <a:lstStyle/>
          <a:p>
            <a:r>
              <a:rPr lang="en-US" sz="2400">
                <a:solidFill>
                  <a:schemeClr val="tx2"/>
                </a:solidFill>
              </a:rPr>
              <a:t>Beds and Units</a:t>
            </a:r>
          </a:p>
        </p:txBody>
      </p:sp>
      <p:sp>
        <p:nvSpPr>
          <p:cNvPr id="6" name="TextBox 5">
            <a:extLst>
              <a:ext uri="{FF2B5EF4-FFF2-40B4-BE49-F238E27FC236}">
                <a16:creationId xmlns:a16="http://schemas.microsoft.com/office/drawing/2014/main" id="{7B6C195F-BA33-48DC-A450-DEB77AFFD70D}"/>
              </a:ext>
            </a:extLst>
          </p:cNvPr>
          <p:cNvSpPr txBox="1"/>
          <p:nvPr/>
        </p:nvSpPr>
        <p:spPr>
          <a:xfrm>
            <a:off x="6380294" y="4460011"/>
            <a:ext cx="4355936" cy="369332"/>
          </a:xfrm>
          <a:prstGeom prst="rect">
            <a:avLst/>
          </a:prstGeom>
          <a:noFill/>
        </p:spPr>
        <p:txBody>
          <a:bodyPr wrap="none" rtlCol="0" anchor="t">
            <a:spAutoFit/>
          </a:bodyPr>
          <a:lstStyle/>
          <a:p>
            <a:r>
              <a:rPr lang="en-US">
                <a:solidFill>
                  <a:schemeClr val="tx2"/>
                </a:solidFill>
              </a:rPr>
              <a:t>How much capacity does our system have?</a:t>
            </a:r>
          </a:p>
        </p:txBody>
      </p:sp>
      <p:sp>
        <p:nvSpPr>
          <p:cNvPr id="16" name="TextBox 15">
            <a:extLst>
              <a:ext uri="{FF2B5EF4-FFF2-40B4-BE49-F238E27FC236}">
                <a16:creationId xmlns:a16="http://schemas.microsoft.com/office/drawing/2014/main" id="{7B3D32BF-5AA6-4A6E-88AB-E1AB3EB01850}"/>
              </a:ext>
            </a:extLst>
          </p:cNvPr>
          <p:cNvSpPr txBox="1"/>
          <p:nvPr/>
        </p:nvSpPr>
        <p:spPr>
          <a:xfrm>
            <a:off x="647700" y="1138323"/>
            <a:ext cx="1880195" cy="369332"/>
          </a:xfrm>
          <a:prstGeom prst="rect">
            <a:avLst/>
          </a:prstGeom>
          <a:noFill/>
        </p:spPr>
        <p:txBody>
          <a:bodyPr wrap="none" rtlCol="0" anchor="t">
            <a:spAutoFit/>
          </a:bodyPr>
          <a:lstStyle/>
          <a:p>
            <a:r>
              <a:rPr lang="en-US"/>
              <a:t> January 31, 2024 </a:t>
            </a:r>
          </a:p>
        </p:txBody>
      </p:sp>
      <p:grpSp>
        <p:nvGrpSpPr>
          <p:cNvPr id="8" name="Group 7">
            <a:extLst>
              <a:ext uri="{FF2B5EF4-FFF2-40B4-BE49-F238E27FC236}">
                <a16:creationId xmlns:a16="http://schemas.microsoft.com/office/drawing/2014/main" id="{F4805564-44DE-43A4-AC68-E5F99E7ED459}"/>
              </a:ext>
            </a:extLst>
          </p:cNvPr>
          <p:cNvGrpSpPr/>
          <p:nvPr/>
        </p:nvGrpSpPr>
        <p:grpSpPr>
          <a:xfrm>
            <a:off x="316912" y="1792969"/>
            <a:ext cx="3866157" cy="2195649"/>
            <a:chOff x="1295400" y="2002058"/>
            <a:chExt cx="3866157" cy="2195649"/>
          </a:xfrm>
        </p:grpSpPr>
        <p:pic>
          <p:nvPicPr>
            <p:cNvPr id="18" name="Graphic 17" descr="Man">
              <a:extLst>
                <a:ext uri="{FF2B5EF4-FFF2-40B4-BE49-F238E27FC236}">
                  <a16:creationId xmlns:a16="http://schemas.microsoft.com/office/drawing/2014/main" id="{69E7988E-58E1-4A04-8993-306F2F6283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95400" y="2122616"/>
              <a:ext cx="1954536" cy="1954534"/>
            </a:xfrm>
            <a:prstGeom prst="rect">
              <a:avLst/>
            </a:prstGeom>
          </p:spPr>
        </p:pic>
        <p:pic>
          <p:nvPicPr>
            <p:cNvPr id="19" name="Graphic 18" descr="Parent and Child">
              <a:extLst>
                <a:ext uri="{FF2B5EF4-FFF2-40B4-BE49-F238E27FC236}">
                  <a16:creationId xmlns:a16="http://schemas.microsoft.com/office/drawing/2014/main" id="{4EDE33AF-FC43-440D-9498-0D07C439B6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65908" y="2002058"/>
              <a:ext cx="2195649" cy="2195649"/>
            </a:xfrm>
            <a:prstGeom prst="rect">
              <a:avLst/>
            </a:prstGeom>
          </p:spPr>
        </p:pic>
        <p:pic>
          <p:nvPicPr>
            <p:cNvPr id="20" name="Graphic 19" descr="Man">
              <a:extLst>
                <a:ext uri="{FF2B5EF4-FFF2-40B4-BE49-F238E27FC236}">
                  <a16:creationId xmlns:a16="http://schemas.microsoft.com/office/drawing/2014/main" id="{6E09CADF-D2DE-4B60-A7FE-8DEA8D4E7E6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24440" y="2122616"/>
              <a:ext cx="1954536" cy="1954534"/>
            </a:xfrm>
            <a:prstGeom prst="rect">
              <a:avLst/>
            </a:prstGeom>
          </p:spPr>
        </p:pic>
        <p:pic>
          <p:nvPicPr>
            <p:cNvPr id="21" name="Graphic 20" descr="Woman">
              <a:extLst>
                <a:ext uri="{FF2B5EF4-FFF2-40B4-BE49-F238E27FC236}">
                  <a16:creationId xmlns:a16="http://schemas.microsoft.com/office/drawing/2014/main" id="{ABCB9483-8847-420B-A8E7-65C8CC6C62E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83990" y="2285999"/>
              <a:ext cx="1791153" cy="1791151"/>
            </a:xfrm>
            <a:prstGeom prst="rect">
              <a:avLst/>
            </a:prstGeom>
          </p:spPr>
        </p:pic>
      </p:grpSp>
      <p:sp>
        <p:nvSpPr>
          <p:cNvPr id="10" name="Plus Sign 9">
            <a:extLst>
              <a:ext uri="{FF2B5EF4-FFF2-40B4-BE49-F238E27FC236}">
                <a16:creationId xmlns:a16="http://schemas.microsoft.com/office/drawing/2014/main" id="{6DC1DE0C-9BE6-471F-B802-4BCC5D02A744}"/>
              </a:ext>
            </a:extLst>
          </p:cNvPr>
          <p:cNvSpPr/>
          <p:nvPr/>
        </p:nvSpPr>
        <p:spPr>
          <a:xfrm>
            <a:off x="4688106" y="2727528"/>
            <a:ext cx="916608" cy="91660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F68259D-1859-4C86-9A14-031C6F1CB261}"/>
              </a:ext>
            </a:extLst>
          </p:cNvPr>
          <p:cNvSpPr txBox="1"/>
          <p:nvPr/>
        </p:nvSpPr>
        <p:spPr>
          <a:xfrm>
            <a:off x="805502" y="3939436"/>
            <a:ext cx="2514600" cy="461665"/>
          </a:xfrm>
          <a:prstGeom prst="rect">
            <a:avLst/>
          </a:prstGeom>
          <a:noFill/>
        </p:spPr>
        <p:txBody>
          <a:bodyPr wrap="square" rtlCol="0" anchor="t">
            <a:spAutoFit/>
          </a:bodyPr>
          <a:lstStyle/>
          <a:p>
            <a:r>
              <a:rPr lang="en-US" sz="2400">
                <a:solidFill>
                  <a:schemeClr val="tx2"/>
                </a:solidFill>
              </a:rPr>
              <a:t>People </a:t>
            </a:r>
          </a:p>
        </p:txBody>
      </p:sp>
      <p:sp>
        <p:nvSpPr>
          <p:cNvPr id="17" name="TextBox 16">
            <a:extLst>
              <a:ext uri="{FF2B5EF4-FFF2-40B4-BE49-F238E27FC236}">
                <a16:creationId xmlns:a16="http://schemas.microsoft.com/office/drawing/2014/main" id="{BE1BB466-4A92-4A97-A387-2ED32D2AEF1E}"/>
              </a:ext>
            </a:extLst>
          </p:cNvPr>
          <p:cNvSpPr txBox="1"/>
          <p:nvPr/>
        </p:nvSpPr>
        <p:spPr>
          <a:xfrm>
            <a:off x="805502" y="4401101"/>
            <a:ext cx="3882604" cy="646331"/>
          </a:xfrm>
          <a:prstGeom prst="rect">
            <a:avLst/>
          </a:prstGeom>
          <a:noFill/>
        </p:spPr>
        <p:txBody>
          <a:bodyPr wrap="square" rtlCol="0" anchor="t">
            <a:spAutoFit/>
          </a:bodyPr>
          <a:lstStyle/>
          <a:p>
            <a:r>
              <a:rPr lang="en-US">
                <a:solidFill>
                  <a:schemeClr val="tx2"/>
                </a:solidFill>
              </a:rPr>
              <a:t>How many people are experiencing homelessness?</a:t>
            </a:r>
          </a:p>
        </p:txBody>
      </p:sp>
    </p:spTree>
    <p:extLst>
      <p:ext uri="{BB962C8B-B14F-4D97-AF65-F5344CB8AC3E}">
        <p14:creationId xmlns:p14="http://schemas.microsoft.com/office/powerpoint/2010/main" val="435199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BA1DD1-B729-4E69-9334-105A0C7B3B98}"/>
              </a:ext>
            </a:extLst>
          </p:cNvPr>
          <p:cNvSpPr>
            <a:spLocks noGrp="1"/>
          </p:cNvSpPr>
          <p:nvPr>
            <p:ph type="title"/>
          </p:nvPr>
        </p:nvSpPr>
        <p:spPr/>
        <p:txBody>
          <a:bodyPr/>
          <a:lstStyle/>
          <a:p>
            <a:r>
              <a:rPr lang="en-US" b="1">
                <a:latin typeface="Franklin Gothic Medium"/>
              </a:rPr>
              <a:t>Data Collection for Point-in-Time Count</a:t>
            </a:r>
          </a:p>
        </p:txBody>
      </p:sp>
      <p:graphicFrame>
        <p:nvGraphicFramePr>
          <p:cNvPr id="5" name="Table 5">
            <a:extLst>
              <a:ext uri="{FF2B5EF4-FFF2-40B4-BE49-F238E27FC236}">
                <a16:creationId xmlns:a16="http://schemas.microsoft.com/office/drawing/2014/main" id="{B5C9F4D5-D7C7-405C-BD7E-A466A7956F44}"/>
              </a:ext>
            </a:extLst>
          </p:cNvPr>
          <p:cNvGraphicFramePr>
            <a:graphicFrameLocks noGrp="1"/>
          </p:cNvGraphicFramePr>
          <p:nvPr>
            <p:ph sz="quarter" idx="1"/>
            <p:extLst>
              <p:ext uri="{D42A27DB-BD31-4B8C-83A1-F6EECF244321}">
                <p14:modId xmlns:p14="http://schemas.microsoft.com/office/powerpoint/2010/main" val="743167954"/>
              </p:ext>
            </p:extLst>
          </p:nvPr>
        </p:nvGraphicFramePr>
        <p:xfrm>
          <a:off x="609602" y="3060270"/>
          <a:ext cx="11089836" cy="2563144"/>
        </p:xfrm>
        <a:graphic>
          <a:graphicData uri="http://schemas.openxmlformats.org/drawingml/2006/table">
            <a:tbl>
              <a:tblPr firstRow="1" bandRow="1">
                <a:tableStyleId>{2D5ABB26-0587-4C30-8999-92F81FD0307C}</a:tableStyleId>
              </a:tblPr>
              <a:tblGrid>
                <a:gridCol w="3350887">
                  <a:extLst>
                    <a:ext uri="{9D8B030D-6E8A-4147-A177-3AD203B41FA5}">
                      <a16:colId xmlns:a16="http://schemas.microsoft.com/office/drawing/2014/main" val="660339348"/>
                    </a:ext>
                  </a:extLst>
                </a:gridCol>
                <a:gridCol w="2415759">
                  <a:extLst>
                    <a:ext uri="{9D8B030D-6E8A-4147-A177-3AD203B41FA5}">
                      <a16:colId xmlns:a16="http://schemas.microsoft.com/office/drawing/2014/main" val="2995919735"/>
                    </a:ext>
                  </a:extLst>
                </a:gridCol>
                <a:gridCol w="5323190">
                  <a:extLst>
                    <a:ext uri="{9D8B030D-6E8A-4147-A177-3AD203B41FA5}">
                      <a16:colId xmlns:a16="http://schemas.microsoft.com/office/drawing/2014/main" val="1875328894"/>
                    </a:ext>
                  </a:extLst>
                </a:gridCol>
              </a:tblGrid>
              <a:tr h="438124">
                <a:tc rowSpan="2">
                  <a:txBody>
                    <a:bodyPr/>
                    <a:lstStyle/>
                    <a:p>
                      <a:pPr marL="0" marR="0" lvl="0" indent="0" algn="ctr" rtl="0" eaLnBrk="1" fontAlgn="auto" latinLnBrk="0" hangingPunct="1">
                        <a:lnSpc>
                          <a:spcPct val="100000"/>
                        </a:lnSpc>
                        <a:spcBef>
                          <a:spcPts val="0"/>
                        </a:spcBef>
                        <a:spcAft>
                          <a:spcPts val="0"/>
                        </a:spcAft>
                        <a:buFontTx/>
                        <a:buNone/>
                      </a:pPr>
                      <a:r>
                        <a:rPr lang="en-US" sz="2400" b="0"/>
                        <a:t>Unsheltered </a:t>
                      </a:r>
                    </a:p>
                    <a:p>
                      <a:endParaRPr 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solidFill>
                  </a:tcPr>
                </a:tc>
                <a:tc gridSpan="2">
                  <a:txBody>
                    <a:bodyPr/>
                    <a:lstStyle/>
                    <a:p>
                      <a:pPr algn="ctr"/>
                      <a:r>
                        <a:rPr lang="en-US" sz="2400" b="0"/>
                        <a:t>Sheltered Count</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pPr algn="ctr"/>
                      <a:endParaRPr lang="en-US" sz="2400" b="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87851567"/>
                  </a:ext>
                </a:extLst>
              </a:tr>
              <a:tr h="383269">
                <a:tc vMerge="1">
                  <a:txBody>
                    <a:bodyPr/>
                    <a:lstStyle/>
                    <a:p>
                      <a:pPr algn="ctr"/>
                      <a:endParaRPr 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a:t>HMIS ES + TH</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solidFill>
                  </a:tcPr>
                </a:tc>
                <a:tc>
                  <a:txBody>
                    <a:bodyPr/>
                    <a:lstStyle/>
                    <a:p>
                      <a:pPr algn="ctr"/>
                      <a:r>
                        <a:rPr lang="en-US"/>
                        <a:t>Non-HMIS ES + TH</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523233990"/>
                  </a:ext>
                </a:extLst>
              </a:tr>
              <a:tr h="634999">
                <a:tc>
                  <a:txBody>
                    <a:bodyPr/>
                    <a:lstStyle/>
                    <a:p>
                      <a:pPr lvl="0" algn="ctr">
                        <a:buNone/>
                      </a:pPr>
                      <a:r>
                        <a:rPr lang="en-US" b="1">
                          <a:solidFill>
                            <a:schemeClr val="tx2"/>
                          </a:solidFill>
                        </a:rPr>
                        <a:t>By Name List Reports</a:t>
                      </a:r>
                      <a:endParaRPr lang="en-US" b="1"/>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solidFill>
                  </a:tcPr>
                </a:tc>
                <a:tc>
                  <a:txBody>
                    <a:bodyPr/>
                    <a:lstStyle/>
                    <a:p>
                      <a:pPr algn="ctr"/>
                      <a:r>
                        <a:rPr lang="en-US" b="1">
                          <a:solidFill>
                            <a:schemeClr val="tx2"/>
                          </a:solidFill>
                        </a:rPr>
                        <a:t>HMIS Reports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solidFill>
                  </a:tcPr>
                </a:tc>
                <a:tc>
                  <a:txBody>
                    <a:bodyPr/>
                    <a:lstStyle/>
                    <a:p>
                      <a:pPr algn="ctr"/>
                      <a:r>
                        <a:rPr lang="en-US" b="1">
                          <a:solidFill>
                            <a:schemeClr val="tx2"/>
                          </a:solidFill>
                        </a:rPr>
                        <a:t>Counting Us App </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031121453"/>
                  </a:ext>
                </a:extLst>
              </a:tr>
              <a:tr h="1087676">
                <a:tc>
                  <a:txBody>
                    <a:bodyPr/>
                    <a:lstStyle/>
                    <a:p>
                      <a:pPr lvl="0" algn="ctr">
                        <a:buNone/>
                      </a:pPr>
                      <a:r>
                        <a:rPr lang="en-US">
                          <a:solidFill>
                            <a:schemeClr val="tx2"/>
                          </a:solidFill>
                        </a:rPr>
                        <a:t>Verification of current status: </a:t>
                      </a:r>
                      <a:endParaRPr lang="en-US"/>
                    </a:p>
                    <a:p>
                      <a:pPr lvl="0" algn="ctr">
                        <a:buNone/>
                      </a:pPr>
                      <a:r>
                        <a:rPr lang="en-US">
                          <a:solidFill>
                            <a:schemeClr val="tx2"/>
                          </a:solidFill>
                        </a:rPr>
                        <a:t>Feb 1 – 7</a:t>
                      </a:r>
                      <a:endParaRPr lang="en-US"/>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solidFill>
                  </a:tcPr>
                </a:tc>
                <a:tc>
                  <a:txBody>
                    <a:bodyPr/>
                    <a:lstStyle/>
                    <a:p>
                      <a:pPr algn="ctr"/>
                      <a:r>
                        <a:rPr lang="en-US">
                          <a:solidFill>
                            <a:schemeClr val="tx2"/>
                          </a:solidFill>
                        </a:rPr>
                        <a:t>Work with NCCEH Data Center to finalize data and submit reports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solidFill>
                  </a:tcPr>
                </a:tc>
                <a:tc>
                  <a:txBody>
                    <a:bodyPr/>
                    <a:lstStyle/>
                    <a:p>
                      <a:pPr lvl="0" algn="ctr">
                        <a:buNone/>
                      </a:pPr>
                      <a:r>
                        <a:rPr lang="en-US">
                          <a:solidFill>
                            <a:schemeClr val="tx2"/>
                          </a:solidFill>
                        </a:rPr>
                        <a:t>Data submitted</a:t>
                      </a:r>
                      <a:br>
                        <a:rPr lang="en-US">
                          <a:solidFill>
                            <a:schemeClr val="tx2"/>
                          </a:solidFill>
                        </a:rPr>
                      </a:br>
                      <a:r>
                        <a:rPr lang="en-US">
                          <a:solidFill>
                            <a:schemeClr val="tx2"/>
                          </a:solidFill>
                        </a:rPr>
                        <a:t> Feb 1 – 7</a:t>
                      </a:r>
                      <a:endParaRPr lang="en-US"/>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190370453"/>
                  </a:ext>
                </a:extLst>
              </a:tr>
            </a:tbl>
          </a:graphicData>
        </a:graphic>
      </p:graphicFrame>
      <p:sp>
        <p:nvSpPr>
          <p:cNvPr id="7" name="TextBox 6">
            <a:extLst>
              <a:ext uri="{FF2B5EF4-FFF2-40B4-BE49-F238E27FC236}">
                <a16:creationId xmlns:a16="http://schemas.microsoft.com/office/drawing/2014/main" id="{4306AD12-9D11-400E-8CDF-CBE92930D866}"/>
              </a:ext>
            </a:extLst>
          </p:cNvPr>
          <p:cNvSpPr txBox="1"/>
          <p:nvPr/>
        </p:nvSpPr>
        <p:spPr>
          <a:xfrm>
            <a:off x="3505200" y="1905000"/>
            <a:ext cx="184731" cy="369332"/>
          </a:xfrm>
          <a:prstGeom prst="rect">
            <a:avLst/>
          </a:prstGeom>
          <a:noFill/>
        </p:spPr>
        <p:txBody>
          <a:bodyPr wrap="none" rtlCol="0">
            <a:spAutoFit/>
          </a:bodyPr>
          <a:lstStyle/>
          <a:p>
            <a:endParaRPr lang="en-US"/>
          </a:p>
        </p:txBody>
      </p:sp>
      <p:pic>
        <p:nvPicPr>
          <p:cNvPr id="9" name="Picture 8">
            <a:extLst>
              <a:ext uri="{FF2B5EF4-FFF2-40B4-BE49-F238E27FC236}">
                <a16:creationId xmlns:a16="http://schemas.microsoft.com/office/drawing/2014/main" id="{EDAB8ECB-C94B-4381-B4B0-83D014710695}"/>
              </a:ext>
            </a:extLst>
          </p:cNvPr>
          <p:cNvPicPr>
            <a:picLocks noChangeAspect="1"/>
          </p:cNvPicPr>
          <p:nvPr/>
        </p:nvPicPr>
        <p:blipFill rotWithShape="1">
          <a:blip r:embed="rId2"/>
          <a:srcRect l="10058" t="17678" r="9636" b="17799"/>
          <a:stretch/>
        </p:blipFill>
        <p:spPr>
          <a:xfrm>
            <a:off x="1371600" y="1511808"/>
            <a:ext cx="1905000" cy="1112520"/>
          </a:xfrm>
          <a:prstGeom prst="rect">
            <a:avLst/>
          </a:prstGeom>
        </p:spPr>
      </p:pic>
      <p:pic>
        <p:nvPicPr>
          <p:cNvPr id="10" name="Picture 9">
            <a:extLst>
              <a:ext uri="{FF2B5EF4-FFF2-40B4-BE49-F238E27FC236}">
                <a16:creationId xmlns:a16="http://schemas.microsoft.com/office/drawing/2014/main" id="{AE213349-120B-405C-9700-568201C31B4C}"/>
              </a:ext>
            </a:extLst>
          </p:cNvPr>
          <p:cNvPicPr>
            <a:picLocks noChangeAspect="1"/>
          </p:cNvPicPr>
          <p:nvPr/>
        </p:nvPicPr>
        <p:blipFill rotWithShape="1">
          <a:blip r:embed="rId3"/>
          <a:srcRect l="10483" t="13175" r="14104" b="10106"/>
          <a:stretch/>
        </p:blipFill>
        <p:spPr>
          <a:xfrm>
            <a:off x="7444409" y="1441328"/>
            <a:ext cx="1498920" cy="1358912"/>
          </a:xfrm>
          <a:prstGeom prst="rect">
            <a:avLst/>
          </a:prstGeom>
        </p:spPr>
      </p:pic>
      <p:sp>
        <p:nvSpPr>
          <p:cNvPr id="2" name="Rectangle 1">
            <a:extLst>
              <a:ext uri="{FF2B5EF4-FFF2-40B4-BE49-F238E27FC236}">
                <a16:creationId xmlns:a16="http://schemas.microsoft.com/office/drawing/2014/main" id="{6204ACF5-A69A-40D0-BEEF-9387DFD4D267}"/>
              </a:ext>
            </a:extLst>
          </p:cNvPr>
          <p:cNvSpPr/>
          <p:nvPr/>
        </p:nvSpPr>
        <p:spPr>
          <a:xfrm>
            <a:off x="-102516" y="2213038"/>
            <a:ext cx="6958333" cy="4369358"/>
          </a:xfrm>
          <a:prstGeom prst="rect">
            <a:avLst/>
          </a:prstGeom>
          <a:solidFill>
            <a:schemeClr val="bg1"/>
          </a:solidFill>
          <a:ln>
            <a:solidFill>
              <a:schemeClr val="accent4"/>
            </a:solid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6A230F-4E4E-4455-B31F-6290C228A5FA}"/>
              </a:ext>
            </a:extLst>
          </p:cNvPr>
          <p:cNvSpPr/>
          <p:nvPr/>
        </p:nvSpPr>
        <p:spPr>
          <a:xfrm>
            <a:off x="6399155" y="3553711"/>
            <a:ext cx="5300283" cy="21712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40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theme/theme1.xml><?xml version="1.0" encoding="utf-8"?>
<a:theme xmlns:a="http://schemas.openxmlformats.org/drawingml/2006/main" name="NCCEH Master, Section, and Text Layout">
  <a:themeElements>
    <a:clrScheme name="NCCEH Template">
      <a:dk1>
        <a:srgbClr val="2D737E"/>
      </a:dk1>
      <a:lt1>
        <a:sysClr val="window" lastClr="FFFFFF"/>
      </a:lt1>
      <a:dk2>
        <a:srgbClr val="726E6E"/>
      </a:dk2>
      <a:lt2>
        <a:srgbClr val="E7E6E6"/>
      </a:lt2>
      <a:accent1>
        <a:srgbClr val="2D737E"/>
      </a:accent1>
      <a:accent2>
        <a:srgbClr val="88C1CF"/>
      </a:accent2>
      <a:accent3>
        <a:srgbClr val="726E6E"/>
      </a:accent3>
      <a:accent4>
        <a:srgbClr val="A5A5A5"/>
      </a:accent4>
      <a:accent5>
        <a:srgbClr val="88C1CF"/>
      </a:accent5>
      <a:accent6>
        <a:srgbClr val="CDE8ED"/>
      </a:accent6>
      <a:hlink>
        <a:srgbClr val="2D737E"/>
      </a:hlink>
      <a:folHlink>
        <a:srgbClr val="2D737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CEH_2019 Guide Template" id="{8B4C4B5C-E69D-4F74-97CA-8E7C7826E31A}" vid="{C0A7C3E3-45E7-414F-A0BB-E5854FEBBE09}"/>
    </a:ext>
  </a:extLst>
</a:theme>
</file>

<file path=ppt/theme/theme2.xml><?xml version="1.0" encoding="utf-8"?>
<a:theme xmlns:a="http://schemas.openxmlformats.org/drawingml/2006/main" name="Blank Backgrounds">
  <a:themeElements>
    <a:clrScheme name="Custom 1">
      <a:dk1>
        <a:sysClr val="windowText" lastClr="000000"/>
      </a:dk1>
      <a:lt1>
        <a:sysClr val="window" lastClr="FFFFFF"/>
      </a:lt1>
      <a:dk2>
        <a:srgbClr val="44546A"/>
      </a:dk2>
      <a:lt2>
        <a:srgbClr val="E7E6E6"/>
      </a:lt2>
      <a:accent1>
        <a:srgbClr val="2D737E"/>
      </a:accent1>
      <a:accent2>
        <a:srgbClr val="ED7D31"/>
      </a:accent2>
      <a:accent3>
        <a:srgbClr val="A5A5A5"/>
      </a:accent3>
      <a:accent4>
        <a:srgbClr val="474747"/>
      </a:accent4>
      <a:accent5>
        <a:srgbClr val="88C1CF"/>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CEH_2019 Guide Template" id="{8B4C4B5C-E69D-4F74-97CA-8E7C7826E31A}" vid="{0800F4CF-6FF3-4F97-89EB-E61BB7595B2B}"/>
    </a:ext>
  </a:extLst>
</a:theme>
</file>

<file path=ppt/theme/theme3.xml><?xml version="1.0" encoding="utf-8"?>
<a:theme xmlns:a="http://schemas.openxmlformats.org/drawingml/2006/main" name="Quote Blocks">
  <a:themeElements>
    <a:clrScheme name="Custom 1">
      <a:dk1>
        <a:sysClr val="windowText" lastClr="000000"/>
      </a:dk1>
      <a:lt1>
        <a:sysClr val="window" lastClr="FFFFFF"/>
      </a:lt1>
      <a:dk2>
        <a:srgbClr val="44546A"/>
      </a:dk2>
      <a:lt2>
        <a:srgbClr val="E7E6E6"/>
      </a:lt2>
      <a:accent1>
        <a:srgbClr val="2D737E"/>
      </a:accent1>
      <a:accent2>
        <a:srgbClr val="ED7D31"/>
      </a:accent2>
      <a:accent3>
        <a:srgbClr val="A5A5A5"/>
      </a:accent3>
      <a:accent4>
        <a:srgbClr val="474747"/>
      </a:accent4>
      <a:accent5>
        <a:srgbClr val="88C1CF"/>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CEH_2019 Guide Template" id="{8B4C4B5C-E69D-4F74-97CA-8E7C7826E31A}" vid="{C863830B-FF57-4B93-A04D-BBD1495326CE}"/>
    </a:ext>
  </a:extLst>
</a:theme>
</file>

<file path=ppt/theme/theme4.xml><?xml version="1.0" encoding="utf-8"?>
<a:theme xmlns:a="http://schemas.openxmlformats.org/drawingml/2006/main" name="End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CEH_2019 Guide Template" id="{8B4C4B5C-E69D-4F74-97CA-8E7C7826E31A}" vid="{2632D633-CE3B-4139-B557-C5DC0127F8B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9960D4F-D78D-45B0-AF01-631B9DA4BB86}">
  <we:reference id="wa104178141" version="3.1.2.28" store="en-US" storeType="OMEX"/>
  <we:alternateReferences>
    <we:reference id="wa104178141" version="3.1.2.28"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56b0203-40b3-4ae0-8284-bd269c2fbee7" xsi:nil="true"/>
    <lcf76f155ced4ddcb4097134ff3c332f xmlns="53927e87-1b32-475c-b281-99d885c5cde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D3CFAF44E3AB04A9A0E06B990BF752B" ma:contentTypeVersion="16" ma:contentTypeDescription="Create a new document." ma:contentTypeScope="" ma:versionID="bedead7d493d700a94b1174ae37cbdf3">
  <xsd:schema xmlns:xsd="http://www.w3.org/2001/XMLSchema" xmlns:xs="http://www.w3.org/2001/XMLSchema" xmlns:p="http://schemas.microsoft.com/office/2006/metadata/properties" xmlns:ns2="53927e87-1b32-475c-b281-99d885c5cde6" xmlns:ns3="e56b0203-40b3-4ae0-8284-bd269c2fbee7" targetNamespace="http://schemas.microsoft.com/office/2006/metadata/properties" ma:root="true" ma:fieldsID="b9b8436fd9dd049762ab25eda4ff4b8b" ns2:_="" ns3:_="">
    <xsd:import namespace="53927e87-1b32-475c-b281-99d885c5cde6"/>
    <xsd:import namespace="e56b0203-40b3-4ae0-8284-bd269c2fbee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927e87-1b32-475c-b281-99d885c5cd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0233ef-df2a-47a5-ab0f-101b351e9cd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6b0203-40b3-4ae0-8284-bd269c2fbee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66abf02-c16f-435b-9281-72151a41bebb}" ma:internalName="TaxCatchAll" ma:showField="CatchAllData" ma:web="e56b0203-40b3-4ae0-8284-bd269c2fbe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08C109-F89F-4946-948A-D248352546BF}">
  <ds:schemaRefs>
    <ds:schemaRef ds:uri="53927e87-1b32-475c-b281-99d885c5cde6"/>
    <ds:schemaRef ds:uri="e56b0203-40b3-4ae0-8284-bd269c2fbee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7E7C601-C0EF-4A98-9EEA-D9F0FEB638ED}">
  <ds:schemaRefs>
    <ds:schemaRef ds:uri="53927e87-1b32-475c-b281-99d885c5cde6"/>
    <ds:schemaRef ds:uri="e56b0203-40b3-4ae0-8284-bd269c2fbe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1AA3B00-E94C-4D29-BEA7-D2B215F9D9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34</Slides>
  <Notes>19</Notes>
  <HiddenSlides>1</HiddenSlides>
  <ScaleCrop>false</ScaleCrop>
  <HeadingPairs>
    <vt:vector size="4" baseType="variant">
      <vt:variant>
        <vt:lpstr>Theme</vt:lpstr>
      </vt:variant>
      <vt:variant>
        <vt:i4>4</vt:i4>
      </vt:variant>
      <vt:variant>
        <vt:lpstr>Slide Titles</vt:lpstr>
      </vt:variant>
      <vt:variant>
        <vt:i4>34</vt:i4>
      </vt:variant>
    </vt:vector>
  </HeadingPairs>
  <TitlesOfParts>
    <vt:vector size="38" baseType="lpstr">
      <vt:lpstr>NCCEH Master, Section, and Text Layout</vt:lpstr>
      <vt:lpstr>Blank Backgrounds</vt:lpstr>
      <vt:lpstr>Quote Blocks</vt:lpstr>
      <vt:lpstr>End Slides</vt:lpstr>
      <vt:lpstr>Before we get started</vt:lpstr>
      <vt:lpstr>2024 Point-In-Time Training for non-HMIS Agencies</vt:lpstr>
      <vt:lpstr>We want to get to know you!</vt:lpstr>
      <vt:lpstr>Slides &amp; resources will be available!</vt:lpstr>
      <vt:lpstr>Agenda</vt:lpstr>
      <vt:lpstr>PowerPoint Presentation</vt:lpstr>
      <vt:lpstr>Point in Time and Housing Inventory Count</vt:lpstr>
      <vt:lpstr>Point in Time and Housing Inventory Count</vt:lpstr>
      <vt:lpstr>Data Collection for Point-in-Time Count</vt:lpstr>
      <vt:lpstr>Data Collection for Housing Inventory Count</vt:lpstr>
      <vt:lpstr>Today’s Focus</vt:lpstr>
      <vt:lpstr>PowerPoint Presentation</vt:lpstr>
      <vt:lpstr>Why Use the Counting Us App</vt:lpstr>
      <vt:lpstr>Additional Security Procedures for VSPs</vt:lpstr>
      <vt:lpstr>A look inside the App</vt:lpstr>
      <vt:lpstr>Use the Sheltered Survey to make sure your clients count!</vt:lpstr>
      <vt:lpstr>Demo</vt:lpstr>
      <vt:lpstr>Add your location</vt:lpstr>
      <vt:lpstr>“Have you already been interviewed today for the point in Time Count?”</vt:lpstr>
      <vt:lpstr>Sub-population</vt:lpstr>
      <vt:lpstr>PowerPoint Presentation</vt:lpstr>
      <vt:lpstr>Submitting the survey</vt:lpstr>
      <vt:lpstr>Now let’s see the screen for a household</vt:lpstr>
      <vt:lpstr>Best Practices</vt:lpstr>
      <vt:lpstr>Tips for Good Etiquette During PIT: </vt:lpstr>
      <vt:lpstr>Frequently Asked Questions</vt:lpstr>
      <vt:lpstr>Next Steps to a non-HMIS Sheltered PIT/HIC</vt:lpstr>
      <vt:lpstr>Upcoming events to help you prepare!</vt:lpstr>
      <vt:lpstr>PowerPoint Presentation</vt:lpstr>
      <vt:lpstr>Help us test the App!</vt:lpstr>
      <vt:lpstr>PowerPoint Presentation</vt:lpstr>
      <vt:lpstr>PowerPoint Presentation</vt:lpstr>
      <vt:lpstr>Stay Connected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Point-In-Time Training for non-HMIS Agencies</dc:title>
  <dc:creator>Andrea Carey</dc:creator>
  <cp:revision>2</cp:revision>
  <dcterms:created xsi:type="dcterms:W3CDTF">2021-01-06T02:59:57Z</dcterms:created>
  <dcterms:modified xsi:type="dcterms:W3CDTF">2024-01-17T18:02:27Z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0x0101008D3CFAF44E3AB04A9A0E06B990BF752B</vt:lpwstr>
  </property>
  <property fmtid="{D5CDD505-2E9C-101B-9397-08002B2CF9AE}" pid="3" name="MediaServiceImageTags">
    <vt:lpwstr/>
  </property>
</Properties>
</file>