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  <p:sldMasterId id="2147483722" r:id="rId2"/>
    <p:sldMasterId id="2147483795" r:id="rId3"/>
    <p:sldMasterId id="2147483820" r:id="rId4"/>
  </p:sldMasterIdLst>
  <p:notesMasterIdLst>
    <p:notesMasterId r:id="rId16"/>
  </p:notesMasterIdLst>
  <p:handoutMasterIdLst>
    <p:handoutMasterId r:id="rId17"/>
  </p:handoutMasterIdLst>
  <p:sldIdLst>
    <p:sldId id="256" r:id="rId5"/>
    <p:sldId id="257" r:id="rId6"/>
    <p:sldId id="260" r:id="rId7"/>
    <p:sldId id="258" r:id="rId8"/>
    <p:sldId id="263" r:id="rId9"/>
    <p:sldId id="575" r:id="rId10"/>
    <p:sldId id="576" r:id="rId11"/>
    <p:sldId id="577" r:id="rId12"/>
    <p:sldId id="261" r:id="rId13"/>
    <p:sldId id="262" r:id="rId14"/>
    <p:sldId id="264" r:id="rId15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ise Neunaber" initials="DN" lastIdx="2" clrIdx="0">
    <p:extLst>
      <p:ext uri="{19B8F6BF-5375-455C-9EA6-DF929625EA0E}">
        <p15:presenceInfo xmlns:p15="http://schemas.microsoft.com/office/powerpoint/2012/main" userId="3ca7c9e81f89bcfc" providerId="Windows Live"/>
      </p:ext>
    </p:extLst>
  </p:cmAuthor>
  <p:cmAuthor id="2" name="Andrea Carey" initials="AC" lastIdx="3" clrIdx="1">
    <p:extLst>
      <p:ext uri="{19B8F6BF-5375-455C-9EA6-DF929625EA0E}">
        <p15:presenceInfo xmlns:p15="http://schemas.microsoft.com/office/powerpoint/2012/main" userId="Andrea Carey" providerId="None"/>
      </p:ext>
    </p:extLst>
  </p:cmAuthor>
  <p:cmAuthor id="3" name="Denise Neunaber" initials="DN [2]" lastIdx="2" clrIdx="2">
    <p:extLst>
      <p:ext uri="{19B8F6BF-5375-455C-9EA6-DF929625EA0E}">
        <p15:presenceInfo xmlns:p15="http://schemas.microsoft.com/office/powerpoint/2012/main" userId="Denise Neunab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747E"/>
    <a:srgbClr val="484848"/>
    <a:srgbClr val="828492"/>
    <a:srgbClr val="2D737E"/>
    <a:srgbClr val="726E6E"/>
    <a:srgbClr val="996633"/>
    <a:srgbClr val="2B7580"/>
    <a:srgbClr val="43848F"/>
    <a:srgbClr val="2A7883"/>
    <a:srgbClr val="89CF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1" autoAdjust="0"/>
    <p:restoredTop sz="86531" autoAdjust="0"/>
  </p:normalViewPr>
  <p:slideViewPr>
    <p:cSldViewPr snapToGrid="0">
      <p:cViewPr varScale="1">
        <p:scale>
          <a:sx n="86" d="100"/>
          <a:sy n="86" d="100"/>
        </p:scale>
        <p:origin x="326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80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5BED74-E86A-4925-947F-E20EF61775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FC81C-081B-44AE-8E6E-8BA6FA044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64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5D1D946-F2E8-4564-AB43-5780D50F7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97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SAMHSA SOAR Technical Assistance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B5BE15-58A9-40F7-B37B-9BBD8EB8CAFF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/>
              <a:t>3/12/2019</a:t>
            </a:r>
          </a:p>
        </p:txBody>
      </p:sp>
    </p:spTree>
    <p:extLst>
      <p:ext uri="{BB962C8B-B14F-4D97-AF65-F5344CB8AC3E}">
        <p14:creationId xmlns:p14="http://schemas.microsoft.com/office/powerpoint/2010/main" val="148742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0075FB-EE00-4217-9A63-64674B3EDE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991" y="5533257"/>
            <a:ext cx="4306529" cy="117352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9EE5D9A-B3FB-4D7C-ABFA-EE5F164AC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966" y="1334948"/>
            <a:ext cx="10294375" cy="2387600"/>
          </a:xfrm>
        </p:spPr>
        <p:txBody>
          <a:bodyPr anchor="b"/>
          <a:lstStyle>
            <a:lvl1pPr algn="l">
              <a:defRPr sz="60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A39D81A-C54D-4662-A9CB-52B1F0F9FD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965" y="4050672"/>
            <a:ext cx="10373035" cy="1472381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484848"/>
                </a:solidFill>
              </a:defRPr>
            </a:lvl1pPr>
            <a:lvl2pPr marL="457191" indent="0" algn="ctr">
              <a:buNone/>
              <a:defRPr sz="2000"/>
            </a:lvl2pPr>
            <a:lvl3pPr marL="914380" indent="0" algn="ctr">
              <a:buNone/>
              <a:defRPr sz="1801"/>
            </a:lvl3pPr>
            <a:lvl4pPr marL="1371571" indent="0" algn="ctr">
              <a:buNone/>
              <a:defRPr sz="1600"/>
            </a:lvl4pPr>
            <a:lvl5pPr marL="1828761" indent="0" algn="ctr">
              <a:buNone/>
              <a:defRPr sz="1600"/>
            </a:lvl5pPr>
            <a:lvl6pPr marL="2285951" indent="0" algn="ctr">
              <a:buNone/>
              <a:defRPr sz="1600"/>
            </a:lvl6pPr>
            <a:lvl7pPr marL="2743141" indent="0" algn="ctr">
              <a:buNone/>
              <a:defRPr sz="1600"/>
            </a:lvl7pPr>
            <a:lvl8pPr marL="3200332" indent="0" algn="ctr">
              <a:buNone/>
              <a:defRPr sz="1600"/>
            </a:lvl8pPr>
            <a:lvl9pPr marL="365752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078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Left Summary,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3EDF8-D6B8-4360-A288-8A6069E20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2F49F72-4E82-460D-809E-2FE497AB2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24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017063-AB67-4855-B023-8FE9E5D8EBB4}"/>
              </a:ext>
            </a:extLst>
          </p:cNvPr>
          <p:cNvSpPr/>
          <p:nvPr userDrawn="1"/>
        </p:nvSpPr>
        <p:spPr>
          <a:xfrm>
            <a:off x="4965289" y="0"/>
            <a:ext cx="722671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2396B46-B5DF-4C53-B9F3-D2BDF2E53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4823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91" indent="0">
              <a:buNone/>
              <a:defRPr sz="1401"/>
            </a:lvl2pPr>
            <a:lvl3pPr marL="914380" indent="0">
              <a:buNone/>
              <a:defRPr sz="1200"/>
            </a:lvl3pPr>
            <a:lvl4pPr marL="1371571" indent="0">
              <a:buNone/>
              <a:defRPr sz="1001"/>
            </a:lvl4pPr>
            <a:lvl5pPr marL="1828761" indent="0">
              <a:buNone/>
              <a:defRPr sz="1001"/>
            </a:lvl5pPr>
            <a:lvl6pPr marL="2285951" indent="0">
              <a:buNone/>
              <a:defRPr sz="1001"/>
            </a:lvl6pPr>
            <a:lvl7pPr marL="2743141" indent="0">
              <a:buNone/>
              <a:defRPr sz="1001"/>
            </a:lvl7pPr>
            <a:lvl8pPr marL="3200332" indent="0">
              <a:buNone/>
              <a:defRPr sz="1001"/>
            </a:lvl8pPr>
            <a:lvl9pPr marL="3657522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4DC467-0A88-43B4-A08E-8F69DBA317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78D066-35AC-43C1-8CEE-D50A9029F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6902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711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BA2D2-40A4-4799-BDCA-ABDEAC73B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87E3105-CE09-4220-A22A-0AD881452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24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066E25-AC66-4EE8-8031-E69E392C5C73}"/>
              </a:ext>
            </a:extLst>
          </p:cNvPr>
          <p:cNvSpPr/>
          <p:nvPr userDrawn="1"/>
        </p:nvSpPr>
        <p:spPr>
          <a:xfrm>
            <a:off x="4965289" y="0"/>
            <a:ext cx="722671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B6197C0-3B50-4C64-87DD-633E707AC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4823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91" indent="0">
              <a:buNone/>
              <a:defRPr sz="1401"/>
            </a:lvl2pPr>
            <a:lvl3pPr marL="914380" indent="0">
              <a:buNone/>
              <a:defRPr sz="1200"/>
            </a:lvl3pPr>
            <a:lvl4pPr marL="1371571" indent="0">
              <a:buNone/>
              <a:defRPr sz="1001"/>
            </a:lvl4pPr>
            <a:lvl5pPr marL="1828761" indent="0">
              <a:buNone/>
              <a:defRPr sz="1001"/>
            </a:lvl5pPr>
            <a:lvl6pPr marL="2285951" indent="0">
              <a:buNone/>
              <a:defRPr sz="1001"/>
            </a:lvl6pPr>
            <a:lvl7pPr marL="2743141" indent="0">
              <a:buNone/>
              <a:defRPr sz="1001"/>
            </a:lvl7pPr>
            <a:lvl8pPr marL="3200332" indent="0">
              <a:buNone/>
              <a:defRPr sz="1001"/>
            </a:lvl8pPr>
            <a:lvl9pPr marL="3657522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8683B1-20D2-4BCD-8AFD-5DEF366B1B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BD235B8-8D46-4A90-AB4C-16CC5C93D938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329085" y="987427"/>
            <a:ext cx="570271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91" indent="0">
              <a:buNone/>
              <a:defRPr sz="2800"/>
            </a:lvl2pPr>
            <a:lvl3pPr marL="914380" indent="0">
              <a:buNone/>
              <a:defRPr sz="2400"/>
            </a:lvl3pPr>
            <a:lvl4pPr marL="1371571" indent="0">
              <a:buNone/>
              <a:defRPr sz="2000"/>
            </a:lvl4pPr>
            <a:lvl5pPr marL="1828761" indent="0">
              <a:buNone/>
              <a:defRPr sz="2000"/>
            </a:lvl5pPr>
            <a:lvl6pPr marL="2285951" indent="0">
              <a:buNone/>
              <a:defRPr sz="2000"/>
            </a:lvl6pPr>
            <a:lvl7pPr marL="2743141" indent="0">
              <a:buNone/>
              <a:defRPr sz="2000"/>
            </a:lvl7pPr>
            <a:lvl8pPr marL="3200332" indent="0">
              <a:buNone/>
              <a:defRPr sz="2000"/>
            </a:lvl8pPr>
            <a:lvl9pPr marL="3657522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801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Autofit/>
          </a:bodyPr>
          <a:lstStyle>
            <a:lvl1pPr>
              <a:defRPr sz="48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1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667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208" y="64467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fld id="{5EAE24E9-9ED8-401B-8A88-10EF8A5C708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099" y="6446721"/>
            <a:ext cx="1247775" cy="3731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1249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4BA84B-4D13-4EB8-9782-748916B699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89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789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Bottom Fade with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89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Bottom Fa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65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Hous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03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Ho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04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House Bottom Fade w/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230EE-AAEF-4446-B486-511D4094FB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04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75517A-46CD-4A32-A79A-951C8BE555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97523" y="2971800"/>
            <a:ext cx="8396954" cy="914400"/>
          </a:xfrm>
        </p:spPr>
        <p:txBody>
          <a:bodyPr>
            <a:norm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04039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549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y w/ logo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63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y Blank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022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with logo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74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860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Bottom Fade w/Logo: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68AF445-1F6A-46FF-A59C-567D1269BB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C3D87EC-2456-4B32-8360-AF8AF6A59C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94271" y="4744577"/>
            <a:ext cx="7679454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246454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Bottom Fade: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060221-980E-4B76-BDE5-27BCA280D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C27D756-F0A0-41B7-B1B1-8B782024F3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04103" y="4744577"/>
            <a:ext cx="7669622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3903628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pattern with logo 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230EE-AAEF-4446-B486-511D4094FB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6685ECC-C41F-45AC-9BEE-EC8B95BBA7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rgbClr val="2D737E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854B0F4-18A3-4F7C-9DE8-BD6B0C1CB5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rgbClr val="2D737E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069314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pattern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A618D-2DFC-447F-BAEA-B78EEB1E3C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rgbClr val="2D737E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6AE181D-6475-4A1B-80B0-225370525D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rgbClr val="2D737E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318054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y with logo quote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195AC-C87F-4EBB-9876-E1A3F577EF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5B9E25D-4650-4841-A358-33468AF94B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289553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258" y="1825625"/>
            <a:ext cx="1066554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2EF1A4-76A9-4119-B78C-FE711110E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677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 grey quote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DAAFA41-E410-48C9-9C8F-CCFFFC6BB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ECAE058-9B93-4DA8-A8B8-0106FEA96B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660841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with logo quote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3B910-4560-4F1D-92A3-DC55745DB9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0CCE795-63BD-4A18-816D-E64EEDD743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3553348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quote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0611E74-7FEA-4809-8AD1-BD9B08EB22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7121434-7063-4A88-B88E-94D82C8BF6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7754517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EA62771-7233-4CEA-818B-A9C96AA9C3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FF4802F-BA72-40F6-91E1-EE4A9937CB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5187" y="4744577"/>
            <a:ext cx="353853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522238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 Personal Inf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0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74E0AD4-FBEB-4DB3-84C3-C4CD631EF7DA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B4B90E-FFF7-4761-BBFD-7F40E8ED7F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441D0C0-2D6B-4617-900E-5755A37D64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DAEF80D-26CF-4B30-852D-EDEBBED9E3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EB367A-0E97-4B51-8EDB-3CD46B60619A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896CBA-A4D7-4E83-9AB9-232D5B1EAAA9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3D9120-D541-4986-9DCB-BDB43E154810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1EACF2D-0C14-4634-87FF-302FF9696939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B79611-4298-4E0F-A123-A8CC4166105E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60D7DC-7D87-4B4D-89BC-1BDA46DBC75D}"/>
              </a:ext>
            </a:extLst>
          </p:cNvPr>
          <p:cNvSpPr txBox="1"/>
          <p:nvPr userDrawn="1"/>
        </p:nvSpPr>
        <p:spPr>
          <a:xfrm>
            <a:off x="544820" y="2151684"/>
            <a:ext cx="586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Firstname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Lastname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8B2E4E-D8ED-4A3E-ACEA-40CF11B00B9A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Your Title Here</a:t>
            </a:r>
          </a:p>
          <a:p>
            <a:r>
              <a:rPr lang="en-US" sz="2400" dirty="0">
                <a:solidFill>
                  <a:schemeClr val="bg1"/>
                </a:solidFill>
              </a:rPr>
              <a:t>@ncceh.org</a:t>
            </a:r>
          </a:p>
        </p:txBody>
      </p:sp>
    </p:spTree>
    <p:extLst>
      <p:ext uri="{BB962C8B-B14F-4D97-AF65-F5344CB8AC3E}">
        <p14:creationId xmlns:p14="http://schemas.microsoft.com/office/powerpoint/2010/main" val="2553794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 B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887948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07FE48-D4DC-4257-9DC6-4979A2F1119E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9C61AD-59AF-4088-A04B-FD1DCA9039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AA1965-E1B6-4B09-9AEF-FC77989B33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87B844-83F2-4166-BBF1-D02DF77068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1C7ADC-DA76-4661-9CB6-E56F46A48F11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2BACD1-CAA0-4DE5-A604-F0E3AEE30500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9712D6-C5D8-41CB-B856-111934E44CFB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ED22DED-3C9B-4394-8A13-12016486F23C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DD2919-1E1E-43AC-8587-26EFF2647B61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E9F81E-545B-49FD-820E-0C53EC8D161A}"/>
              </a:ext>
            </a:extLst>
          </p:cNvPr>
          <p:cNvSpPr txBox="1"/>
          <p:nvPr userDrawn="1"/>
        </p:nvSpPr>
        <p:spPr>
          <a:xfrm>
            <a:off x="544821" y="2151684"/>
            <a:ext cx="777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 Balance of State CoC Staff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F6EB34-046B-4DB5-BE12-D49A6AAE762A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bos@ncceh.org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</p:spTree>
    <p:extLst>
      <p:ext uri="{BB962C8B-B14F-4D97-AF65-F5344CB8AC3E}">
        <p14:creationId xmlns:p14="http://schemas.microsoft.com/office/powerpoint/2010/main" val="10535382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BoS + Perso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0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07FE48-D4DC-4257-9DC6-4979A2F1119E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9C61AD-59AF-4088-A04B-FD1DCA9039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AA1965-E1B6-4B09-9AEF-FC77989B33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87B844-83F2-4166-BBF1-D02DF77068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1C7ADC-DA76-4661-9CB6-E56F46A48F11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2BACD1-CAA0-4DE5-A604-F0E3AEE30500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9712D6-C5D8-41CB-B856-111934E44CFB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4AA0E8E-AB8D-4598-B81F-AC201FEBEE3C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1898C2-6068-4119-9F5A-9F0B2947A3BC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9E2308-D96D-4D3E-892C-888502E1E9E4}"/>
              </a:ext>
            </a:extLst>
          </p:cNvPr>
          <p:cNvSpPr txBox="1"/>
          <p:nvPr userDrawn="1"/>
        </p:nvSpPr>
        <p:spPr>
          <a:xfrm>
            <a:off x="544821" y="2151684"/>
            <a:ext cx="777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 Balance of State CoC Staff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131FD7-6D87-4FE1-999F-DB015A543518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bos@ncceh.org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0A8F3F-D9EB-49E8-A1D2-D65B93285E0E}"/>
              </a:ext>
            </a:extLst>
          </p:cNvPr>
          <p:cNvSpPr txBox="1"/>
          <p:nvPr userDrawn="1"/>
        </p:nvSpPr>
        <p:spPr>
          <a:xfrm>
            <a:off x="544819" y="3904919"/>
            <a:ext cx="586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Firstname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Lastname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29438E-2FE7-406F-A226-B6AEEC5ABDB3}"/>
              </a:ext>
            </a:extLst>
          </p:cNvPr>
          <p:cNvSpPr txBox="1"/>
          <p:nvPr userDrawn="1"/>
        </p:nvSpPr>
        <p:spPr>
          <a:xfrm>
            <a:off x="796413" y="441030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Your Title Here</a:t>
            </a:r>
          </a:p>
          <a:p>
            <a:r>
              <a:rPr lang="en-US" sz="2400" dirty="0">
                <a:solidFill>
                  <a:schemeClr val="bg1"/>
                </a:solidFill>
              </a:rPr>
              <a:t>@ncceh.org</a:t>
            </a:r>
          </a:p>
        </p:txBody>
      </p:sp>
    </p:spTree>
    <p:extLst>
      <p:ext uri="{BB962C8B-B14F-4D97-AF65-F5344CB8AC3E}">
        <p14:creationId xmlns:p14="http://schemas.microsoft.com/office/powerpoint/2010/main" val="23114047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 Data Center + Perso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59069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86FFB-3215-4C11-A507-3DF21ADCA25C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6E2D61F-BDA7-4CA2-A290-4D2F69CEA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2ECE31-B228-4447-8CA4-89383A7885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712656-52A7-45A9-B8F5-5028923240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5D3977-DA46-43DB-8A20-6E26D8FFF0EC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F78844-A8F4-4138-B886-3C3ECDF1F160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E7B235-4961-4B17-BFB8-F9CDB3C21DF7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1A6ABAB-E2BC-4FBE-9087-26C029470A11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69B81C-7D20-4BD9-BBC6-8384B73433BE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33F018-0F80-46F9-A0E0-3047CBF177ED}"/>
              </a:ext>
            </a:extLst>
          </p:cNvPr>
          <p:cNvSpPr txBox="1"/>
          <p:nvPr userDrawn="1"/>
        </p:nvSpPr>
        <p:spPr>
          <a:xfrm>
            <a:off x="544821" y="2151684"/>
            <a:ext cx="777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 Data Center Help Desk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E58879-1491-40B6-A284-8757BFF60344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hmis@ncceh.org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919.410.6997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4F500D-3F78-4BBF-B277-F5CCD10ADCC2}"/>
              </a:ext>
            </a:extLst>
          </p:cNvPr>
          <p:cNvSpPr txBox="1"/>
          <p:nvPr userDrawn="1"/>
        </p:nvSpPr>
        <p:spPr>
          <a:xfrm>
            <a:off x="544819" y="3904919"/>
            <a:ext cx="586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Firstname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Lastname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5089A8-B885-4014-8971-BCC532447AA8}"/>
              </a:ext>
            </a:extLst>
          </p:cNvPr>
          <p:cNvSpPr txBox="1"/>
          <p:nvPr userDrawn="1"/>
        </p:nvSpPr>
        <p:spPr>
          <a:xfrm>
            <a:off x="796413" y="441030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Your Title Here</a:t>
            </a:r>
          </a:p>
          <a:p>
            <a:r>
              <a:rPr lang="en-US" sz="2400" dirty="0">
                <a:solidFill>
                  <a:schemeClr val="bg1"/>
                </a:solidFill>
              </a:rPr>
              <a:t>@ncceh.org</a:t>
            </a:r>
          </a:p>
        </p:txBody>
      </p:sp>
    </p:spTree>
    <p:extLst>
      <p:ext uri="{BB962C8B-B14F-4D97-AF65-F5344CB8AC3E}">
        <p14:creationId xmlns:p14="http://schemas.microsoft.com/office/powerpoint/2010/main" val="3799122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 Data Center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0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86FFB-3215-4C11-A507-3DF21ADCA25C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6E2D61F-BDA7-4CA2-A290-4D2F69CEA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2ECE31-B228-4447-8CA4-89383A7885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712656-52A7-45A9-B8F5-5028923240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5D3977-DA46-43DB-8A20-6E26D8FFF0EC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F78844-A8F4-4138-B886-3C3ECDF1F160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E7B235-4961-4B17-BFB8-F9CDB3C21DF7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3BE4A4A-765A-401F-8055-38ED59380CAD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13EC4A-9057-45DE-AF58-287AA4EAED83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EC8946-3EA6-4C9C-AB84-E8B7D5A92E31}"/>
              </a:ext>
            </a:extLst>
          </p:cNvPr>
          <p:cNvSpPr txBox="1"/>
          <p:nvPr userDrawn="1"/>
        </p:nvSpPr>
        <p:spPr>
          <a:xfrm>
            <a:off x="544821" y="2151684"/>
            <a:ext cx="777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 Data Center Help Desk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9F89EA-022E-451E-8E3C-ACBEC341B912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hmis@ncceh.org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919.410.6997</a:t>
            </a:r>
          </a:p>
        </p:txBody>
      </p:sp>
    </p:spTree>
    <p:extLst>
      <p:ext uri="{BB962C8B-B14F-4D97-AF65-F5344CB8AC3E}">
        <p14:creationId xmlns:p14="http://schemas.microsoft.com/office/powerpoint/2010/main" val="40020113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 SO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0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86FFB-3215-4C11-A507-3DF21ADCA25C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6E2D61F-BDA7-4CA2-A290-4D2F69CEA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2ECE31-B228-4447-8CA4-89383A7885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712656-52A7-45A9-B8F5-5028923240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5D3977-DA46-43DB-8A20-6E26D8FFF0EC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F78844-A8F4-4138-B886-3C3ECDF1F160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E7B235-4961-4B17-BFB8-F9CDB3C21DF7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75BD31-B02F-4949-97D4-394F8829DCCA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E45AC9-FA20-4F4B-95C3-7E5B5FC12913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DAEBC5-DF57-416E-AD05-5A8031A86BD2}"/>
              </a:ext>
            </a:extLst>
          </p:cNvPr>
          <p:cNvSpPr txBox="1"/>
          <p:nvPr userDrawn="1"/>
        </p:nvSpPr>
        <p:spPr>
          <a:xfrm>
            <a:off x="544821" y="2151686"/>
            <a:ext cx="777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us re: SOAR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69C3BB-569E-44BF-952D-C62913897FF1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soar@ncceh.org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</p:spTree>
    <p:extLst>
      <p:ext uri="{BB962C8B-B14F-4D97-AF65-F5344CB8AC3E}">
        <p14:creationId xmlns:p14="http://schemas.microsoft.com/office/powerpoint/2010/main" val="296065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2EF1A4-76A9-4119-B78C-FE711110E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1BD993E8-999B-44DC-8666-B2704DCEFD6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88975" y="1897063"/>
            <a:ext cx="10266620" cy="4386262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957921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8257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4FB-4499-426A-A9B7-0A1C58CDE4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4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1" indent="0">
              <a:buNone/>
              <a:defRPr sz="2000" b="1"/>
            </a:lvl2pPr>
            <a:lvl3pPr marL="914380" indent="0">
              <a:buNone/>
              <a:defRPr sz="1801" b="1"/>
            </a:lvl3pPr>
            <a:lvl4pPr marL="1371571" indent="0">
              <a:buNone/>
              <a:defRPr sz="1600" b="1"/>
            </a:lvl4pPr>
            <a:lvl5pPr marL="1828761" indent="0">
              <a:buNone/>
              <a:defRPr sz="1600" b="1"/>
            </a:lvl5pPr>
            <a:lvl6pPr marL="2285951" indent="0">
              <a:buNone/>
              <a:defRPr sz="1600" b="1"/>
            </a:lvl6pPr>
            <a:lvl7pPr marL="2743141" indent="0">
              <a:buNone/>
              <a:defRPr sz="1600" b="1"/>
            </a:lvl7pPr>
            <a:lvl8pPr marL="3200332" indent="0">
              <a:buNone/>
              <a:defRPr sz="1600" b="1"/>
            </a:lvl8pPr>
            <a:lvl9pPr marL="36575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1" indent="0">
              <a:buNone/>
              <a:defRPr sz="2000" b="1"/>
            </a:lvl2pPr>
            <a:lvl3pPr marL="914380" indent="0">
              <a:buNone/>
              <a:defRPr sz="1801" b="1"/>
            </a:lvl3pPr>
            <a:lvl4pPr marL="1371571" indent="0">
              <a:buNone/>
              <a:defRPr sz="1600" b="1"/>
            </a:lvl4pPr>
            <a:lvl5pPr marL="1828761" indent="0">
              <a:buNone/>
              <a:defRPr sz="1600" b="1"/>
            </a:lvl5pPr>
            <a:lvl6pPr marL="2285951" indent="0">
              <a:buNone/>
              <a:defRPr sz="1600" b="1"/>
            </a:lvl6pPr>
            <a:lvl7pPr marL="2743141" indent="0">
              <a:buNone/>
              <a:defRPr sz="1600" b="1"/>
            </a:lvl7pPr>
            <a:lvl8pPr marL="3200332" indent="0">
              <a:buNone/>
              <a:defRPr sz="1600" b="1"/>
            </a:lvl8pPr>
            <a:lvl9pPr marL="36575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0928C-42A4-497E-9004-4B6F482D77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51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6C66B15-B952-4EDB-838A-AA5187285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36" y="365127"/>
            <a:ext cx="10763865" cy="1325563"/>
          </a:xfrm>
        </p:spPr>
        <p:txBody>
          <a:bodyPr/>
          <a:lstStyle>
            <a:lvl1pPr>
              <a:defRPr>
                <a:solidFill>
                  <a:srgbClr val="2D737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0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6B8DB4-56F8-47CC-8754-9665B1C8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1EE389-DC37-42B2-9688-358E8751E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6902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0E7AC27-DD71-436B-8C2C-243A20547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1" indent="0">
              <a:buNone/>
              <a:defRPr sz="1401"/>
            </a:lvl2pPr>
            <a:lvl3pPr marL="914380" indent="0">
              <a:buNone/>
              <a:defRPr sz="1200"/>
            </a:lvl3pPr>
            <a:lvl4pPr marL="1371571" indent="0">
              <a:buNone/>
              <a:defRPr sz="1001"/>
            </a:lvl4pPr>
            <a:lvl5pPr marL="1828761" indent="0">
              <a:buNone/>
              <a:defRPr sz="1001"/>
            </a:lvl5pPr>
            <a:lvl6pPr marL="2285951" indent="0">
              <a:buNone/>
              <a:defRPr sz="1001"/>
            </a:lvl6pPr>
            <a:lvl7pPr marL="2743141" indent="0">
              <a:buNone/>
              <a:defRPr sz="1001"/>
            </a:lvl7pPr>
            <a:lvl8pPr marL="3200332" indent="0">
              <a:buNone/>
              <a:defRPr sz="1001"/>
            </a:lvl8pPr>
            <a:lvl9pPr marL="3657522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73BE7A-1FA4-4B36-B384-E3C6EDDFD7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67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5249F85-0C12-420C-98C6-9303ED046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12DE73C-242D-416A-A17E-A48FF4D13C55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183189" y="987427"/>
            <a:ext cx="5848605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91" indent="0">
              <a:buNone/>
              <a:defRPr sz="2800"/>
            </a:lvl2pPr>
            <a:lvl3pPr marL="914380" indent="0">
              <a:buNone/>
              <a:defRPr sz="2400"/>
            </a:lvl3pPr>
            <a:lvl4pPr marL="1371571" indent="0">
              <a:buNone/>
              <a:defRPr sz="2000"/>
            </a:lvl4pPr>
            <a:lvl5pPr marL="1828761" indent="0">
              <a:buNone/>
              <a:defRPr sz="2000"/>
            </a:lvl5pPr>
            <a:lvl6pPr marL="2285951" indent="0">
              <a:buNone/>
              <a:defRPr sz="2000"/>
            </a:lvl6pPr>
            <a:lvl7pPr marL="2743141" indent="0">
              <a:buNone/>
              <a:defRPr sz="2000"/>
            </a:lvl7pPr>
            <a:lvl8pPr marL="3200332" indent="0">
              <a:buNone/>
              <a:defRPr sz="2000"/>
            </a:lvl8pPr>
            <a:lvl9pPr marL="3657522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A364080-A9FE-4AFC-B883-6E3B80E42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1" indent="0">
              <a:buNone/>
              <a:defRPr sz="1401"/>
            </a:lvl2pPr>
            <a:lvl3pPr marL="914380" indent="0">
              <a:buNone/>
              <a:defRPr sz="1200"/>
            </a:lvl3pPr>
            <a:lvl4pPr marL="1371571" indent="0">
              <a:buNone/>
              <a:defRPr sz="1001"/>
            </a:lvl4pPr>
            <a:lvl5pPr marL="1828761" indent="0">
              <a:buNone/>
              <a:defRPr sz="1001"/>
            </a:lvl5pPr>
            <a:lvl6pPr marL="2285951" indent="0">
              <a:buNone/>
              <a:defRPr sz="1001"/>
            </a:lvl6pPr>
            <a:lvl7pPr marL="2743141" indent="0">
              <a:buNone/>
              <a:defRPr sz="1001"/>
            </a:lvl7pPr>
            <a:lvl8pPr marL="3200332" indent="0">
              <a:buNone/>
              <a:defRPr sz="1001"/>
            </a:lvl8pPr>
            <a:lvl9pPr marL="3657522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80010F-5362-416B-A71B-1320BFFBFC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92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258" y="365127"/>
            <a:ext cx="106655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58" y="1825625"/>
            <a:ext cx="106655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31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9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80" r:id="rId8"/>
    <p:sldLayoutId id="2147483781" r:id="rId9"/>
    <p:sldLayoutId id="2147483786" r:id="rId10"/>
    <p:sldLayoutId id="2147483787" r:id="rId11"/>
    <p:sldLayoutId id="2147483821" r:id="rId12"/>
  </p:sldLayoutIdLs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F747E"/>
          </a:solidFill>
          <a:latin typeface="+mj-lt"/>
          <a:ea typeface="+mj-ea"/>
          <a:cs typeface="+mj-cs"/>
        </a:defRPr>
      </a:lvl1pPr>
    </p:titleStyle>
    <p:bodyStyle>
      <a:lvl1pPr marL="228596" indent="-228596" algn="l" defTabSz="9143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rgbClr val="484848"/>
          </a:solidFill>
          <a:latin typeface="+mn-lt"/>
          <a:ea typeface="+mn-ea"/>
          <a:cs typeface="+mn-cs"/>
        </a:defRPr>
      </a:lvl1pPr>
      <a:lvl2pPr marL="68578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84848"/>
          </a:solidFill>
          <a:latin typeface="+mn-lt"/>
          <a:ea typeface="+mn-ea"/>
          <a:cs typeface="+mn-cs"/>
        </a:defRPr>
      </a:lvl2pPr>
      <a:lvl3pPr marL="114297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84848"/>
          </a:solidFill>
          <a:latin typeface="+mn-lt"/>
          <a:ea typeface="+mn-ea"/>
          <a:cs typeface="+mn-cs"/>
        </a:defRPr>
      </a:lvl3pPr>
      <a:lvl4pPr marL="160016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4pPr>
      <a:lvl5pPr marL="205735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5pPr>
      <a:lvl6pPr marL="251454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258" y="365127"/>
            <a:ext cx="106655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58" y="1825625"/>
            <a:ext cx="106655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82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7" r:id="rId2"/>
    <p:sldLayoutId id="2147483741" r:id="rId3"/>
    <p:sldLayoutId id="2147483742" r:id="rId4"/>
    <p:sldLayoutId id="2147483819" r:id="rId5"/>
    <p:sldLayoutId id="2147483732" r:id="rId6"/>
    <p:sldLayoutId id="2147483746" r:id="rId7"/>
    <p:sldLayoutId id="2147483809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F747E"/>
          </a:solidFill>
          <a:latin typeface="+mj-lt"/>
          <a:ea typeface="+mj-ea"/>
          <a:cs typeface="+mj-cs"/>
        </a:defRPr>
      </a:lvl1pPr>
    </p:titleStyle>
    <p:bodyStyle>
      <a:lvl1pPr marL="228596" indent="-228596" algn="l" defTabSz="9143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rgbClr val="484848"/>
          </a:solidFill>
          <a:latin typeface="+mn-lt"/>
          <a:ea typeface="+mn-ea"/>
          <a:cs typeface="+mn-cs"/>
        </a:defRPr>
      </a:lvl1pPr>
      <a:lvl2pPr marL="68578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84848"/>
          </a:solidFill>
          <a:latin typeface="+mn-lt"/>
          <a:ea typeface="+mn-ea"/>
          <a:cs typeface="+mn-cs"/>
        </a:defRPr>
      </a:lvl2pPr>
      <a:lvl3pPr marL="114297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84848"/>
          </a:solidFill>
          <a:latin typeface="+mn-lt"/>
          <a:ea typeface="+mn-ea"/>
          <a:cs typeface="+mn-cs"/>
        </a:defRPr>
      </a:lvl3pPr>
      <a:lvl4pPr marL="160016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4pPr>
      <a:lvl5pPr marL="205735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5pPr>
      <a:lvl6pPr marL="251454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258" y="365127"/>
            <a:ext cx="106655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58" y="1825625"/>
            <a:ext cx="106655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97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9" r:id="rId3"/>
    <p:sldLayoutId id="2147483798" r:id="rId4"/>
    <p:sldLayoutId id="2147483800" r:id="rId5"/>
    <p:sldLayoutId id="2147483801" r:id="rId6"/>
    <p:sldLayoutId id="2147483802" r:id="rId7"/>
    <p:sldLayoutId id="2147483803" r:id="rId8"/>
    <p:sldLayoutId id="2147483806" r:id="rId9"/>
  </p:sldLayoutIdLs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F747E"/>
          </a:solidFill>
          <a:latin typeface="+mj-lt"/>
          <a:ea typeface="+mj-ea"/>
          <a:cs typeface="+mj-cs"/>
        </a:defRPr>
      </a:lvl1pPr>
    </p:titleStyle>
    <p:bodyStyle>
      <a:lvl1pPr marL="228596" indent="-228596" algn="l" defTabSz="9143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rgbClr val="484848"/>
          </a:solidFill>
          <a:latin typeface="+mn-lt"/>
          <a:ea typeface="+mn-ea"/>
          <a:cs typeface="+mn-cs"/>
        </a:defRPr>
      </a:lvl1pPr>
      <a:lvl2pPr marL="68578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84848"/>
          </a:solidFill>
          <a:latin typeface="+mn-lt"/>
          <a:ea typeface="+mn-ea"/>
          <a:cs typeface="+mn-cs"/>
        </a:defRPr>
      </a:lvl2pPr>
      <a:lvl3pPr marL="114297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84848"/>
          </a:solidFill>
          <a:latin typeface="+mn-lt"/>
          <a:ea typeface="+mn-ea"/>
          <a:cs typeface="+mn-cs"/>
        </a:defRPr>
      </a:lvl3pPr>
      <a:lvl4pPr marL="160016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4pPr>
      <a:lvl5pPr marL="205735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5pPr>
      <a:lvl6pPr marL="251454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07F0E7-ED29-4A0C-8500-7D8FFAB24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732E5-55B2-4917-ACF0-D067948EA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795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788" r:id="rId2"/>
    <p:sldLayoutId id="2147483817" r:id="rId3"/>
    <p:sldLayoutId id="2147483814" r:id="rId4"/>
    <p:sldLayoutId id="2147483818" r:id="rId5"/>
    <p:sldLayoutId id="2147483816" r:id="rId6"/>
  </p:sldLayoutIdLs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596" indent="-228596" algn="l" defTabSz="9143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78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7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16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bg1"/>
          </a:solidFill>
          <a:latin typeface="+mn-lt"/>
          <a:ea typeface="+mn-ea"/>
          <a:cs typeface="+mn-cs"/>
        </a:defRPr>
      </a:lvl4pPr>
      <a:lvl5pPr marL="205735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bg1"/>
          </a:solidFill>
          <a:latin typeface="+mn-lt"/>
          <a:ea typeface="+mn-ea"/>
          <a:cs typeface="+mn-cs"/>
        </a:defRPr>
      </a:lvl5pPr>
      <a:lvl6pPr marL="251454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1177A-E39D-4229-B1BF-B910284EBE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Transitioning to OAT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0441BF-2D83-48B4-963F-ED6CB6481D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SOAR Data in North Carolina</a:t>
            </a:r>
          </a:p>
        </p:txBody>
      </p:sp>
    </p:spTree>
    <p:extLst>
      <p:ext uri="{BB962C8B-B14F-4D97-AF65-F5344CB8AC3E}">
        <p14:creationId xmlns:p14="http://schemas.microsoft.com/office/powerpoint/2010/main" val="1895363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05C8A-F9CE-4270-96F7-4BD509FA5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A5343-41E3-45CD-86C3-F2E60EA20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a way to enter past state data so main benefit is moving forward</a:t>
            </a:r>
          </a:p>
          <a:p>
            <a:r>
              <a:rPr lang="en-US" dirty="0"/>
              <a:t>Another login to remember (and must register)</a:t>
            </a:r>
          </a:p>
          <a:p>
            <a:r>
              <a:rPr lang="en-US" dirty="0"/>
              <a:t>Some case managers may not like agency or local leads having access to data</a:t>
            </a:r>
          </a:p>
          <a:p>
            <a:r>
              <a:rPr lang="en-US" dirty="0"/>
              <a:t>Subject to SAMHSA regs for any changes (demographics)</a:t>
            </a:r>
          </a:p>
        </p:txBody>
      </p:sp>
    </p:spTree>
    <p:extLst>
      <p:ext uri="{BB962C8B-B14F-4D97-AF65-F5344CB8AC3E}">
        <p14:creationId xmlns:p14="http://schemas.microsoft.com/office/powerpoint/2010/main" val="1163101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CBADEA-BC9F-45C4-B7B6-078CECC96B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Thoughts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1785795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1FAE-A3DC-4E88-87F9-A2C2F5A07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NC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BE6C9-EBD4-442E-9AE6-7BD6236A7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NC currently uses our own outcome reporting system</a:t>
            </a:r>
          </a:p>
          <a:p>
            <a:pPr lvl="1"/>
            <a:r>
              <a:rPr lang="en-US" dirty="0"/>
              <a:t>1 of only 2 states that are hold outs</a:t>
            </a:r>
          </a:p>
          <a:p>
            <a:pPr lvl="1"/>
            <a:r>
              <a:rPr lang="en-US" dirty="0"/>
              <a:t>Mecklenburg pilot</a:t>
            </a:r>
          </a:p>
          <a:p>
            <a:r>
              <a:rPr lang="en-US" dirty="0"/>
              <a:t>SOAR trained case managers submit via</a:t>
            </a:r>
          </a:p>
          <a:p>
            <a:pPr lvl="1"/>
            <a:r>
              <a:rPr lang="en-US" dirty="0"/>
              <a:t>Fax</a:t>
            </a:r>
          </a:p>
          <a:p>
            <a:pPr lvl="1"/>
            <a:r>
              <a:rPr lang="en-US" dirty="0"/>
              <a:t>Email</a:t>
            </a:r>
          </a:p>
          <a:p>
            <a:pPr lvl="1"/>
            <a:r>
              <a:rPr lang="en-US" dirty="0"/>
              <a:t>NCCEH webpage</a:t>
            </a:r>
          </a:p>
          <a:p>
            <a:r>
              <a:rPr lang="en-US" dirty="0"/>
              <a:t>All of our state data sits in an Excel spreadsheet</a:t>
            </a:r>
          </a:p>
          <a:p>
            <a:r>
              <a:rPr lang="en-US" dirty="0"/>
              <a:t>Sarah creates reports monthly for state and each county</a:t>
            </a:r>
          </a:p>
          <a:p>
            <a:r>
              <a:rPr lang="en-US" dirty="0"/>
              <a:t>Sarah creates other individual reports per request</a:t>
            </a:r>
          </a:p>
        </p:txBody>
      </p:sp>
    </p:spTree>
    <p:extLst>
      <p:ext uri="{BB962C8B-B14F-4D97-AF65-F5344CB8AC3E}">
        <p14:creationId xmlns:p14="http://schemas.microsoft.com/office/powerpoint/2010/main" val="4244978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1FAE-A3DC-4E88-87F9-A2C2F5A07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OAT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BE6C9-EBD4-442E-9AE6-7BD6236A7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SOAR trained case managers submit the same way</a:t>
            </a:r>
          </a:p>
          <a:p>
            <a:pPr lvl="1"/>
            <a:r>
              <a:rPr lang="en-US" dirty="0"/>
              <a:t>Web based database</a:t>
            </a:r>
          </a:p>
          <a:p>
            <a:pPr lvl="1"/>
            <a:r>
              <a:rPr lang="en-US" dirty="0"/>
              <a:t>Must have access to internet to submit</a:t>
            </a:r>
          </a:p>
          <a:p>
            <a:pPr lvl="1"/>
            <a:r>
              <a:rPr lang="en-US" dirty="0"/>
              <a:t>Must remember login (or set computer to remember)</a:t>
            </a:r>
          </a:p>
          <a:p>
            <a:r>
              <a:rPr lang="en-US" dirty="0"/>
              <a:t>All of our state data moving forward would sit on a secure server</a:t>
            </a:r>
          </a:p>
          <a:p>
            <a:r>
              <a:rPr lang="en-US" dirty="0"/>
              <a:t>Sarah would still publish monthly reports on website</a:t>
            </a:r>
          </a:p>
          <a:p>
            <a:r>
              <a:rPr lang="en-US" dirty="0"/>
              <a:t>Each case manager would have access to run their own reports</a:t>
            </a:r>
          </a:p>
          <a:p>
            <a:pPr lvl="1"/>
            <a:r>
              <a:rPr lang="en-US" dirty="0"/>
              <a:t>And those of others if an agency or local lead</a:t>
            </a:r>
          </a:p>
        </p:txBody>
      </p:sp>
    </p:spTree>
    <p:extLst>
      <p:ext uri="{BB962C8B-B14F-4D97-AF65-F5344CB8AC3E}">
        <p14:creationId xmlns:p14="http://schemas.microsoft.com/office/powerpoint/2010/main" val="2972360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93905-BE3F-491A-AF0E-E4400FE5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NC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9675A-97E4-4B07-9EBD-EC11EB788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Walk through: https://www.ncceh.org/soar/communityoutcomes/</a:t>
            </a:r>
          </a:p>
        </p:txBody>
      </p:sp>
    </p:spTree>
    <p:extLst>
      <p:ext uri="{BB962C8B-B14F-4D97-AF65-F5344CB8AC3E}">
        <p14:creationId xmlns:p14="http://schemas.microsoft.com/office/powerpoint/2010/main" val="3098071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F17B6-E065-4659-BDC5-9800A11C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Oat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62CB5-850B-49B9-AE11-470610A26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Registration and overview</a:t>
            </a:r>
          </a:p>
        </p:txBody>
      </p:sp>
    </p:spTree>
    <p:extLst>
      <p:ext uri="{BB962C8B-B14F-4D97-AF65-F5344CB8AC3E}">
        <p14:creationId xmlns:p14="http://schemas.microsoft.com/office/powerpoint/2010/main" val="3239587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454691" y="1378683"/>
            <a:ext cx="3317711" cy="1297160"/>
          </a:xfrm>
          <a:prstGeom prst="wedgeRoundRectCallout">
            <a:avLst>
              <a:gd name="adj1" fmla="val 9835"/>
              <a:gd name="adj2" fmla="val 7189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dirty="0">
                <a:solidFill>
                  <a:schemeClr val="accent2">
                    <a:lumMod val="75000"/>
                  </a:schemeClr>
                </a:solidFill>
              </a:rPr>
              <a:t>Track outcomes and get funding!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4693" y="322098"/>
            <a:ext cx="3697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OAT Registration</a:t>
            </a:r>
            <a:endParaRPr lang="en-US" sz="3600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07" y="609600"/>
            <a:ext cx="7314700" cy="4946829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AE24E9-9ED8-401B-8A88-10EF8A5C708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1" y="2703157"/>
            <a:ext cx="1600948" cy="383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36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D3A93-C57D-4A0F-BF6C-29E23F6B6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 in OAT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4C4FF-7CAC-4DE5-8569-58D31C1BD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600" dirty="0"/>
              <a:t>State Team Lead</a:t>
            </a:r>
          </a:p>
          <a:p>
            <a:pPr lvl="1"/>
            <a:r>
              <a:rPr lang="en-US" sz="2200" dirty="0"/>
              <a:t>Directs the SOAR initiative at the state level; has access to data from all agencies in the state.</a:t>
            </a:r>
          </a:p>
          <a:p>
            <a:r>
              <a:rPr lang="en-US" sz="2600" dirty="0"/>
              <a:t>Local Lead</a:t>
            </a:r>
          </a:p>
          <a:p>
            <a:pPr lvl="1"/>
            <a:r>
              <a:rPr lang="en-US" sz="2200" dirty="0"/>
              <a:t>Oversees multiple agencies in a community, county or region; has access to data from multiple agencies in the specified service area.</a:t>
            </a:r>
          </a:p>
          <a:p>
            <a:r>
              <a:rPr lang="en-US" sz="2600" dirty="0"/>
              <a:t>Agency Lead</a:t>
            </a:r>
          </a:p>
          <a:p>
            <a:pPr lvl="1"/>
            <a:r>
              <a:rPr lang="en-US" sz="2200" dirty="0"/>
              <a:t>Oversees multiple case workers in an agency; has access to data from all caseworkers in that agency.</a:t>
            </a:r>
          </a:p>
          <a:p>
            <a:r>
              <a:rPr lang="en-US" sz="2600" dirty="0"/>
              <a:t>Caseworker</a:t>
            </a:r>
          </a:p>
          <a:p>
            <a:pPr lvl="1"/>
            <a:r>
              <a:rPr lang="en-US" sz="2200" dirty="0"/>
              <a:t>Works with applicants and enters data into OAT on his/her application outcomes. Has access to their data only.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76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F17B6-E065-4659-BDC5-9800A11C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Oat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62CB5-850B-49B9-AE11-470610A26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Walk through: https://soartrack.prainc.com/login.php</a:t>
            </a:r>
          </a:p>
        </p:txBody>
      </p:sp>
    </p:spTree>
    <p:extLst>
      <p:ext uri="{BB962C8B-B14F-4D97-AF65-F5344CB8AC3E}">
        <p14:creationId xmlns:p14="http://schemas.microsoft.com/office/powerpoint/2010/main" val="4065139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74242-6942-4DC4-A2CE-A79E9C288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D004C-6912-463E-B77A-745CED4D6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Similar questions to NC reporting system (likely low learning barrier)</a:t>
            </a:r>
          </a:p>
          <a:p>
            <a:r>
              <a:rPr lang="en-US" dirty="0"/>
              <a:t>Better able to track housing, employment, Medicaid,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Would likely make TA easier</a:t>
            </a:r>
          </a:p>
          <a:p>
            <a:r>
              <a:rPr lang="en-US" dirty="0"/>
              <a:t>Data more accessible outside of NCCEH</a:t>
            </a:r>
          </a:p>
          <a:p>
            <a:r>
              <a:rPr lang="en-US" dirty="0"/>
              <a:t>Case managers can use as an organizational tool before decision reached (won’t forget what you’ve submitted)</a:t>
            </a:r>
          </a:p>
          <a:p>
            <a:r>
              <a:rPr lang="en-US" dirty="0"/>
              <a:t>State data is more secure</a:t>
            </a:r>
          </a:p>
          <a:p>
            <a:r>
              <a:rPr lang="en-US" dirty="0"/>
              <a:t>Strong support from National SOAR TA Center (guides, IT support)</a:t>
            </a:r>
          </a:p>
        </p:txBody>
      </p:sp>
    </p:spTree>
    <p:extLst>
      <p:ext uri="{BB962C8B-B14F-4D97-AF65-F5344CB8AC3E}">
        <p14:creationId xmlns:p14="http://schemas.microsoft.com/office/powerpoint/2010/main" val="4264444986"/>
      </p:ext>
    </p:extLst>
  </p:cSld>
  <p:clrMapOvr>
    <a:masterClrMapping/>
  </p:clrMapOvr>
</p:sld>
</file>

<file path=ppt/theme/theme1.xml><?xml version="1.0" encoding="utf-8"?>
<a:theme xmlns:a="http://schemas.openxmlformats.org/drawingml/2006/main" name="NCCEH Master, Section, and Text Layout">
  <a:themeElements>
    <a:clrScheme name="NCCEH Template">
      <a:dk1>
        <a:srgbClr val="2D737E"/>
      </a:dk1>
      <a:lt1>
        <a:sysClr val="window" lastClr="FFFFFF"/>
      </a:lt1>
      <a:dk2>
        <a:srgbClr val="726E6E"/>
      </a:dk2>
      <a:lt2>
        <a:srgbClr val="E7E6E6"/>
      </a:lt2>
      <a:accent1>
        <a:srgbClr val="2D737E"/>
      </a:accent1>
      <a:accent2>
        <a:srgbClr val="88C1CF"/>
      </a:accent2>
      <a:accent3>
        <a:srgbClr val="726E6E"/>
      </a:accent3>
      <a:accent4>
        <a:srgbClr val="A5A5A5"/>
      </a:accent4>
      <a:accent5>
        <a:srgbClr val="88C1CF"/>
      </a:accent5>
      <a:accent6>
        <a:srgbClr val="CDE8ED"/>
      </a:accent6>
      <a:hlink>
        <a:srgbClr val="2D737E"/>
      </a:hlink>
      <a:folHlink>
        <a:srgbClr val="2D737E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CEH_2019 PPT template" id="{7866DC16-F4D6-4DFE-A26B-11C593F5EA60}" vid="{3F17E039-0B8E-4543-A019-D3A79F13F8F9}"/>
    </a:ext>
  </a:extLst>
</a:theme>
</file>

<file path=ppt/theme/theme2.xml><?xml version="1.0" encoding="utf-8"?>
<a:theme xmlns:a="http://schemas.openxmlformats.org/drawingml/2006/main" name="Blank Backgrounds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737E"/>
      </a:accent1>
      <a:accent2>
        <a:srgbClr val="ED7D31"/>
      </a:accent2>
      <a:accent3>
        <a:srgbClr val="A5A5A5"/>
      </a:accent3>
      <a:accent4>
        <a:srgbClr val="474747"/>
      </a:accent4>
      <a:accent5>
        <a:srgbClr val="88C1C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CEH_2019 PPT template" id="{7866DC16-F4D6-4DFE-A26B-11C593F5EA60}" vid="{78B912B6-EF6B-4FE0-863D-3C900284EF8F}"/>
    </a:ext>
  </a:extLst>
</a:theme>
</file>

<file path=ppt/theme/theme3.xml><?xml version="1.0" encoding="utf-8"?>
<a:theme xmlns:a="http://schemas.openxmlformats.org/drawingml/2006/main" name="Quote Blocks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737E"/>
      </a:accent1>
      <a:accent2>
        <a:srgbClr val="ED7D31"/>
      </a:accent2>
      <a:accent3>
        <a:srgbClr val="A5A5A5"/>
      </a:accent3>
      <a:accent4>
        <a:srgbClr val="474747"/>
      </a:accent4>
      <a:accent5>
        <a:srgbClr val="88C1C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CEH_2019 PPT template" id="{7866DC16-F4D6-4DFE-A26B-11C593F5EA60}" vid="{DAA92289-FD8D-4464-AAA9-EF8AF61F9B5E}"/>
    </a:ext>
  </a:extLst>
</a:theme>
</file>

<file path=ppt/theme/theme4.xml><?xml version="1.0" encoding="utf-8"?>
<a:theme xmlns:a="http://schemas.openxmlformats.org/drawingml/2006/main" name="End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CEH_2019 PPT template" id="{7866DC16-F4D6-4DFE-A26B-11C593F5EA60}" vid="{67B45807-A6D9-47A3-93F6-F3E4E41CD6C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9960D4F-D78D-45B0-AF01-631B9DA4BB86}">
  <we:reference id="wa104178141" version="3.1.2.28" store="en-US" storeType="OMEX"/>
  <we:alternateReferences>
    <we:reference id="wa104178141" version="3.1.2.28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NCCEH_2019_PPT_template</Template>
  <TotalTime>30</TotalTime>
  <Words>412</Words>
  <Application>Microsoft Office PowerPoint</Application>
  <PresentationFormat>Widescreen</PresentationFormat>
  <Paragraphs>57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NCCEH Master, Section, and Text Layout</vt:lpstr>
      <vt:lpstr>Blank Backgrounds</vt:lpstr>
      <vt:lpstr>Quote Blocks</vt:lpstr>
      <vt:lpstr>End Slides</vt:lpstr>
      <vt:lpstr>Transitioning to OAT</vt:lpstr>
      <vt:lpstr>Current NC System</vt:lpstr>
      <vt:lpstr>OAT System</vt:lpstr>
      <vt:lpstr>Current NC System</vt:lpstr>
      <vt:lpstr>Oat System</vt:lpstr>
      <vt:lpstr>PowerPoint Presentation</vt:lpstr>
      <vt:lpstr>Roles in OAT</vt:lpstr>
      <vt:lpstr>Oat System</vt:lpstr>
      <vt:lpstr>Pros</vt:lpstr>
      <vt:lpstr>Cons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Murray</dc:creator>
  <cp:lastModifiedBy>Sarah Murray</cp:lastModifiedBy>
  <cp:revision>14</cp:revision>
  <dcterms:created xsi:type="dcterms:W3CDTF">2020-01-31T19:08:17Z</dcterms:created>
  <dcterms:modified xsi:type="dcterms:W3CDTF">2021-02-15T15:58:07Z</dcterms:modified>
</cp:coreProperties>
</file>