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722" r:id="rId2"/>
    <p:sldMasterId id="2147483795" r:id="rId3"/>
    <p:sldMasterId id="2147483820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7" r:id="rId6"/>
    <p:sldId id="260" r:id="rId7"/>
    <p:sldId id="261" r:id="rId8"/>
    <p:sldId id="258" r:id="rId9"/>
    <p:sldId id="262" r:id="rId10"/>
    <p:sldId id="270" r:id="rId11"/>
    <p:sldId id="263" r:id="rId12"/>
    <p:sldId id="271" r:id="rId13"/>
    <p:sldId id="269" r:id="rId14"/>
    <p:sldId id="264" r:id="rId15"/>
    <p:sldId id="273" r:id="rId16"/>
    <p:sldId id="272" r:id="rId17"/>
    <p:sldId id="265" r:id="rId18"/>
    <p:sldId id="259" r:id="rId19"/>
    <p:sldId id="274" r:id="rId20"/>
    <p:sldId id="266" r:id="rId21"/>
    <p:sldId id="275" r:id="rId22"/>
    <p:sldId id="267" r:id="rId23"/>
    <p:sldId id="277" r:id="rId24"/>
    <p:sldId id="279" r:id="rId25"/>
    <p:sldId id="280" r:id="rId26"/>
    <p:sldId id="281" r:id="rId27"/>
    <p:sldId id="283" r:id="rId28"/>
    <p:sldId id="282" r:id="rId29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e Neunaber" initials="DN" lastIdx="2" clrIdx="0">
    <p:extLst>
      <p:ext uri="{19B8F6BF-5375-455C-9EA6-DF929625EA0E}">
        <p15:presenceInfo xmlns:p15="http://schemas.microsoft.com/office/powerpoint/2012/main" userId="3ca7c9e81f89bcfc" providerId="Windows Live"/>
      </p:ext>
    </p:extLst>
  </p:cmAuthor>
  <p:cmAuthor id="2" name="Andrea Carey" initials="AC" lastIdx="3" clrIdx="1">
    <p:extLst>
      <p:ext uri="{19B8F6BF-5375-455C-9EA6-DF929625EA0E}">
        <p15:presenceInfo xmlns:p15="http://schemas.microsoft.com/office/powerpoint/2012/main" userId="Andrea Carey" providerId="None"/>
      </p:ext>
    </p:extLst>
  </p:cmAuthor>
  <p:cmAuthor id="3" name="Denise Neunaber" initials="DN [2]" lastIdx="2" clrIdx="2">
    <p:extLst>
      <p:ext uri="{19B8F6BF-5375-455C-9EA6-DF929625EA0E}">
        <p15:presenceInfo xmlns:p15="http://schemas.microsoft.com/office/powerpoint/2012/main" userId="Denise Neunab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47E"/>
    <a:srgbClr val="484848"/>
    <a:srgbClr val="828492"/>
    <a:srgbClr val="2D737E"/>
    <a:srgbClr val="726E6E"/>
    <a:srgbClr val="996633"/>
    <a:srgbClr val="2B7580"/>
    <a:srgbClr val="43848F"/>
    <a:srgbClr val="2A7883"/>
    <a:srgbClr val="89C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1" autoAdjust="0"/>
    <p:restoredTop sz="86531" autoAdjust="0"/>
  </p:normalViewPr>
  <p:slideViewPr>
    <p:cSldViewPr snapToGrid="0">
      <p:cViewPr varScale="1">
        <p:scale>
          <a:sx n="86" d="100"/>
          <a:sy n="86" d="100"/>
        </p:scale>
        <p:origin x="326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BED74-E86A-4925-947F-E20EF61775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FC81C-081B-44AE-8E6E-8BA6FA044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64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5D1D946-F2E8-4564-AB43-5780D50F7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0075FB-EE00-4217-9A63-64674B3ED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91" y="5533257"/>
            <a:ext cx="4306529" cy="11735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EE5D9A-B3FB-4D7C-ABFA-EE5F164AC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6" y="1334948"/>
            <a:ext cx="10294375" cy="2387600"/>
          </a:xfrm>
        </p:spPr>
        <p:txBody>
          <a:bodyPr anchor="b"/>
          <a:lstStyle>
            <a:lvl1pPr algn="l">
              <a:defRPr sz="6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39D81A-C54D-4662-A9CB-52B1F0F9F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965" y="4050672"/>
            <a:ext cx="10373035" cy="147238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84848"/>
                </a:solidFill>
              </a:defRPr>
            </a:lvl1pPr>
            <a:lvl2pPr marL="457191" indent="0" algn="ctr">
              <a:buNone/>
              <a:defRPr sz="2000"/>
            </a:lvl2pPr>
            <a:lvl3pPr marL="914380" indent="0" algn="ctr">
              <a:buNone/>
              <a:defRPr sz="1801"/>
            </a:lvl3pPr>
            <a:lvl4pPr marL="1371571" indent="0" algn="ctr">
              <a:buNone/>
              <a:defRPr sz="1600"/>
            </a:lvl4pPr>
            <a:lvl5pPr marL="1828761" indent="0" algn="ctr">
              <a:buNone/>
              <a:defRPr sz="1600"/>
            </a:lvl5pPr>
            <a:lvl6pPr marL="2285951" indent="0" algn="ctr">
              <a:buNone/>
              <a:defRPr sz="1600"/>
            </a:lvl6pPr>
            <a:lvl7pPr marL="2743141" indent="0" algn="ctr">
              <a:buNone/>
              <a:defRPr sz="1600"/>
            </a:lvl7pPr>
            <a:lvl8pPr marL="3200332" indent="0" algn="ctr">
              <a:buNone/>
              <a:defRPr sz="1600"/>
            </a:lvl8pPr>
            <a:lvl9pPr marL="365752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7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eft Summary,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3EDF8-D6B8-4360-A288-8A6069E20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F49F72-4E82-460D-809E-2FE497AB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4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17063-AB67-4855-B023-8FE9E5D8EBB4}"/>
              </a:ext>
            </a:extLst>
          </p:cNvPr>
          <p:cNvSpPr/>
          <p:nvPr userDrawn="1"/>
        </p:nvSpPr>
        <p:spPr>
          <a:xfrm>
            <a:off x="4965289" y="0"/>
            <a:ext cx="72267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396B46-B5DF-4C53-B9F3-D2BDF2E53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82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DC467-0A88-43B4-A08E-8F69DBA31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78D066-35AC-43C1-8CEE-D50A9029F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71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BA2D2-40A4-4799-BDCA-ABDEAC73B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7E3105-CE09-4220-A22A-0AD88145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4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66E25-AC66-4EE8-8031-E69E392C5C73}"/>
              </a:ext>
            </a:extLst>
          </p:cNvPr>
          <p:cNvSpPr/>
          <p:nvPr userDrawn="1"/>
        </p:nvSpPr>
        <p:spPr>
          <a:xfrm>
            <a:off x="4965289" y="0"/>
            <a:ext cx="72267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B6197C0-3B50-4C64-87DD-633E707AC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82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8683B1-20D2-4BCD-8AFD-5DEF366B1B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BD235B8-8D46-4A90-AB4C-16CC5C93D93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329085" y="987427"/>
            <a:ext cx="570271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0" indent="0">
              <a:buNone/>
              <a:defRPr sz="2400"/>
            </a:lvl3pPr>
            <a:lvl4pPr marL="1371571" indent="0">
              <a:buNone/>
              <a:defRPr sz="2000"/>
            </a:lvl4pPr>
            <a:lvl5pPr marL="1828761" indent="0">
              <a:buNone/>
              <a:defRPr sz="2000"/>
            </a:lvl5pPr>
            <a:lvl6pPr marL="2285951" indent="0">
              <a:buNone/>
              <a:defRPr sz="2000"/>
            </a:lvl6pPr>
            <a:lvl7pPr marL="2743141" indent="0">
              <a:buNone/>
              <a:defRPr sz="2000"/>
            </a:lvl7pPr>
            <a:lvl8pPr marL="3200332" indent="0">
              <a:buNone/>
              <a:defRPr sz="2000"/>
            </a:lvl8pPr>
            <a:lvl9pPr marL="365752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01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BA84B-4D13-4EB8-9782-748916B699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89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89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9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5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Hous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03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 Bottom Fade w/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04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4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75517A-46CD-4A32-A79A-951C8BE55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23" y="2971800"/>
            <a:ext cx="8396954" cy="914400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4039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w/ logo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3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Blank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022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with logo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7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860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/Logo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8AF445-1F6A-46FF-A59C-567D1269BB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C3D87EC-2456-4B32-8360-AF8AF6A59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4271" y="4744577"/>
            <a:ext cx="7679454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46454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060221-980E-4B76-BDE5-27BCA280D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C27D756-F0A0-41B7-B1B1-8B782024F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4103" y="4744577"/>
            <a:ext cx="7669622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362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pattern with logo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685ECC-C41F-45AC-9BEE-EC8B95BBA7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rgbClr val="2D737E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854B0F4-18A3-4F7C-9DE8-BD6B0C1CB5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69314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pattern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A618D-2DFC-447F-BAEA-B78EEB1E3C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rgbClr val="2D737E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6AE181D-6475-4A1B-80B0-225370525D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318054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with logo quote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195AC-C87F-4EBB-9876-E1A3F577EF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5B9E25D-4650-4841-A358-33468AF94B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89553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grey quote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DAAFA41-E410-48C9-9C8F-CCFFFC6BB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CAE058-9B93-4DA8-A8B8-0106FEA96B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66084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58" y="1825625"/>
            <a:ext cx="1066554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F1A4-76A9-4119-B78C-FE711110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67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ith logo quot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3B910-4560-4F1D-92A3-DC55745DB9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0CCE795-63BD-4A18-816D-E64EEDD743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55334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quot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0611E74-7FEA-4809-8AD1-BD9B08EB2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7121434-7063-4A88-B88E-94D82C8BF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775451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A62771-7233-4CEA-818B-A9C96AA9C3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FF4802F-BA72-40F6-91E1-EE4A9937CB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7" y="4744577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22238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Personal Inf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4E0AD4-FBEB-4DB3-84C3-C4CD631EF7DA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B4B90E-FFF7-4761-BBFD-7F40E8ED7F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41D0C0-2D6B-4617-900E-5755A37D64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AEF80D-26CF-4B30-852D-EDEBBED9E3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EB367A-0E97-4B51-8EDB-3CD46B60619A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896CBA-A4D7-4E83-9AB9-232D5B1EAAA9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3D9120-D541-4986-9DCB-BDB43E154810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EACF2D-0C14-4634-87FF-302FF9696939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B79611-4298-4E0F-A123-A8CC4166105E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0D7DC-7D87-4B4D-89BC-1BDA46DBC75D}"/>
              </a:ext>
            </a:extLst>
          </p:cNvPr>
          <p:cNvSpPr txBox="1"/>
          <p:nvPr userDrawn="1"/>
        </p:nvSpPr>
        <p:spPr>
          <a:xfrm>
            <a:off x="544820" y="2151684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8B2E4E-D8ED-4A3E-ACEA-40CF11B00B9A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2553794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B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887948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07FE48-D4DC-4257-9DC6-4979A2F1119E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9C61AD-59AF-4088-A04B-FD1DCA903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AA1965-E1B6-4B09-9AEF-FC77989B3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87B844-83F2-4166-BBF1-D02DF7706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C7ADC-DA76-4661-9CB6-E56F46A48F11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BACD1-CAA0-4DE5-A604-F0E3AEE3050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9712D6-C5D8-41CB-B856-111934E44CFB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ED22DED-3C9B-4394-8A13-12016486F23C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DD2919-1E1E-43AC-8587-26EFF2647B61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E9F81E-545B-49FD-820E-0C53EC8D161A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 Balance of State CoC Staff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F6EB34-046B-4DB5-BE12-D49A6AAE762A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</p:spTree>
    <p:extLst>
      <p:ext uri="{BB962C8B-B14F-4D97-AF65-F5344CB8AC3E}">
        <p14:creationId xmlns:p14="http://schemas.microsoft.com/office/powerpoint/2010/main" val="1053538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BoS + Pers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07FE48-D4DC-4257-9DC6-4979A2F1119E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9C61AD-59AF-4088-A04B-FD1DCA903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AA1965-E1B6-4B09-9AEF-FC77989B3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87B844-83F2-4166-BBF1-D02DF7706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C7ADC-DA76-4661-9CB6-E56F46A48F11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BACD1-CAA0-4DE5-A604-F0E3AEE3050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9712D6-C5D8-41CB-B856-111934E44CFB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4AA0E8E-AB8D-4598-B81F-AC201FEBEE3C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1898C2-6068-4119-9F5A-9F0B2947A3BC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E2308-D96D-4D3E-892C-888502E1E9E4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 Balance of State CoC Staff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131FD7-6D87-4FE1-999F-DB015A543518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0A8F3F-D9EB-49E8-A1D2-D65B93285E0E}"/>
              </a:ext>
            </a:extLst>
          </p:cNvPr>
          <p:cNvSpPr txBox="1"/>
          <p:nvPr userDrawn="1"/>
        </p:nvSpPr>
        <p:spPr>
          <a:xfrm>
            <a:off x="544819" y="3904919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29438E-2FE7-406F-A226-B6AEEC5ABDB3}"/>
              </a:ext>
            </a:extLst>
          </p:cNvPr>
          <p:cNvSpPr txBox="1"/>
          <p:nvPr userDrawn="1"/>
        </p:nvSpPr>
        <p:spPr>
          <a:xfrm>
            <a:off x="796413" y="441030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2311404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Data Center + Pers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59069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1A6ABAB-E2BC-4FBE-9087-26C029470A11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69B81C-7D20-4BD9-BBC6-8384B73433BE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33F018-0F80-46F9-A0E0-3047CBF177ED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 Data Center Help Desk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E58879-1491-40B6-A284-8757BFF60344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hmis@ncceh.org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919.410.6997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4F500D-3F78-4BBF-B277-F5CCD10ADCC2}"/>
              </a:ext>
            </a:extLst>
          </p:cNvPr>
          <p:cNvSpPr txBox="1"/>
          <p:nvPr userDrawn="1"/>
        </p:nvSpPr>
        <p:spPr>
          <a:xfrm>
            <a:off x="544819" y="3904919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5089A8-B885-4014-8971-BCC532447AA8}"/>
              </a:ext>
            </a:extLst>
          </p:cNvPr>
          <p:cNvSpPr txBox="1"/>
          <p:nvPr userDrawn="1"/>
        </p:nvSpPr>
        <p:spPr>
          <a:xfrm>
            <a:off x="796413" y="441030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3799122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Data Cent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BE4A4A-765A-401F-8055-38ED59380CAD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13EC4A-9057-45DE-AF58-287AA4EAED83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EC8946-3EA6-4C9C-AB84-E8B7D5A92E31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 Data Center Help Desk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F89EA-022E-451E-8E3C-ACBEC341B912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hmis@ncceh.org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919.410.6997</a:t>
            </a:r>
          </a:p>
        </p:txBody>
      </p:sp>
    </p:spTree>
    <p:extLst>
      <p:ext uri="{BB962C8B-B14F-4D97-AF65-F5344CB8AC3E}">
        <p14:creationId xmlns:p14="http://schemas.microsoft.com/office/powerpoint/2010/main" val="4002011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SO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75BD31-B02F-4949-97D4-394F8829DCCA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E45AC9-FA20-4F4B-95C3-7E5B5FC12913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AEBC5-DF57-416E-AD05-5A8031A86BD2}"/>
              </a:ext>
            </a:extLst>
          </p:cNvPr>
          <p:cNvSpPr txBox="1"/>
          <p:nvPr userDrawn="1"/>
        </p:nvSpPr>
        <p:spPr>
          <a:xfrm>
            <a:off x="544821" y="2151686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us re: SOAR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9C3BB-569E-44BF-952D-C62913897FF1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soar@ncceh.org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</p:spTree>
    <p:extLst>
      <p:ext uri="{BB962C8B-B14F-4D97-AF65-F5344CB8AC3E}">
        <p14:creationId xmlns:p14="http://schemas.microsoft.com/office/powerpoint/2010/main" val="29606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F1A4-76A9-4119-B78C-FE711110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BD993E8-999B-44DC-8666-B2704DCEFD6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88975" y="1897063"/>
            <a:ext cx="10266620" cy="4386262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95792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25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4FB-4499-426A-A9B7-0A1C58CDE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1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1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32" indent="0">
              <a:buNone/>
              <a:defRPr sz="1600" b="1"/>
            </a:lvl8pPr>
            <a:lvl9pPr marL="3657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1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1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32" indent="0">
              <a:buNone/>
              <a:defRPr sz="1600" b="1"/>
            </a:lvl8pPr>
            <a:lvl9pPr marL="3657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0928C-42A4-497E-9004-4B6F482D7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5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C66B15-B952-4EDB-838A-AA518728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6" y="365127"/>
            <a:ext cx="10763865" cy="1325563"/>
          </a:xfrm>
        </p:spPr>
        <p:txBody>
          <a:bodyPr/>
          <a:lstStyle>
            <a:lvl1pPr>
              <a:defRPr>
                <a:solidFill>
                  <a:srgbClr val="2D737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6B8DB4-56F8-47CC-8754-9665B1C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1EE389-DC37-42B2-9688-358E8751E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E7AC27-DD71-436B-8C2C-243A20547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73BE7A-1FA4-4B36-B384-E3C6EDDFD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6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249F85-0C12-420C-98C6-9303ED04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12DE73C-242D-416A-A17E-A48FF4D13C55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584860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0" indent="0">
              <a:buNone/>
              <a:defRPr sz="2400"/>
            </a:lvl3pPr>
            <a:lvl4pPr marL="1371571" indent="0">
              <a:buNone/>
              <a:defRPr sz="2000"/>
            </a:lvl4pPr>
            <a:lvl5pPr marL="1828761" indent="0">
              <a:buNone/>
              <a:defRPr sz="2000"/>
            </a:lvl5pPr>
            <a:lvl6pPr marL="2285951" indent="0">
              <a:buNone/>
              <a:defRPr sz="2000"/>
            </a:lvl6pPr>
            <a:lvl7pPr marL="2743141" indent="0">
              <a:buNone/>
              <a:defRPr sz="2000"/>
            </a:lvl7pPr>
            <a:lvl8pPr marL="3200332" indent="0">
              <a:buNone/>
              <a:defRPr sz="2000"/>
            </a:lvl8pPr>
            <a:lvl9pPr marL="365752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364080-A9FE-4AFC-B883-6E3B80E42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80010F-5362-416B-A71B-1320BFFBFC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1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9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80" r:id="rId8"/>
    <p:sldLayoutId id="2147483781" r:id="rId9"/>
    <p:sldLayoutId id="2147483786" r:id="rId10"/>
    <p:sldLayoutId id="2147483787" r:id="rId11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82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7" r:id="rId2"/>
    <p:sldLayoutId id="2147483741" r:id="rId3"/>
    <p:sldLayoutId id="2147483742" r:id="rId4"/>
    <p:sldLayoutId id="2147483819" r:id="rId5"/>
    <p:sldLayoutId id="2147483732" r:id="rId6"/>
    <p:sldLayoutId id="2147483746" r:id="rId7"/>
    <p:sldLayoutId id="2147483809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9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798" r:id="rId4"/>
    <p:sldLayoutId id="2147483800" r:id="rId5"/>
    <p:sldLayoutId id="2147483801" r:id="rId6"/>
    <p:sldLayoutId id="2147483802" r:id="rId7"/>
    <p:sldLayoutId id="2147483803" r:id="rId8"/>
    <p:sldLayoutId id="2147483806" r:id="rId9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7F0E7-ED29-4A0C-8500-7D8FFAB2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732E5-55B2-4917-ACF0-D067948E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9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788" r:id="rId2"/>
    <p:sldLayoutId id="2147483817" r:id="rId3"/>
    <p:sldLayoutId id="2147483814" r:id="rId4"/>
    <p:sldLayoutId id="2147483818" r:id="rId5"/>
    <p:sldLayoutId id="2147483816" r:id="rId6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bg1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bg1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1177A-E39D-4229-B1BF-B910284EBE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SOAR Case Review Session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441BF-2D83-48B4-963F-ED6CB6481D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You’ve been trained- now what?</a:t>
            </a:r>
          </a:p>
        </p:txBody>
      </p:sp>
    </p:spTree>
    <p:extLst>
      <p:ext uri="{BB962C8B-B14F-4D97-AF65-F5344CB8AC3E}">
        <p14:creationId xmlns:p14="http://schemas.microsoft.com/office/powerpoint/2010/main" val="189536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D0098-5E2D-40A3-A70C-45C60CC3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SOAR Packet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E557E-C12E-4B0E-B0A6-692212D43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SSA-16- SSDI application (online)</a:t>
            </a:r>
          </a:p>
          <a:p>
            <a:r>
              <a:rPr lang="en-US" dirty="0"/>
              <a:t>SSA-3368- Adult Disability Report (online)</a:t>
            </a:r>
          </a:p>
          <a:p>
            <a:r>
              <a:rPr lang="en-US" dirty="0"/>
              <a:t>SSA-8000- SSI application (sometimes online and sometimes only available on paper)</a:t>
            </a:r>
          </a:p>
          <a:p>
            <a:r>
              <a:rPr lang="en-US" dirty="0"/>
              <a:t>SSA-827- release of info (only paper)</a:t>
            </a:r>
          </a:p>
          <a:p>
            <a:r>
              <a:rPr lang="en-US" dirty="0"/>
              <a:t>SSA-1696- Representative form (only paper)</a:t>
            </a:r>
          </a:p>
          <a:p>
            <a:r>
              <a:rPr lang="en-US" dirty="0"/>
              <a:t>SSA-3369 - Work history report (only paper)</a:t>
            </a:r>
          </a:p>
        </p:txBody>
      </p:sp>
    </p:spTree>
    <p:extLst>
      <p:ext uri="{BB962C8B-B14F-4D97-AF65-F5344CB8AC3E}">
        <p14:creationId xmlns:p14="http://schemas.microsoft.com/office/powerpoint/2010/main" val="2740249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CF5D-7669-4FB5-AFB7-5E14491C2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Indicating SOAR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071A4-5904-4199-AA23-1F848420F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“SOAR” in two places:</a:t>
            </a:r>
          </a:p>
          <a:p>
            <a:pPr lvl="1"/>
            <a:r>
              <a:rPr lang="en-US" dirty="0"/>
              <a:t>1696 Representative form</a:t>
            </a:r>
          </a:p>
          <a:p>
            <a:pPr lvl="1"/>
            <a:r>
              <a:rPr lang="en-US" dirty="0"/>
              <a:t>In comments of online application SSA-3368</a:t>
            </a:r>
          </a:p>
          <a:p>
            <a:r>
              <a:rPr lang="en-US" dirty="0"/>
              <a:t>Important to getting application recognized as part of SOAR process</a:t>
            </a:r>
          </a:p>
        </p:txBody>
      </p:sp>
    </p:spTree>
    <p:extLst>
      <p:ext uri="{BB962C8B-B14F-4D97-AF65-F5344CB8AC3E}">
        <p14:creationId xmlns:p14="http://schemas.microsoft.com/office/powerpoint/2010/main" val="2718924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60D1-69F1-482B-9343-EF38A8C75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SOAR During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42127-6C24-4E66-9A50-18E3F4F30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mail the completed packet to SSA</a:t>
            </a:r>
          </a:p>
          <a:p>
            <a:pPr lvl="1"/>
            <a:r>
              <a:rPr lang="en-US" dirty="0"/>
              <a:t>They will consider postmark date as date of receipt</a:t>
            </a:r>
          </a:p>
          <a:p>
            <a:r>
              <a:rPr lang="en-US" dirty="0"/>
              <a:t>Make sure you have coordinated with client re appointment with SSA</a:t>
            </a:r>
          </a:p>
          <a:p>
            <a:pPr lvl="1"/>
            <a:r>
              <a:rPr lang="en-US" dirty="0"/>
              <a:t>All appointments will be on the phone</a:t>
            </a:r>
          </a:p>
          <a:p>
            <a:pPr lvl="1"/>
            <a:r>
              <a:rPr lang="en-US" dirty="0"/>
              <a:t>You should be able to 3 way call with client if you cannot be together for the call</a:t>
            </a:r>
          </a:p>
        </p:txBody>
      </p:sp>
    </p:spTree>
    <p:extLst>
      <p:ext uri="{BB962C8B-B14F-4D97-AF65-F5344CB8AC3E}">
        <p14:creationId xmlns:p14="http://schemas.microsoft.com/office/powerpoint/2010/main" val="165469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3D7A3-FF56-4F0B-B78C-E4E9DDC92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 with 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134A9-A235-4038-958D-FF2E187BE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Wait until the day before your appointment with SSA to submit online application (you can save app to continue work on it but do not submit before)</a:t>
            </a:r>
          </a:p>
          <a:p>
            <a:r>
              <a:rPr lang="en-US" dirty="0"/>
              <a:t>At interview, SSA can pull down info and appointment will go faster</a:t>
            </a:r>
          </a:p>
          <a:p>
            <a:r>
              <a:rPr lang="en-US" dirty="0"/>
              <a:t>At appointment SSA will review info and complete any information not received or unclear in application </a:t>
            </a:r>
          </a:p>
        </p:txBody>
      </p:sp>
    </p:spTree>
    <p:extLst>
      <p:ext uri="{BB962C8B-B14F-4D97-AF65-F5344CB8AC3E}">
        <p14:creationId xmlns:p14="http://schemas.microsoft.com/office/powerpoint/2010/main" val="2280581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EBE65-5FB1-459A-B877-96EFEC44A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Homeless Flag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EBB01-5A4B-4D64-B411-792DF972D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client does not know where they will sleep on first day of next month, make sure SSA rep puts “homeless flag” on application in their internal system</a:t>
            </a:r>
          </a:p>
          <a:p>
            <a:pPr lvl="1"/>
            <a:r>
              <a:rPr lang="en-US" dirty="0"/>
              <a:t>Provides extra level of expedition</a:t>
            </a:r>
          </a:p>
          <a:p>
            <a:r>
              <a:rPr lang="en-US" dirty="0"/>
              <a:t>SSA will not put flag on some applications where client is at risk of </a:t>
            </a:r>
            <a:r>
              <a:rPr lang="en-US" dirty="0" err="1"/>
              <a:t>homelessless</a:t>
            </a:r>
            <a:r>
              <a:rPr lang="en-US" dirty="0"/>
              <a:t>- that’s ok, it’s still a SOAR case! </a:t>
            </a:r>
          </a:p>
        </p:txBody>
      </p:sp>
    </p:spTree>
    <p:extLst>
      <p:ext uri="{BB962C8B-B14F-4D97-AF65-F5344CB8AC3E}">
        <p14:creationId xmlns:p14="http://schemas.microsoft.com/office/powerpoint/2010/main" val="414869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4A9804-6B6C-457F-8DB5-E50E2A0E4B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Process with DDS</a:t>
            </a:r>
          </a:p>
        </p:txBody>
      </p:sp>
    </p:spTree>
    <p:extLst>
      <p:ext uri="{BB962C8B-B14F-4D97-AF65-F5344CB8AC3E}">
        <p14:creationId xmlns:p14="http://schemas.microsoft.com/office/powerpoint/2010/main" val="1313307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A05EF-898C-444D-8BBC-4346CCBB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SOAR Designated DDS Examiners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2BF13-3852-450A-BD7B-6B0B8979A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Indicating “SOAR” on 1696 and online app should help DDS to pull the case and send to the SOAR designated unit</a:t>
            </a:r>
          </a:p>
          <a:p>
            <a:r>
              <a:rPr lang="en-US" dirty="0"/>
              <a:t>BUT we have a stop gap to double check:</a:t>
            </a:r>
          </a:p>
          <a:p>
            <a:pPr lvl="1"/>
            <a:r>
              <a:rPr lang="en-US" dirty="0"/>
              <a:t>Please fax Angela Herron the name and SSN: 1-800-804-5509</a:t>
            </a:r>
          </a:p>
          <a:p>
            <a:pPr lvl="1"/>
            <a:r>
              <a:rPr lang="en-US" dirty="0"/>
              <a:t>She will watch system and double check that it gets reassigned to SOAR</a:t>
            </a:r>
          </a:p>
          <a:p>
            <a:r>
              <a:rPr lang="en-US" dirty="0"/>
              <a:t>Sometimes not all SSA forms make it to DDS (particularly 1696):</a:t>
            </a:r>
          </a:p>
          <a:p>
            <a:pPr lvl="1"/>
            <a:r>
              <a:rPr lang="en-US" dirty="0"/>
              <a:t>If yours is missing, Angela will email to let you know</a:t>
            </a:r>
          </a:p>
          <a:p>
            <a:pPr lvl="1"/>
            <a:r>
              <a:rPr lang="en-US" dirty="0"/>
              <a:t>You then contact SSA FO to ensure they got it and request to resend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74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F72E-BA64-4E36-807A-189AB8CBC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1B2C-6DB4-40DD-9452-542C73A7A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submit medical records and MSR directly to DDS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ways to do this: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Fax using barcode that DDS will mail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 using ERE (sign up with DDS)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26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465C-3963-4275-9614-F4694018D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Examiner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40DC3-3D4F-4AFB-BDEA-34E08D378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DDS has 5 business days to reassign case to SOAR unit</a:t>
            </a:r>
          </a:p>
          <a:p>
            <a:r>
              <a:rPr lang="en-US" dirty="0"/>
              <a:t>SOAR caseworker can then call Disability Call Center: </a:t>
            </a:r>
            <a:r>
              <a:rPr lang="en-US" i="0" dirty="0"/>
              <a:t>866-542-8113</a:t>
            </a:r>
          </a:p>
          <a:p>
            <a:pPr lvl="1"/>
            <a:r>
              <a:rPr lang="en-US" dirty="0"/>
              <a:t>Identify yourself as a SOAR caseworker</a:t>
            </a:r>
          </a:p>
          <a:p>
            <a:pPr lvl="1"/>
            <a:r>
              <a:rPr lang="en-US" dirty="0"/>
              <a:t>They should be able to provide name of examiner and basic status info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145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49C4-4C8C-4E55-926D-F4A6452A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DDS Examiner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54323-96FA-42CB-9823-86C17457A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Stay in touch with SOAR designated DDS examiner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Did they get everything you submitted?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 they need more medical evidence you can assist in providing?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there a status update on client (incarcerated, in hospital)?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Support client to attend CE if needed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49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3C2C6D-FD73-4560-B1B1-F332ACAE8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is eligible?</a:t>
            </a:r>
          </a:p>
        </p:txBody>
      </p:sp>
    </p:spTree>
    <p:extLst>
      <p:ext uri="{BB962C8B-B14F-4D97-AF65-F5344CB8AC3E}">
        <p14:creationId xmlns:p14="http://schemas.microsoft.com/office/powerpoint/2010/main" val="1499032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1338FC-A2ED-4D02-AB48-3DA72755D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Determination</a:t>
            </a:r>
          </a:p>
        </p:txBody>
      </p:sp>
    </p:spTree>
    <p:extLst>
      <p:ext uri="{BB962C8B-B14F-4D97-AF65-F5344CB8AC3E}">
        <p14:creationId xmlns:p14="http://schemas.microsoft.com/office/powerpoint/2010/main" val="1633047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282E-3B62-4BD0-B501-B37EF3432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88514-A359-4CC5-A8D8-65657F94A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Yay!</a:t>
            </a:r>
          </a:p>
          <a:p>
            <a:r>
              <a:rPr lang="en-US" dirty="0"/>
              <a:t>Set up appointment with SSA and client (you attend too) to start benefits</a:t>
            </a:r>
          </a:p>
          <a:p>
            <a:pPr lvl="1"/>
            <a:r>
              <a:rPr lang="en-US" dirty="0"/>
              <a:t>You may need to support client to open a bank account before this</a:t>
            </a:r>
          </a:p>
          <a:p>
            <a:pPr lvl="1"/>
            <a:r>
              <a:rPr lang="en-US" dirty="0"/>
              <a:t>Can receive debit card but has fees after 4</a:t>
            </a:r>
            <a:r>
              <a:rPr lang="en-US" baseline="30000" dirty="0"/>
              <a:t>th</a:t>
            </a:r>
            <a:r>
              <a:rPr lang="en-US" dirty="0"/>
              <a:t> withdrawal</a:t>
            </a:r>
          </a:p>
          <a:p>
            <a:r>
              <a:rPr lang="en-US" dirty="0"/>
              <a:t>Rep payee</a:t>
            </a:r>
          </a:p>
          <a:p>
            <a:pPr lvl="1"/>
            <a:r>
              <a:rPr lang="en-US" dirty="0"/>
              <a:t>Some clients are deemed unable to manage benefits</a:t>
            </a:r>
          </a:p>
          <a:p>
            <a:pPr lvl="1"/>
            <a:r>
              <a:rPr lang="en-US" dirty="0"/>
              <a:t>You can start conversation of who they would want rep payee to be</a:t>
            </a:r>
          </a:p>
          <a:p>
            <a:pPr lvl="1"/>
            <a:r>
              <a:rPr lang="en-US" dirty="0"/>
              <a:t>If have one, rep payee can take care of check deposits</a:t>
            </a:r>
          </a:p>
        </p:txBody>
      </p:sp>
    </p:spTree>
    <p:extLst>
      <p:ext uri="{BB962C8B-B14F-4D97-AF65-F5344CB8AC3E}">
        <p14:creationId xmlns:p14="http://schemas.microsoft.com/office/powerpoint/2010/main" val="2177209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4D8CF-E20A-4B6C-BA03-A7DFFC9D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9A651-5E55-4FA5-A206-FE7C24931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Happens to everyone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r>
              <a:rPr lang="en-US" dirty="0">
                <a:sym typeface="Wingdings" panose="05000000000000000000" pitchFamily="2" charset="2"/>
              </a:rPr>
              <a:t>You can appeal!</a:t>
            </a:r>
          </a:p>
          <a:p>
            <a:r>
              <a:rPr lang="en-US" dirty="0">
                <a:sym typeface="Wingdings" panose="05000000000000000000" pitchFamily="2" charset="2"/>
              </a:rPr>
              <a:t>Reconsideration: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First level and is just asking DDS for a second opinion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Submit within 60 days of denial notice: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SSA-651 Request for Reconsideration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SSA-3441 Disability Report- Appeal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SSA-827 and SSA-1696 if not already on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02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98C-9C66-4324-B013-532375FF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ACBCF-94E8-4BAE-8A33-2610A2C45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Either way, submit your outcomes on NCCEH website (please!!!)</a:t>
            </a:r>
          </a:p>
          <a:p>
            <a:r>
              <a:rPr lang="en-US" dirty="0"/>
              <a:t>Except Mecklenburg…</a:t>
            </a:r>
          </a:p>
        </p:txBody>
      </p:sp>
    </p:spTree>
    <p:extLst>
      <p:ext uri="{BB962C8B-B14F-4D97-AF65-F5344CB8AC3E}">
        <p14:creationId xmlns:p14="http://schemas.microsoft.com/office/powerpoint/2010/main" val="23651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D6913B-D39A-4D02-ADAE-51EF95124A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00772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040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2B66B-5636-4BCA-AAC4-304A4D966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SSA’s Definition of 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D0630-575D-4068-954C-0EB30257F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i="0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The inability to engage in </a:t>
            </a:r>
            <a:r>
              <a:rPr lang="en-US" sz="2800" b="0" i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substantial gainful activity (SGA) - </a:t>
            </a:r>
            <a:r>
              <a:rPr lang="en-US" sz="2800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1,260/month (2020)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i="0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Because of </a:t>
            </a:r>
            <a:r>
              <a:rPr lang="en-US" sz="2800" b="0" i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medically determinable </a:t>
            </a:r>
            <a:r>
              <a:rPr lang="en-US" sz="2800" b="0" i="0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physical or mental </a:t>
            </a:r>
            <a:r>
              <a:rPr lang="en-US" sz="2800" b="0" i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impairment(s)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2800" b="0" i="0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That have lasted or are expected to last for a continuous period of at least 12 months OR result in death.</a:t>
            </a:r>
            <a:endParaRPr lang="en-US" sz="5400" kern="1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77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F124-D96B-4E9D-BE21-60EAD54A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7BAEB-914B-4A06-BFB2-A84FA0EFB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SOAR applicants must be experiencing homelessness (literal on the streets, in shelter, in a place not meant for human habitation)</a:t>
            </a:r>
          </a:p>
          <a:p>
            <a:r>
              <a:rPr lang="en-US" dirty="0"/>
              <a:t>OR at risk of experiencing homelessness (only maintain housing with help of program, received foreclosure or otherwise </a:t>
            </a:r>
            <a:r>
              <a:rPr lang="en-US" dirty="0" err="1"/>
              <a:t>prevariously</a:t>
            </a:r>
            <a:r>
              <a:rPr lang="en-US" dirty="0"/>
              <a:t> housed, doubled up)</a:t>
            </a:r>
          </a:p>
          <a:p>
            <a:r>
              <a:rPr lang="en-US" dirty="0"/>
              <a:t>Your own agency may have eligibility rules (veteran, formerly incarcerated, residing in your county)</a:t>
            </a:r>
          </a:p>
        </p:txBody>
      </p:sp>
    </p:spTree>
    <p:extLst>
      <p:ext uri="{BB962C8B-B14F-4D97-AF65-F5344CB8AC3E}">
        <p14:creationId xmlns:p14="http://schemas.microsoft.com/office/powerpoint/2010/main" val="1756255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1986A9-E97C-4F4C-84E8-C2BEEF0DEC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Process with SSA</a:t>
            </a:r>
          </a:p>
        </p:txBody>
      </p:sp>
    </p:spTree>
    <p:extLst>
      <p:ext uri="{BB962C8B-B14F-4D97-AF65-F5344CB8AC3E}">
        <p14:creationId xmlns:p14="http://schemas.microsoft.com/office/powerpoint/2010/main" val="228624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8371-878E-4CF5-AC3C-DAD56551B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 Protective Filing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99690-996A-49F1-9A16-418E24889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PFD online by initiating Disability Application on SSA.gov</a:t>
            </a:r>
          </a:p>
          <a:p>
            <a:pPr lvl="1" fontAlgn="base"/>
            <a:r>
              <a:rPr lang="en-US" b="0" i="0" dirty="0">
                <a:solidFill>
                  <a:srgbClr val="000000"/>
                </a:solidFill>
                <a:effectLst/>
                <a:latin typeface="museo-slab"/>
              </a:rPr>
              <a:t>If you choose “I am helping someone who is not with me,” do </a:t>
            </a:r>
            <a:r>
              <a:rPr lang="en-US" b="0" i="1" dirty="0">
                <a:solidFill>
                  <a:srgbClr val="000000"/>
                </a:solidFill>
                <a:effectLst/>
                <a:latin typeface="museo-slab"/>
              </a:rPr>
              <a:t>not</a:t>
            </a:r>
            <a:r>
              <a:rPr lang="en-US" b="0" i="0" dirty="0">
                <a:solidFill>
                  <a:srgbClr val="000000"/>
                </a:solidFill>
                <a:effectLst/>
                <a:latin typeface="museo-slab"/>
              </a:rPr>
              <a:t> proceed beyond the re-entry number page.</a:t>
            </a:r>
          </a:p>
          <a:p>
            <a:pPr lvl="1" fontAlgn="base"/>
            <a:r>
              <a:rPr lang="en-US" b="0" i="0" dirty="0">
                <a:solidFill>
                  <a:srgbClr val="000000"/>
                </a:solidFill>
                <a:effectLst/>
                <a:latin typeface="museo-slab"/>
              </a:rPr>
              <a:t>If the applicant is with you, choose “I am applying for myself.” The applicant will then be prompted to sign-in to, or create, their “my Social Security” account.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museo-slab"/>
              </a:rPr>
              <a:t>In either scenario, once you receive re-entry number, </a:t>
            </a:r>
            <a:r>
              <a:rPr lang="en-US" b="1" dirty="0">
                <a:solidFill>
                  <a:srgbClr val="000000"/>
                </a:solidFill>
                <a:latin typeface="museo-slab"/>
              </a:rPr>
              <a:t>STOP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museo-slab"/>
              </a:rPr>
              <a:t>If you continue, will trigger SSA to call for appointment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museo-slab"/>
              </a:rPr>
              <a:t>Save that number to log back in to application later</a:t>
            </a:r>
            <a:endParaRPr lang="en-US" b="0" i="0" dirty="0">
              <a:solidFill>
                <a:srgbClr val="000000"/>
              </a:solidFill>
              <a:effectLst/>
              <a:latin typeface="museo-slab"/>
            </a:endParaRPr>
          </a:p>
        </p:txBody>
      </p:sp>
    </p:spTree>
    <p:extLst>
      <p:ext uri="{BB962C8B-B14F-4D97-AF65-F5344CB8AC3E}">
        <p14:creationId xmlns:p14="http://schemas.microsoft.com/office/powerpoint/2010/main" val="2669059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8524A-407C-4271-A82D-C0C87904C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Protective Filling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8762B-DE27-483C-AAF7-22ADE6AE7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establish PFD over phone but online recommended</a:t>
            </a:r>
          </a:p>
          <a:p>
            <a:r>
              <a:rPr lang="en-US" dirty="0"/>
              <a:t>Once you establish PFD, you have 60 days to complete the application</a:t>
            </a:r>
          </a:p>
        </p:txBody>
      </p:sp>
    </p:spTree>
    <p:extLst>
      <p:ext uri="{BB962C8B-B14F-4D97-AF65-F5344CB8AC3E}">
        <p14:creationId xmlns:p14="http://schemas.microsoft.com/office/powerpoint/2010/main" val="251641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4D46E-0671-44AD-8979-53B2B8BA3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SSA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0E460-AD03-43CD-8F48-50337E785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Fax the SSA-3288 and Additional Information form to SSA FO</a:t>
            </a:r>
          </a:p>
          <a:p>
            <a:r>
              <a:rPr lang="en-US" dirty="0"/>
              <a:t>This will tell you if client:</a:t>
            </a:r>
          </a:p>
          <a:p>
            <a:pPr lvl="1"/>
            <a:r>
              <a:rPr lang="en-US" dirty="0"/>
              <a:t>Already has an application in process (might have time to hop on to that app)</a:t>
            </a:r>
          </a:p>
          <a:p>
            <a:pPr lvl="1"/>
            <a:r>
              <a:rPr lang="en-US" dirty="0"/>
              <a:t>Has been denied in the past (why might inform how you develop case)</a:t>
            </a:r>
          </a:p>
          <a:p>
            <a:pPr lvl="1"/>
            <a:r>
              <a:rPr lang="en-US" dirty="0"/>
              <a:t>Has been approved in the past (may only need help reinstating benefits)</a:t>
            </a:r>
          </a:p>
          <a:p>
            <a:r>
              <a:rPr lang="en-US" dirty="0"/>
              <a:t>Give FO about 2 days to respond (1 week for larger metropolitan FO)</a:t>
            </a:r>
          </a:p>
          <a:p>
            <a:r>
              <a:rPr lang="en-US" dirty="0"/>
              <a:t>Find example form and fax for SSA FO on SOAR password protected webpages on NCCEH website</a:t>
            </a:r>
          </a:p>
        </p:txBody>
      </p:sp>
    </p:spTree>
    <p:extLst>
      <p:ext uri="{BB962C8B-B14F-4D97-AF65-F5344CB8AC3E}">
        <p14:creationId xmlns:p14="http://schemas.microsoft.com/office/powerpoint/2010/main" val="331583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6502-9C6C-4003-9D1B-7326A4F8F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SOAR Caseworker’s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11CBA-F045-4F01-8CB1-FA273EC25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the 60 days, you are developing the case through:</a:t>
            </a:r>
          </a:p>
          <a:p>
            <a:pPr lvl="1"/>
            <a:r>
              <a:rPr lang="en-US" dirty="0"/>
              <a:t>Interviewing/meeting with client</a:t>
            </a:r>
          </a:p>
          <a:p>
            <a:pPr lvl="1"/>
            <a:r>
              <a:rPr lang="en-US" dirty="0"/>
              <a:t>Getting info from collateral sources (family, services providers, former employers)</a:t>
            </a:r>
          </a:p>
          <a:p>
            <a:pPr lvl="1"/>
            <a:r>
              <a:rPr lang="en-US" dirty="0"/>
              <a:t>Collecting medical records</a:t>
            </a:r>
          </a:p>
          <a:p>
            <a:pPr lvl="1"/>
            <a:r>
              <a:rPr lang="en-US" dirty="0"/>
              <a:t>Writing Medical Summary Report</a:t>
            </a:r>
          </a:p>
        </p:txBody>
      </p:sp>
    </p:spTree>
    <p:extLst>
      <p:ext uri="{BB962C8B-B14F-4D97-AF65-F5344CB8AC3E}">
        <p14:creationId xmlns:p14="http://schemas.microsoft.com/office/powerpoint/2010/main" val="1422332210"/>
      </p:ext>
    </p:extLst>
  </p:cSld>
  <p:clrMapOvr>
    <a:masterClrMapping/>
  </p:clrMapOvr>
</p:sld>
</file>

<file path=ppt/theme/theme1.xml><?xml version="1.0" encoding="utf-8"?>
<a:theme xmlns:a="http://schemas.openxmlformats.org/drawingml/2006/main" name="NCCEH Master, Section, and Text Layout">
  <a:themeElements>
    <a:clrScheme name="NCCEH Template">
      <a:dk1>
        <a:srgbClr val="2D737E"/>
      </a:dk1>
      <a:lt1>
        <a:sysClr val="window" lastClr="FFFFFF"/>
      </a:lt1>
      <a:dk2>
        <a:srgbClr val="726E6E"/>
      </a:dk2>
      <a:lt2>
        <a:srgbClr val="E7E6E6"/>
      </a:lt2>
      <a:accent1>
        <a:srgbClr val="2D737E"/>
      </a:accent1>
      <a:accent2>
        <a:srgbClr val="88C1CF"/>
      </a:accent2>
      <a:accent3>
        <a:srgbClr val="726E6E"/>
      </a:accent3>
      <a:accent4>
        <a:srgbClr val="A5A5A5"/>
      </a:accent4>
      <a:accent5>
        <a:srgbClr val="88C1CF"/>
      </a:accent5>
      <a:accent6>
        <a:srgbClr val="CDE8ED"/>
      </a:accent6>
      <a:hlink>
        <a:srgbClr val="2D737E"/>
      </a:hlink>
      <a:folHlink>
        <a:srgbClr val="2D737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3F17E039-0B8E-4543-A019-D3A79F13F8F9}"/>
    </a:ext>
  </a:extLst>
</a:theme>
</file>

<file path=ppt/theme/theme2.xml><?xml version="1.0" encoding="utf-8"?>
<a:theme xmlns:a="http://schemas.openxmlformats.org/drawingml/2006/main" name="Blank Background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78B912B6-EF6B-4FE0-863D-3C900284EF8F}"/>
    </a:ext>
  </a:extLst>
</a:theme>
</file>

<file path=ppt/theme/theme3.xml><?xml version="1.0" encoding="utf-8"?>
<a:theme xmlns:a="http://schemas.openxmlformats.org/drawingml/2006/main" name="Quote Block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DAA92289-FD8D-4464-AAA9-EF8AF61F9B5E}"/>
    </a:ext>
  </a:extLst>
</a:theme>
</file>

<file path=ppt/theme/theme4.xml><?xml version="1.0" encoding="utf-8"?>
<a:theme xmlns:a="http://schemas.openxmlformats.org/drawingml/2006/main" name="En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PPT template" id="{7866DC16-F4D6-4DFE-A26B-11C593F5EA60}" vid="{67B45807-A6D9-47A3-93F6-F3E4E41CD6C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960D4F-D78D-45B0-AF01-631B9DA4BB86}">
  <we:reference id="wa104178141" version="3.1.2.28" store="en-US" storeType="OMEX"/>
  <we:alternateReferences>
    <we:reference id="wa104178141" version="3.1.2.28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NCCEH_2019_PPT_template</Template>
  <TotalTime>267</TotalTime>
  <Words>1039</Words>
  <Application>Microsoft Office PowerPoint</Application>
  <PresentationFormat>Widescreen</PresentationFormat>
  <Paragraphs>111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museo-slab</vt:lpstr>
      <vt:lpstr>NCCEH Master, Section, and Text Layout</vt:lpstr>
      <vt:lpstr>Blank Backgrounds</vt:lpstr>
      <vt:lpstr>Quote Blocks</vt:lpstr>
      <vt:lpstr>End Slides</vt:lpstr>
      <vt:lpstr>SOAR Case Review Session</vt:lpstr>
      <vt:lpstr>PowerPoint Presentation</vt:lpstr>
      <vt:lpstr>SSA’s Definition of Disability</vt:lpstr>
      <vt:lpstr>In Addition</vt:lpstr>
      <vt:lpstr>PowerPoint Presentation</vt:lpstr>
      <vt:lpstr>Establish Protective Filing Date</vt:lpstr>
      <vt:lpstr>Protective Filling Date</vt:lpstr>
      <vt:lpstr>SSA History</vt:lpstr>
      <vt:lpstr>SOAR Caseworker’s Role</vt:lpstr>
      <vt:lpstr>Complete SOAR Packet</vt:lpstr>
      <vt:lpstr>Indicating SOAR</vt:lpstr>
      <vt:lpstr>SOAR During COVID-19</vt:lpstr>
      <vt:lpstr>Interview with SSA</vt:lpstr>
      <vt:lpstr>Homeless Flag</vt:lpstr>
      <vt:lpstr>PowerPoint Presentation</vt:lpstr>
      <vt:lpstr>SOAR Designated DDS Examiners</vt:lpstr>
      <vt:lpstr>Medical Evidence</vt:lpstr>
      <vt:lpstr>Getting Examiner Info</vt:lpstr>
      <vt:lpstr>DDS Examiner</vt:lpstr>
      <vt:lpstr>PowerPoint Presentation</vt:lpstr>
      <vt:lpstr>Approved</vt:lpstr>
      <vt:lpstr>Denied</vt:lpstr>
      <vt:lpstr>Submit Outcomes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Murray</dc:creator>
  <cp:lastModifiedBy>Sarah Murray</cp:lastModifiedBy>
  <cp:revision>22</cp:revision>
  <dcterms:created xsi:type="dcterms:W3CDTF">2020-01-31T19:08:17Z</dcterms:created>
  <dcterms:modified xsi:type="dcterms:W3CDTF">2020-09-09T13:41:52Z</dcterms:modified>
</cp:coreProperties>
</file>