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9"/>
  </p:notesMasterIdLst>
  <p:sldIdLst>
    <p:sldId id="256" r:id="rId3"/>
    <p:sldId id="257" r:id="rId4"/>
    <p:sldId id="260" r:id="rId5"/>
    <p:sldId id="263" r:id="rId6"/>
    <p:sldId id="261" r:id="rId7"/>
    <p:sldId id="262" r:id="rId8"/>
  </p:sldIdLst>
  <p:sldSz cx="12192000" cy="6858000"/>
  <p:notesSz cx="7315200" cy="9601200"/>
  <p:embeddedFontLst>
    <p:embeddedFont>
      <p:font typeface="Roboto" panose="02000000000000000000" pitchFamily="2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hex3byZKD3RRSBT868FTySRDin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63dd1a03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g363dd1a0398_0_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3" name="Google Shape;193;g363dd1a0398_0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b93b6ca50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00" cy="32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b93b6ca508_0_1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b93b6ca508_0_1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8991" y="5533257"/>
            <a:ext cx="4306529" cy="117352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8"/>
          <p:cNvSpPr txBox="1">
            <a:spLocks noGrp="1"/>
          </p:cNvSpPr>
          <p:nvPr>
            <p:ph type="ctrTitle"/>
          </p:nvPr>
        </p:nvSpPr>
        <p:spPr>
          <a:xfrm>
            <a:off x="294966" y="1334948"/>
            <a:ext cx="10294375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6000"/>
              <a:buFont typeface="Calibri"/>
              <a:buNone/>
              <a:defRPr sz="6000" b="1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8"/>
          <p:cNvSpPr txBox="1">
            <a:spLocks noGrp="1"/>
          </p:cNvSpPr>
          <p:nvPr>
            <p:ph type="subTitle" idx="1"/>
          </p:nvPr>
        </p:nvSpPr>
        <p:spPr>
          <a:xfrm>
            <a:off x="294965" y="4050672"/>
            <a:ext cx="10373035" cy="1472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2400"/>
              <a:buNone/>
              <a:defRPr sz="2400">
                <a:solidFill>
                  <a:srgbClr val="484848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1"/>
              <a:buNone/>
              <a:defRPr sz="1801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8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8"/>
          <p:cNvSpPr txBox="1"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1"/>
              <a:buNone/>
              <a:defRPr sz="1801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8"/>
          <p:cNvSpPr txBox="1">
            <a:spLocks noGrp="1"/>
          </p:cNvSpPr>
          <p:nvPr>
            <p:ph type="body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8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1"/>
              <a:buNone/>
              <a:defRPr sz="1801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8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" name="Google Shape;49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49"/>
          <p:cNvSpPr txBox="1">
            <a:spLocks noGrp="1"/>
          </p:cNvSpPr>
          <p:nvPr>
            <p:ph type="title"/>
          </p:nvPr>
        </p:nvSpPr>
        <p:spPr>
          <a:xfrm>
            <a:off x="589936" y="365127"/>
            <a:ext cx="107638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737E"/>
              </a:buClr>
              <a:buSzPts val="4400"/>
              <a:buFont typeface="Calibri"/>
              <a:buNone/>
              <a:defRPr>
                <a:solidFill>
                  <a:srgbClr val="2D737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0"/>
          <p:cNvSpPr txBox="1"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0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6902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50"/>
          <p:cNvSpPr txBox="1">
            <a:spLocks noGrp="1"/>
          </p:cNvSpPr>
          <p:nvPr>
            <p:ph type="body" idx="2"/>
          </p:nvPr>
        </p:nvSpPr>
        <p:spPr>
          <a:xfrm>
            <a:off x="839791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401"/>
              <a:buNone/>
              <a:defRPr sz="140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9pPr>
          </a:lstStyle>
          <a:p>
            <a:endParaRPr/>
          </a:p>
        </p:txBody>
      </p:sp>
      <p:pic>
        <p:nvPicPr>
          <p:cNvPr id="57" name="Google Shape;57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1"/>
          <p:cNvSpPr txBox="1"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1"/>
          <p:cNvSpPr>
            <a:spLocks noGrp="1"/>
          </p:cNvSpPr>
          <p:nvPr>
            <p:ph type="pic" idx="2"/>
          </p:nvPr>
        </p:nvSpPr>
        <p:spPr>
          <a:xfrm>
            <a:off x="5183189" y="987427"/>
            <a:ext cx="5848605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51"/>
          <p:cNvSpPr txBox="1">
            <a:spLocks noGrp="1"/>
          </p:cNvSpPr>
          <p:nvPr>
            <p:ph type="body" idx="1"/>
          </p:nvPr>
        </p:nvSpPr>
        <p:spPr>
          <a:xfrm>
            <a:off x="839791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401"/>
              <a:buNone/>
              <a:defRPr sz="140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9pPr>
          </a:lstStyle>
          <a:p>
            <a:endParaRPr/>
          </a:p>
        </p:txBody>
      </p:sp>
      <p:pic>
        <p:nvPicPr>
          <p:cNvPr id="62" name="Google Shape;62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mmary and Picture">
  <p:cSld name="Summary and Pictur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53"/>
          <p:cNvSpPr txBox="1">
            <a:spLocks noGrp="1"/>
          </p:cNvSpPr>
          <p:nvPr>
            <p:ph type="title"/>
          </p:nvPr>
        </p:nvSpPr>
        <p:spPr>
          <a:xfrm>
            <a:off x="544824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3"/>
          <p:cNvSpPr/>
          <p:nvPr/>
        </p:nvSpPr>
        <p:spPr>
          <a:xfrm>
            <a:off x="4965289" y="0"/>
            <a:ext cx="722671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3"/>
          <p:cNvSpPr txBox="1">
            <a:spLocks noGrp="1"/>
          </p:cNvSpPr>
          <p:nvPr>
            <p:ph type="body" idx="1"/>
          </p:nvPr>
        </p:nvSpPr>
        <p:spPr>
          <a:xfrm>
            <a:off x="544823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401"/>
              <a:buNone/>
              <a:defRPr sz="140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9pPr>
          </a:lstStyle>
          <a:p>
            <a:endParaRPr/>
          </a:p>
        </p:txBody>
      </p:sp>
      <p:pic>
        <p:nvPicPr>
          <p:cNvPr id="68" name="Google Shape;68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53"/>
          <p:cNvSpPr>
            <a:spLocks noGrp="1"/>
          </p:cNvSpPr>
          <p:nvPr>
            <p:ph type="pic" idx="2"/>
          </p:nvPr>
        </p:nvSpPr>
        <p:spPr>
          <a:xfrm>
            <a:off x="5329085" y="987427"/>
            <a:ext cx="5702711" cy="487362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chemeClr val="l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4"/>
          <p:cNvSpPr txBox="1">
            <a:spLocks noGrp="1"/>
          </p:cNvSpPr>
          <p:nvPr>
            <p:ph type="ctrTitle"/>
          </p:nvPr>
        </p:nvSpPr>
        <p:spPr>
          <a:xfrm>
            <a:off x="1523999" y="2520089"/>
            <a:ext cx="1008328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737E"/>
              </a:buClr>
              <a:buSzPts val="4800"/>
              <a:buFont typeface="Calibri"/>
              <a:buNone/>
              <a:defRPr sz="4800" b="0">
                <a:solidFill>
                  <a:srgbClr val="2D737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72" name="Google Shape;72;p54" descr="ncceh_logo_colorfinal09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4665" y="6176963"/>
            <a:ext cx="605819" cy="559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NCCEH + SOAR">
  <p:cSld name="Contact NCCEH + SO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46"/>
          <p:cNvSpPr/>
          <p:nvPr/>
        </p:nvSpPr>
        <p:spPr>
          <a:xfrm>
            <a:off x="0" y="0"/>
            <a:ext cx="5860025" cy="6858000"/>
          </a:xfrm>
          <a:prstGeom prst="rect">
            <a:avLst/>
          </a:prstGeom>
          <a:solidFill>
            <a:schemeClr val="accent1">
              <a:alpha val="1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9" name="Google Shape;79;p46"/>
          <p:cNvGrpSpPr/>
          <p:nvPr/>
        </p:nvGrpSpPr>
        <p:grpSpPr>
          <a:xfrm>
            <a:off x="7929716" y="157317"/>
            <a:ext cx="3928612" cy="1426423"/>
            <a:chOff x="7929716" y="157317"/>
            <a:chExt cx="3928611" cy="1426423"/>
          </a:xfrm>
        </p:grpSpPr>
        <p:pic>
          <p:nvPicPr>
            <p:cNvPr id="80" name="Google Shape;80;p4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88994" y="157317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4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88993" y="685798"/>
              <a:ext cx="369333" cy="369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4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88993" y="1214280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Google Shape;83;p46"/>
            <p:cNvSpPr txBox="1"/>
            <p:nvPr/>
          </p:nvSpPr>
          <p:spPr>
            <a:xfrm>
              <a:off x="7929718" y="157317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NCEndHomelessness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46"/>
            <p:cNvSpPr txBox="1"/>
            <p:nvPr/>
          </p:nvSpPr>
          <p:spPr>
            <a:xfrm>
              <a:off x="7929716" y="121428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nc_end_homelessness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46"/>
            <p:cNvSpPr txBox="1"/>
            <p:nvPr/>
          </p:nvSpPr>
          <p:spPr>
            <a:xfrm>
              <a:off x="7929716" y="68580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@NCHomelessness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46"/>
          <p:cNvSpPr txBox="1"/>
          <p:nvPr/>
        </p:nvSpPr>
        <p:spPr>
          <a:xfrm>
            <a:off x="544823" y="398450"/>
            <a:ext cx="3932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6"/>
          <p:cNvSpPr txBox="1"/>
          <p:nvPr/>
        </p:nvSpPr>
        <p:spPr>
          <a:xfrm>
            <a:off x="796413" y="90383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hello@ncceh.org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46"/>
          <p:cNvSpPr txBox="1"/>
          <p:nvPr/>
        </p:nvSpPr>
        <p:spPr>
          <a:xfrm>
            <a:off x="544821" y="2151686"/>
            <a:ext cx="77796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us re: SOAR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6"/>
          <p:cNvSpPr txBox="1"/>
          <p:nvPr/>
        </p:nvSpPr>
        <p:spPr>
          <a:xfrm>
            <a:off x="796413" y="2657073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soar@ncceh.org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NCCEH + Personal Info">
  <p:cSld name="Contact NCCEH + Personal Inf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55"/>
          <p:cNvSpPr/>
          <p:nvPr/>
        </p:nvSpPr>
        <p:spPr>
          <a:xfrm>
            <a:off x="0" y="0"/>
            <a:ext cx="5860025" cy="6858000"/>
          </a:xfrm>
          <a:prstGeom prst="rect">
            <a:avLst/>
          </a:prstGeom>
          <a:solidFill>
            <a:schemeClr val="accent1">
              <a:alpha val="1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55"/>
          <p:cNvGrpSpPr/>
          <p:nvPr/>
        </p:nvGrpSpPr>
        <p:grpSpPr>
          <a:xfrm>
            <a:off x="7929716" y="157317"/>
            <a:ext cx="3928612" cy="1426423"/>
            <a:chOff x="7929716" y="157317"/>
            <a:chExt cx="3928611" cy="1426423"/>
          </a:xfrm>
        </p:grpSpPr>
        <p:pic>
          <p:nvPicPr>
            <p:cNvPr id="94" name="Google Shape;94;p5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88994" y="157317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5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88993" y="685798"/>
              <a:ext cx="369333" cy="369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6" name="Google Shape;96;p5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88993" y="1214280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55"/>
            <p:cNvSpPr txBox="1"/>
            <p:nvPr/>
          </p:nvSpPr>
          <p:spPr>
            <a:xfrm>
              <a:off x="7929718" y="157317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NCEndHomelessness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55"/>
            <p:cNvSpPr txBox="1"/>
            <p:nvPr/>
          </p:nvSpPr>
          <p:spPr>
            <a:xfrm>
              <a:off x="7929716" y="121428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nc_end_homelessness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55"/>
            <p:cNvSpPr txBox="1"/>
            <p:nvPr/>
          </p:nvSpPr>
          <p:spPr>
            <a:xfrm>
              <a:off x="7929716" y="68580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@NCHomelessness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55"/>
          <p:cNvSpPr txBox="1"/>
          <p:nvPr/>
        </p:nvSpPr>
        <p:spPr>
          <a:xfrm>
            <a:off x="544823" y="398450"/>
            <a:ext cx="3932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5"/>
          <p:cNvSpPr txBox="1"/>
          <p:nvPr/>
        </p:nvSpPr>
        <p:spPr>
          <a:xfrm>
            <a:off x="796413" y="90383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hello@ncceh.org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5"/>
          <p:cNvSpPr txBox="1"/>
          <p:nvPr/>
        </p:nvSpPr>
        <p:spPr>
          <a:xfrm>
            <a:off x="544820" y="2151684"/>
            <a:ext cx="58600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Firstname Lastname</a:t>
            </a:r>
            <a:endParaRPr sz="3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5"/>
          <p:cNvSpPr txBox="1"/>
          <p:nvPr/>
        </p:nvSpPr>
        <p:spPr>
          <a:xfrm>
            <a:off x="796413" y="2657073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Title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NCCEH + BoS">
  <p:cSld name="Contact NCCEH + B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56"/>
          <p:cNvSpPr/>
          <p:nvPr/>
        </p:nvSpPr>
        <p:spPr>
          <a:xfrm>
            <a:off x="0" y="887948"/>
            <a:ext cx="5860025" cy="6858000"/>
          </a:xfrm>
          <a:prstGeom prst="rect">
            <a:avLst/>
          </a:prstGeom>
          <a:solidFill>
            <a:schemeClr val="accent1">
              <a:alpha val="1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7" name="Google Shape;107;p56"/>
          <p:cNvGrpSpPr/>
          <p:nvPr/>
        </p:nvGrpSpPr>
        <p:grpSpPr>
          <a:xfrm>
            <a:off x="7929716" y="157317"/>
            <a:ext cx="3928612" cy="1426423"/>
            <a:chOff x="7929716" y="157317"/>
            <a:chExt cx="3928611" cy="1426423"/>
          </a:xfrm>
        </p:grpSpPr>
        <p:pic>
          <p:nvPicPr>
            <p:cNvPr id="108" name="Google Shape;108;p5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88994" y="157317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5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88993" y="685798"/>
              <a:ext cx="369333" cy="369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5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88993" y="1214280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1" name="Google Shape;111;p56"/>
            <p:cNvSpPr txBox="1"/>
            <p:nvPr/>
          </p:nvSpPr>
          <p:spPr>
            <a:xfrm>
              <a:off x="7929718" y="157317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NCEndHomelessness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56"/>
            <p:cNvSpPr txBox="1"/>
            <p:nvPr/>
          </p:nvSpPr>
          <p:spPr>
            <a:xfrm>
              <a:off x="7929716" y="121428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nc_end_homelessness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56"/>
            <p:cNvSpPr txBox="1"/>
            <p:nvPr/>
          </p:nvSpPr>
          <p:spPr>
            <a:xfrm>
              <a:off x="7929716" y="68580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@NCHomelessness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56"/>
          <p:cNvSpPr txBox="1"/>
          <p:nvPr/>
        </p:nvSpPr>
        <p:spPr>
          <a:xfrm>
            <a:off x="544823" y="398450"/>
            <a:ext cx="3932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6"/>
          <p:cNvSpPr txBox="1"/>
          <p:nvPr/>
        </p:nvSpPr>
        <p:spPr>
          <a:xfrm>
            <a:off x="796413" y="90383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hello@ncceh.org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6"/>
          <p:cNvSpPr txBox="1"/>
          <p:nvPr/>
        </p:nvSpPr>
        <p:spPr>
          <a:xfrm>
            <a:off x="544821" y="2151684"/>
            <a:ext cx="77796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 Balance of State CoC Staff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6"/>
          <p:cNvSpPr txBox="1"/>
          <p:nvPr/>
        </p:nvSpPr>
        <p:spPr>
          <a:xfrm>
            <a:off x="796413" y="2657073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bos@ncceh.org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NCCEH +BoS + Personal">
  <p:cSld name="Contact NCCEH +BoS + Person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57"/>
          <p:cNvSpPr/>
          <p:nvPr/>
        </p:nvSpPr>
        <p:spPr>
          <a:xfrm>
            <a:off x="0" y="0"/>
            <a:ext cx="5860025" cy="6858000"/>
          </a:xfrm>
          <a:prstGeom prst="rect">
            <a:avLst/>
          </a:prstGeom>
          <a:solidFill>
            <a:schemeClr val="accent1">
              <a:alpha val="1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" name="Google Shape;121;p57"/>
          <p:cNvGrpSpPr/>
          <p:nvPr/>
        </p:nvGrpSpPr>
        <p:grpSpPr>
          <a:xfrm>
            <a:off x="7929716" y="157317"/>
            <a:ext cx="3928612" cy="1426423"/>
            <a:chOff x="7929716" y="157317"/>
            <a:chExt cx="3928611" cy="1426423"/>
          </a:xfrm>
        </p:grpSpPr>
        <p:pic>
          <p:nvPicPr>
            <p:cNvPr id="122" name="Google Shape;122;p5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88994" y="157317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5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88993" y="685798"/>
              <a:ext cx="369333" cy="369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5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88993" y="1214280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Google Shape;125;p57"/>
            <p:cNvSpPr txBox="1"/>
            <p:nvPr/>
          </p:nvSpPr>
          <p:spPr>
            <a:xfrm>
              <a:off x="7929718" y="157317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NCEndHomelessness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7"/>
            <p:cNvSpPr txBox="1"/>
            <p:nvPr/>
          </p:nvSpPr>
          <p:spPr>
            <a:xfrm>
              <a:off x="7929716" y="121428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nc_end_homelessness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57"/>
            <p:cNvSpPr txBox="1"/>
            <p:nvPr/>
          </p:nvSpPr>
          <p:spPr>
            <a:xfrm>
              <a:off x="7929716" y="68580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@NCHomelessness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57"/>
          <p:cNvSpPr txBox="1"/>
          <p:nvPr/>
        </p:nvSpPr>
        <p:spPr>
          <a:xfrm>
            <a:off x="544823" y="398450"/>
            <a:ext cx="3932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7"/>
          <p:cNvSpPr txBox="1"/>
          <p:nvPr/>
        </p:nvSpPr>
        <p:spPr>
          <a:xfrm>
            <a:off x="796413" y="90383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hello@ncceh.org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7"/>
          <p:cNvSpPr txBox="1"/>
          <p:nvPr/>
        </p:nvSpPr>
        <p:spPr>
          <a:xfrm>
            <a:off x="544821" y="2151684"/>
            <a:ext cx="77796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 Balance of State CoC Staff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7"/>
          <p:cNvSpPr txBox="1"/>
          <p:nvPr/>
        </p:nvSpPr>
        <p:spPr>
          <a:xfrm>
            <a:off x="796413" y="2657073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bos@ncceh.org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7"/>
          <p:cNvSpPr txBox="1"/>
          <p:nvPr/>
        </p:nvSpPr>
        <p:spPr>
          <a:xfrm>
            <a:off x="544819" y="3904919"/>
            <a:ext cx="58600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Firstname Lastname</a:t>
            </a:r>
            <a:endParaRPr sz="3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7"/>
          <p:cNvSpPr txBox="1"/>
          <p:nvPr/>
        </p:nvSpPr>
        <p:spPr>
          <a:xfrm>
            <a:off x="796413" y="441030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Title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0"/>
          <p:cNvSpPr txBox="1">
            <a:spLocks noGrp="1"/>
          </p:cNvSpPr>
          <p:nvPr>
            <p:ph type="title"/>
          </p:nvPr>
        </p:nvSpPr>
        <p:spPr>
          <a:xfrm>
            <a:off x="688258" y="365127"/>
            <a:ext cx="1066554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0"/>
          <p:cNvSpPr txBox="1">
            <a:spLocks noGrp="1"/>
          </p:cNvSpPr>
          <p:nvPr>
            <p:ph type="body" idx="1"/>
          </p:nvPr>
        </p:nvSpPr>
        <p:spPr>
          <a:xfrm>
            <a:off x="688258" y="1825625"/>
            <a:ext cx="1066554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NCCEH + Data Center + Personal">
  <p:cSld name="Contact NCCEH + Data Center + Person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8"/>
          <p:cNvSpPr/>
          <p:nvPr/>
        </p:nvSpPr>
        <p:spPr>
          <a:xfrm>
            <a:off x="0" y="59069"/>
            <a:ext cx="5860025" cy="6858000"/>
          </a:xfrm>
          <a:prstGeom prst="rect">
            <a:avLst/>
          </a:prstGeom>
          <a:solidFill>
            <a:schemeClr val="accent1">
              <a:alpha val="1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7" name="Google Shape;137;p58"/>
          <p:cNvGrpSpPr/>
          <p:nvPr/>
        </p:nvGrpSpPr>
        <p:grpSpPr>
          <a:xfrm>
            <a:off x="7929716" y="157317"/>
            <a:ext cx="3928612" cy="1426423"/>
            <a:chOff x="7929716" y="157317"/>
            <a:chExt cx="3928611" cy="1426423"/>
          </a:xfrm>
        </p:grpSpPr>
        <p:pic>
          <p:nvPicPr>
            <p:cNvPr id="138" name="Google Shape;138;p5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88994" y="157317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5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88993" y="685798"/>
              <a:ext cx="369333" cy="369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5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88993" y="1214280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58"/>
            <p:cNvSpPr txBox="1"/>
            <p:nvPr/>
          </p:nvSpPr>
          <p:spPr>
            <a:xfrm>
              <a:off x="7929718" y="157317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NCEndHomelessness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58"/>
            <p:cNvSpPr txBox="1"/>
            <p:nvPr/>
          </p:nvSpPr>
          <p:spPr>
            <a:xfrm>
              <a:off x="7929716" y="121428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nc_end_homelessness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58"/>
            <p:cNvSpPr txBox="1"/>
            <p:nvPr/>
          </p:nvSpPr>
          <p:spPr>
            <a:xfrm>
              <a:off x="7929716" y="68580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@NCHomelessness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" name="Google Shape;144;p58"/>
          <p:cNvSpPr txBox="1"/>
          <p:nvPr/>
        </p:nvSpPr>
        <p:spPr>
          <a:xfrm>
            <a:off x="544823" y="398450"/>
            <a:ext cx="3932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8"/>
          <p:cNvSpPr txBox="1"/>
          <p:nvPr/>
        </p:nvSpPr>
        <p:spPr>
          <a:xfrm>
            <a:off x="796413" y="90383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hello@ncceh.org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8"/>
          <p:cNvSpPr txBox="1"/>
          <p:nvPr/>
        </p:nvSpPr>
        <p:spPr>
          <a:xfrm>
            <a:off x="544821" y="2151684"/>
            <a:ext cx="77796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 Data Center Help Desk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8"/>
          <p:cNvSpPr txBox="1"/>
          <p:nvPr/>
        </p:nvSpPr>
        <p:spPr>
          <a:xfrm>
            <a:off x="796413" y="2657073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hmis@ncceh.org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919.410.6997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58"/>
          <p:cNvSpPr txBox="1"/>
          <p:nvPr/>
        </p:nvSpPr>
        <p:spPr>
          <a:xfrm>
            <a:off x="544819" y="3904919"/>
            <a:ext cx="58600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Firstname Lastname</a:t>
            </a:r>
            <a:endParaRPr sz="32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8"/>
          <p:cNvSpPr txBox="1"/>
          <p:nvPr/>
        </p:nvSpPr>
        <p:spPr>
          <a:xfrm>
            <a:off x="796413" y="441030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Title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NCCEH + Data Center ">
  <p:cSld name="Contact NCCEH + Data Center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59"/>
          <p:cNvSpPr/>
          <p:nvPr/>
        </p:nvSpPr>
        <p:spPr>
          <a:xfrm>
            <a:off x="0" y="0"/>
            <a:ext cx="5860025" cy="6858000"/>
          </a:xfrm>
          <a:prstGeom prst="rect">
            <a:avLst/>
          </a:prstGeom>
          <a:solidFill>
            <a:schemeClr val="accent1">
              <a:alpha val="1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3" name="Google Shape;153;p59"/>
          <p:cNvGrpSpPr/>
          <p:nvPr/>
        </p:nvGrpSpPr>
        <p:grpSpPr>
          <a:xfrm>
            <a:off x="7929716" y="157317"/>
            <a:ext cx="3928612" cy="1426423"/>
            <a:chOff x="7929716" y="157317"/>
            <a:chExt cx="3928611" cy="1426423"/>
          </a:xfrm>
        </p:grpSpPr>
        <p:pic>
          <p:nvPicPr>
            <p:cNvPr id="154" name="Google Shape;154;p5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488994" y="157317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5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488993" y="685798"/>
              <a:ext cx="369333" cy="369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5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88993" y="1214280"/>
              <a:ext cx="369333" cy="369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7" name="Google Shape;157;p59"/>
            <p:cNvSpPr txBox="1"/>
            <p:nvPr/>
          </p:nvSpPr>
          <p:spPr>
            <a:xfrm>
              <a:off x="7929718" y="157317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NCEndHomelessness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59"/>
            <p:cNvSpPr txBox="1"/>
            <p:nvPr/>
          </p:nvSpPr>
          <p:spPr>
            <a:xfrm>
              <a:off x="7929716" y="121428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nc_end_homelessness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59"/>
            <p:cNvSpPr txBox="1"/>
            <p:nvPr/>
          </p:nvSpPr>
          <p:spPr>
            <a:xfrm>
              <a:off x="7929716" y="685800"/>
              <a:ext cx="3559278" cy="3694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1"/>
                <a:buFont typeface="Arial"/>
                <a:buNone/>
              </a:pPr>
              <a:r>
                <a:rPr lang="en-US" sz="1801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@NCHomelessness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p59"/>
          <p:cNvSpPr txBox="1"/>
          <p:nvPr/>
        </p:nvSpPr>
        <p:spPr>
          <a:xfrm>
            <a:off x="544823" y="398450"/>
            <a:ext cx="393223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59"/>
          <p:cNvSpPr txBox="1"/>
          <p:nvPr/>
        </p:nvSpPr>
        <p:spPr>
          <a:xfrm>
            <a:off x="796413" y="903838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hello@ncceh.org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919.755.4393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59"/>
          <p:cNvSpPr txBox="1"/>
          <p:nvPr/>
        </p:nvSpPr>
        <p:spPr>
          <a:xfrm>
            <a:off x="544821" y="2151684"/>
            <a:ext cx="777967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 NCCEH Data Center Help Desk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9"/>
          <p:cNvSpPr txBox="1"/>
          <p:nvPr/>
        </p:nvSpPr>
        <p:spPr>
          <a:xfrm>
            <a:off x="796413" y="2657073"/>
            <a:ext cx="345056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hmis@ncceh.org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919.410.6997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Left Summary, Right Content">
  <p:cSld name=" Left Summary, Right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52"/>
          <p:cNvSpPr txBox="1">
            <a:spLocks noGrp="1"/>
          </p:cNvSpPr>
          <p:nvPr>
            <p:ph type="title"/>
          </p:nvPr>
        </p:nvSpPr>
        <p:spPr>
          <a:xfrm>
            <a:off x="544824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2"/>
          <p:cNvSpPr/>
          <p:nvPr/>
        </p:nvSpPr>
        <p:spPr>
          <a:xfrm>
            <a:off x="4965289" y="0"/>
            <a:ext cx="722671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endParaRPr sz="180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52"/>
          <p:cNvSpPr txBox="1">
            <a:spLocks noGrp="1"/>
          </p:cNvSpPr>
          <p:nvPr>
            <p:ph type="body" idx="1"/>
          </p:nvPr>
        </p:nvSpPr>
        <p:spPr>
          <a:xfrm>
            <a:off x="544823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401"/>
              <a:buNone/>
              <a:defRPr sz="140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001"/>
              <a:buNone/>
              <a:defRPr sz="100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1"/>
              <a:buNone/>
              <a:defRPr sz="1001"/>
            </a:lvl9pPr>
          </a:lstStyle>
          <a:p>
            <a:endParaRPr/>
          </a:p>
        </p:txBody>
      </p:sp>
      <p:pic>
        <p:nvPicPr>
          <p:cNvPr id="22" name="Google Shape;22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2"/>
          <p:cNvSpPr txBox="1">
            <a:spLocks noGrp="1"/>
          </p:cNvSpPr>
          <p:nvPr>
            <p:ph type="body" idx="2"/>
          </p:nvPr>
        </p:nvSpPr>
        <p:spPr>
          <a:xfrm>
            <a:off x="5183188" y="987427"/>
            <a:ext cx="6169024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>
  <p:cSld name="Title and Tab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7"/>
          <p:cNvSpPr txBox="1">
            <a:spLocks noGrp="1"/>
          </p:cNvSpPr>
          <p:nvPr>
            <p:ph type="title"/>
          </p:nvPr>
        </p:nvSpPr>
        <p:spPr>
          <a:xfrm>
            <a:off x="688258" y="365127"/>
            <a:ext cx="1066554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6" name="Google Shape;2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>
  <p:cSld name="Section 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9"/>
          <p:cNvSpPr txBox="1">
            <a:spLocks noGrp="1"/>
          </p:cNvSpPr>
          <p:nvPr>
            <p:ph type="body" idx="1"/>
          </p:nvPr>
        </p:nvSpPr>
        <p:spPr>
          <a:xfrm>
            <a:off x="1897523" y="2971800"/>
            <a:ext cx="8396954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no logo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_no logo">
  <p:cSld name="Two Content_no log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2"/>
          <p:cNvSpPr txBox="1">
            <a:spLocks noGrp="1"/>
          </p:cNvSpPr>
          <p:nvPr>
            <p:ph type="title"/>
          </p:nvPr>
        </p:nvSpPr>
        <p:spPr>
          <a:xfrm>
            <a:off x="688258" y="365127"/>
            <a:ext cx="1066554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2"/>
          <p:cNvSpPr txBox="1">
            <a:spLocks noGrp="1"/>
          </p:cNvSpPr>
          <p:nvPr>
            <p:ph type="body" idx="1"/>
          </p:nvPr>
        </p:nvSpPr>
        <p:spPr>
          <a:xfrm>
            <a:off x="86215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3"/>
          <p:cNvSpPr txBox="1">
            <a:spLocks noGrp="1"/>
          </p:cNvSpPr>
          <p:nvPr>
            <p:ph type="title"/>
          </p:nvPr>
        </p:nvSpPr>
        <p:spPr>
          <a:xfrm>
            <a:off x="688258" y="365127"/>
            <a:ext cx="1066554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3"/>
          <p:cNvSpPr txBox="1">
            <a:spLocks noGrp="1"/>
          </p:cNvSpPr>
          <p:nvPr>
            <p:ph type="body" idx="1"/>
          </p:nvPr>
        </p:nvSpPr>
        <p:spPr>
          <a:xfrm>
            <a:off x="688257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3"/>
          <p:cNvSpPr txBox="1">
            <a:spLocks noGrp="1"/>
          </p:cNvSpPr>
          <p:nvPr>
            <p:ph type="body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" name="Google Shape;38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55596" y="5633883"/>
            <a:ext cx="1066800" cy="106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_with logo">
  <p:cSld name="Two Content_with log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4"/>
          <p:cNvSpPr txBox="1">
            <a:spLocks noGrp="1"/>
          </p:cNvSpPr>
          <p:nvPr>
            <p:ph type="title"/>
          </p:nvPr>
        </p:nvSpPr>
        <p:spPr>
          <a:xfrm>
            <a:off x="688258" y="365127"/>
            <a:ext cx="1066554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4"/>
          <p:cNvSpPr txBox="1">
            <a:spLocks noGrp="1"/>
          </p:cNvSpPr>
          <p:nvPr>
            <p:ph type="body" idx="1"/>
          </p:nvPr>
        </p:nvSpPr>
        <p:spPr>
          <a:xfrm>
            <a:off x="86215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44" descr="ncceh_logo_colorfinal09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4665" y="6176963"/>
            <a:ext cx="605819" cy="559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37"/>
          <p:cNvSpPr txBox="1">
            <a:spLocks noGrp="1"/>
          </p:cNvSpPr>
          <p:nvPr>
            <p:ph type="title"/>
          </p:nvPr>
        </p:nvSpPr>
        <p:spPr>
          <a:xfrm>
            <a:off x="688258" y="365127"/>
            <a:ext cx="1066554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2F747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7"/>
          <p:cNvSpPr txBox="1">
            <a:spLocks noGrp="1"/>
          </p:cNvSpPr>
          <p:nvPr>
            <p:ph type="body" idx="1"/>
          </p:nvPr>
        </p:nvSpPr>
        <p:spPr>
          <a:xfrm>
            <a:off x="688258" y="1825625"/>
            <a:ext cx="1066554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48484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8484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48484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48484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rgbClr val="48484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84848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rgbClr val="48484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5"/>
          <p:cNvSpPr txBox="1">
            <a:spLocks noGrp="1"/>
          </p:cNvSpPr>
          <p:nvPr>
            <p:ph type="title"/>
          </p:nvPr>
        </p:nvSpPr>
        <p:spPr>
          <a:xfrm>
            <a:off x="838203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6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1"/>
              <a:buFont typeface="Arial"/>
              <a:buChar char="•"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fsw80sQc3KSYHCZFgMUkVAgwOLezwx3EcvL-au12KLMNJSA/viewfor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"/>
          <p:cNvSpPr txBox="1">
            <a:spLocks noGrp="1"/>
          </p:cNvSpPr>
          <p:nvPr>
            <p:ph type="ctrTitle"/>
          </p:nvPr>
        </p:nvSpPr>
        <p:spPr>
          <a:xfrm>
            <a:off x="334291" y="1232198"/>
            <a:ext cx="102945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6000"/>
              <a:buFont typeface="Calibri"/>
              <a:buNone/>
            </a:pPr>
            <a:r>
              <a:rPr lang="en-US" dirty="0"/>
              <a:t>SOAR Dialogue Call </a:t>
            </a:r>
            <a:r>
              <a:rPr lang="en-US" sz="3600" dirty="0"/>
              <a:t>June 2026</a:t>
            </a:r>
            <a:endParaRPr sz="3600" dirty="0"/>
          </a:p>
        </p:txBody>
      </p:sp>
      <p:sp>
        <p:nvSpPr>
          <p:cNvPr id="169" name="Google Shape;169;p1"/>
          <p:cNvSpPr txBox="1">
            <a:spLocks noGrp="1"/>
          </p:cNvSpPr>
          <p:nvPr>
            <p:ph type="subTitle" idx="1"/>
          </p:nvPr>
        </p:nvSpPr>
        <p:spPr>
          <a:xfrm>
            <a:off x="294965" y="4050672"/>
            <a:ext cx="10373035" cy="1472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84848"/>
              </a:buClr>
              <a:buSzPts val="2400"/>
              <a:buNone/>
            </a:pPr>
            <a:r>
              <a:rPr lang="en-US"/>
              <a:t>Natasha Posey, NC SOAR State Lead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>
            <a:spLocks noGrp="1"/>
          </p:cNvSpPr>
          <p:nvPr>
            <p:ph type="title"/>
          </p:nvPr>
        </p:nvSpPr>
        <p:spPr>
          <a:xfrm>
            <a:off x="105300" y="403650"/>
            <a:ext cx="108633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747E"/>
              </a:buClr>
              <a:buSzPts val="4400"/>
              <a:buFont typeface="Calibri"/>
              <a:buNone/>
            </a:pPr>
            <a:r>
              <a:rPr lang="en-US" sz="4100" dirty="0"/>
              <a:t>SOAR Updates</a:t>
            </a:r>
            <a:endParaRPr sz="4100" dirty="0"/>
          </a:p>
        </p:txBody>
      </p:sp>
      <p:sp>
        <p:nvSpPr>
          <p:cNvPr id="175" name="Google Shape;175;p6"/>
          <p:cNvSpPr txBox="1">
            <a:spLocks noGrp="1"/>
          </p:cNvSpPr>
          <p:nvPr>
            <p:ph type="body" idx="1"/>
          </p:nvPr>
        </p:nvSpPr>
        <p:spPr>
          <a:xfrm>
            <a:off x="195200" y="1173825"/>
            <a:ext cx="11686800" cy="56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Durham SSA FO Update:</a:t>
            </a: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Ritu </a:t>
            </a:r>
            <a:r>
              <a:rPr lang="en-US" sz="1600" dirty="0" err="1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Chowdhurry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 is joining Shelby Rittman to assist in processing SOAR claims – woohoo!  Shelby sent an informative email out to providers regarding processing changes. Let me know if you need it forwarded to you.</a:t>
            </a: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DDS Update:</a:t>
            </a: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An updated SOAR DDS Examiner List has been uploaded to the NC SOAR Shared Drive</a:t>
            </a: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SORT 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went live May 28</a:t>
            </a:r>
            <a:r>
              <a:rPr lang="en-US" sz="1600" baseline="300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th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!!!  Register and submit your outcomes!!!</a:t>
            </a: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3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Our next 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SOAR Plus! Training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 will be held in September – registration info will be available on our website at ncceh.org in August.</a:t>
            </a: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3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Roboto"/>
                <a:cs typeface="Arial"/>
                <a:sym typeface="Arial"/>
              </a:rPr>
              <a:t>New SOAR Providers – please join a local SOAR Workgroup for peer-to-peer support and learning</a:t>
            </a: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3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3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Roboto"/>
              <a:cs typeface="Arial"/>
              <a:sym typeface="Arial"/>
            </a:endParaRPr>
          </a:p>
          <a:p>
            <a:pPr marL="0" marR="2921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00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63dd1a0398_0_0"/>
          <p:cNvSpPr txBox="1">
            <a:spLocks noGrp="1"/>
          </p:cNvSpPr>
          <p:nvPr>
            <p:ph type="title"/>
          </p:nvPr>
        </p:nvSpPr>
        <p:spPr>
          <a:xfrm>
            <a:off x="105300" y="246250"/>
            <a:ext cx="108069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40909"/>
              <a:buNone/>
            </a:pPr>
            <a:r>
              <a:rPr lang="en-US"/>
              <a:t>NCCEH Announcement</a:t>
            </a:r>
            <a:endParaRPr/>
          </a:p>
        </p:txBody>
      </p:sp>
      <p:sp>
        <p:nvSpPr>
          <p:cNvPr id="196" name="Google Shape;196;g363dd1a0398_0_0"/>
          <p:cNvSpPr txBox="1">
            <a:spLocks noGrp="1"/>
          </p:cNvSpPr>
          <p:nvPr>
            <p:ph type="body" idx="1"/>
          </p:nvPr>
        </p:nvSpPr>
        <p:spPr>
          <a:xfrm>
            <a:off x="246575" y="839950"/>
            <a:ext cx="11738100" cy="60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month, NCCEH will be offering a </a:t>
            </a:r>
            <a:r>
              <a:rPr lang="en-US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 virtual workshop on the fourth Thursday of each month from 2-3 PM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400" b="1" u="sng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June 25th: HR for </a:t>
            </a:r>
            <a:r>
              <a:rPr lang="en-US" sz="2400" b="1" u="sng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NonProfits</a:t>
            </a:r>
            <a:endParaRPr sz="2400" b="1" u="sng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should attend: </a:t>
            </a:r>
            <a:endParaRPr sz="2400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Service providers, local government employees, elected officials, funders, concerned citizens -- anyone who wants to get a better understanding of how and why CoCs function the way they do, and how to optimize your CoC's efforts to achieve lasting housing solutions for those experiencing homelessness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208" b="1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Click here to register!</a:t>
            </a:r>
            <a:endParaRPr sz="2208" b="1" dirty="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2108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 sz="2108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questions:</a:t>
            </a:r>
            <a:r>
              <a:rPr lang="en-US" sz="2108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8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liz.carbone@ncceh.org</a:t>
            </a:r>
            <a:endParaRPr sz="2108" dirty="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SzPct val="72000"/>
              <a:buNone/>
            </a:pPr>
            <a:endParaRPr sz="2500" dirty="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E8C0-A8C8-64D2-C8E5-C3774FC27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9D24D-A61D-CD23-8C77-68DC87E66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FE1960-8F19-936E-D813-ACC4A032F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56266"/>
            <a:ext cx="10894142" cy="50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84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b93b6ca508_0_13"/>
          <p:cNvSpPr txBox="1">
            <a:spLocks noGrp="1"/>
          </p:cNvSpPr>
          <p:nvPr>
            <p:ph type="title"/>
          </p:nvPr>
        </p:nvSpPr>
        <p:spPr>
          <a:xfrm>
            <a:off x="688258" y="365127"/>
            <a:ext cx="1066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 for Q&amp;A, Reflections, Advice</a:t>
            </a:r>
            <a:endParaRPr/>
          </a:p>
        </p:txBody>
      </p:sp>
      <p:sp>
        <p:nvSpPr>
          <p:cNvPr id="203" name="Google Shape;203;g3b93b6ca508_0_13"/>
          <p:cNvSpPr txBox="1">
            <a:spLocks noGrp="1"/>
          </p:cNvSpPr>
          <p:nvPr>
            <p:ph type="body" idx="1"/>
          </p:nvPr>
        </p:nvSpPr>
        <p:spPr>
          <a:xfrm>
            <a:off x="688258" y="1825625"/>
            <a:ext cx="1066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/>
              <a:t>The floor is open for you all to share!</a:t>
            </a:r>
            <a:endParaRPr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en-US"/>
              <a:t>Our next meeting will be held February 17th at 10 am and we will overview an SSA Blue Book Listing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NCCEH Master, Section, and Text Layout">
  <a:themeElements>
    <a:clrScheme name="NCCEH Template">
      <a:dk1>
        <a:srgbClr val="2D737E"/>
      </a:dk1>
      <a:lt1>
        <a:srgbClr val="FFFFFF"/>
      </a:lt1>
      <a:dk2>
        <a:srgbClr val="726E6E"/>
      </a:dk2>
      <a:lt2>
        <a:srgbClr val="E7E6E6"/>
      </a:lt2>
      <a:accent1>
        <a:srgbClr val="2D737E"/>
      </a:accent1>
      <a:accent2>
        <a:srgbClr val="88C1CF"/>
      </a:accent2>
      <a:accent3>
        <a:srgbClr val="726E6E"/>
      </a:accent3>
      <a:accent4>
        <a:srgbClr val="A5A5A5"/>
      </a:accent4>
      <a:accent5>
        <a:srgbClr val="88C1CF"/>
      </a:accent5>
      <a:accent6>
        <a:srgbClr val="CDE8ED"/>
      </a:accent6>
      <a:hlink>
        <a:srgbClr val="2D737E"/>
      </a:hlink>
      <a:folHlink>
        <a:srgbClr val="2D7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d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270</Words>
  <Application>Microsoft Office PowerPoint</Application>
  <PresentationFormat>Widescreen</PresentationFormat>
  <Paragraphs>36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Roboto</vt:lpstr>
      <vt:lpstr>Arial</vt:lpstr>
      <vt:lpstr>NCCEH Master, Section, and Text Layout</vt:lpstr>
      <vt:lpstr>End Slides</vt:lpstr>
      <vt:lpstr>SOAR Dialogue Call June 2026</vt:lpstr>
      <vt:lpstr>SOAR Updates</vt:lpstr>
      <vt:lpstr>NCCEH Announcement</vt:lpstr>
      <vt:lpstr>SORT Review</vt:lpstr>
      <vt:lpstr>Time for Q&amp;A, Reflections, Advice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Emily Carmody</dc:creator>
  <cp:lastModifiedBy>Natasha Posey</cp:lastModifiedBy>
  <cp:revision>2</cp:revision>
  <dcterms:created xsi:type="dcterms:W3CDTF">2019-09-09T18:34:34Z</dcterms:created>
  <dcterms:modified xsi:type="dcterms:W3CDTF">2026-06-15T16:53:42Z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0x0101004A3E64EAB9198C4690B5AB160FB1D9EB</vt:lpwstr>
  </property>
</Properties>
</file>